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03763"/>
  <p:notesSz cx="30275213" cy="42803763"/>
  <p:defaultTextStyle>
    <a:defPPr>
      <a:defRPr lang="fr-FR"/>
    </a:defPPr>
    <a:lvl1pPr marL="0" algn="l" defTabSz="2087941">
      <a:defRPr sz="8200">
        <a:solidFill>
          <a:schemeClr val="tx1"/>
        </a:solidFill>
        <a:latin typeface="+mn-lt"/>
        <a:ea typeface="+mn-ea"/>
        <a:cs typeface="+mn-cs"/>
      </a:defRPr>
    </a:lvl1pPr>
    <a:lvl2pPr marL="2087941" algn="l" defTabSz="2087941">
      <a:defRPr sz="8200">
        <a:solidFill>
          <a:schemeClr val="tx1"/>
        </a:solidFill>
        <a:latin typeface="+mn-lt"/>
        <a:ea typeface="+mn-ea"/>
        <a:cs typeface="+mn-cs"/>
      </a:defRPr>
    </a:lvl2pPr>
    <a:lvl3pPr marL="4175882" algn="l" defTabSz="2087941">
      <a:defRPr sz="8200">
        <a:solidFill>
          <a:schemeClr val="tx1"/>
        </a:solidFill>
        <a:latin typeface="+mn-lt"/>
        <a:ea typeface="+mn-ea"/>
        <a:cs typeface="+mn-cs"/>
      </a:defRPr>
    </a:lvl3pPr>
    <a:lvl4pPr marL="6263823" algn="l" defTabSz="2087941">
      <a:defRPr sz="8200">
        <a:solidFill>
          <a:schemeClr val="tx1"/>
        </a:solidFill>
        <a:latin typeface="+mn-lt"/>
        <a:ea typeface="+mn-ea"/>
        <a:cs typeface="+mn-cs"/>
      </a:defRPr>
    </a:lvl4pPr>
    <a:lvl5pPr marL="8351764" algn="l" defTabSz="2087941">
      <a:defRPr sz="8200">
        <a:solidFill>
          <a:schemeClr val="tx1"/>
        </a:solidFill>
        <a:latin typeface="+mn-lt"/>
        <a:ea typeface="+mn-ea"/>
        <a:cs typeface="+mn-cs"/>
      </a:defRPr>
    </a:lvl5pPr>
    <a:lvl6pPr marL="10439705" algn="l" defTabSz="2087941">
      <a:defRPr sz="8200">
        <a:solidFill>
          <a:schemeClr val="tx1"/>
        </a:solidFill>
        <a:latin typeface="+mn-lt"/>
        <a:ea typeface="+mn-ea"/>
        <a:cs typeface="+mn-cs"/>
      </a:defRPr>
    </a:lvl6pPr>
    <a:lvl7pPr marL="12527646" algn="l" defTabSz="2087941">
      <a:defRPr sz="8200">
        <a:solidFill>
          <a:schemeClr val="tx1"/>
        </a:solidFill>
        <a:latin typeface="+mn-lt"/>
        <a:ea typeface="+mn-ea"/>
        <a:cs typeface="+mn-cs"/>
      </a:defRPr>
    </a:lvl7pPr>
    <a:lvl8pPr marL="14615587" algn="l" defTabSz="2087941">
      <a:defRPr sz="8200">
        <a:solidFill>
          <a:schemeClr val="tx1"/>
        </a:solidFill>
        <a:latin typeface="+mn-lt"/>
        <a:ea typeface="+mn-ea"/>
        <a:cs typeface="+mn-cs"/>
      </a:defRPr>
    </a:lvl8pPr>
    <a:lvl9pPr marL="16703528" algn="l" defTabSz="2087941">
      <a:defRPr sz="8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591"/>
    <p:restoredTop sz="94643"/>
  </p:normalViewPr>
  <p:slideViewPr>
    <p:cSldViewPr>
      <p:cViewPr>
        <p:scale>
          <a:sx n="78" d="100"/>
          <a:sy n="78" d="100"/>
        </p:scale>
        <p:origin x="1840" y="-11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2270641" y="13296913"/>
            <a:ext cx="25733931" cy="917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4541282" y="24255466"/>
            <a:ext cx="21192649" cy="109387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21/11/2022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0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1513760" y="9987548"/>
            <a:ext cx="27247692" cy="28248505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21/11/2022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72676283" y="10700944"/>
            <a:ext cx="22548726" cy="227949855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5014332" y="10700944"/>
            <a:ext cx="67157362" cy="227949855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21/11/2022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0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513760" y="9987548"/>
            <a:ext cx="27247692" cy="2824850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21/11/2022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En-têt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391533" y="27505384"/>
            <a:ext cx="25733931" cy="8501303"/>
          </a:xfrm>
          <a:prstGeom prst="rect">
            <a:avLst/>
          </a:prstGeom>
        </p:spPr>
        <p:txBody>
          <a:bodyPr anchor="t"/>
          <a:lstStyle>
            <a:lvl1pPr algn="l">
              <a:defRPr sz="18300" b="1"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391533" y="18142064"/>
            <a:ext cx="25733931" cy="93633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94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88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82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7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21/11/2022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0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5014332" y="62332983"/>
            <a:ext cx="44850417" cy="176317812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50369338" y="62332983"/>
            <a:ext cx="44855671" cy="176317812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21/11/2022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0" y="1714135"/>
            <a:ext cx="27247692" cy="71339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513760" y="9581308"/>
            <a:ext cx="13376810" cy="39930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1513760" y="13574342"/>
            <a:ext cx="13376810" cy="24661708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15379389" y="9581308"/>
            <a:ext cx="13382065" cy="39930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15379389" y="13574342"/>
            <a:ext cx="13382065" cy="24661708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21/11/2022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0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21/11/2022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21/11/2022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13763" y="1704224"/>
            <a:ext cx="9960336" cy="7252860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1836767" y="1704227"/>
            <a:ext cx="16924685" cy="36531826"/>
          </a:xfrm>
          <a:prstGeom prst="rect">
            <a:avLst/>
          </a:prstGeo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513763" y="8957087"/>
            <a:ext cx="9960336" cy="2927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21/11/2022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934154" y="29962634"/>
            <a:ext cx="18165128" cy="3537259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 bwMode="auto">
          <a:xfrm>
            <a:off x="5934154" y="3824595"/>
            <a:ext cx="18165128" cy="256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00"/>
            </a:lvl1pPr>
            <a:lvl2pPr marL="2087941" indent="0">
              <a:buNone/>
              <a:defRPr sz="12800"/>
            </a:lvl2pPr>
            <a:lvl3pPr marL="4175882" indent="0">
              <a:buNone/>
              <a:defRPr sz="11000"/>
            </a:lvl3pPr>
            <a:lvl4pPr marL="6263823" indent="0">
              <a:buNone/>
              <a:defRPr sz="9100"/>
            </a:lvl4pPr>
            <a:lvl5pPr marL="8351764" indent="0">
              <a:buNone/>
              <a:defRPr sz="9100"/>
            </a:lvl5pPr>
            <a:lvl6pPr marL="10439705" indent="0">
              <a:buNone/>
              <a:defRPr sz="9100"/>
            </a:lvl6pPr>
            <a:lvl7pPr marL="12527646" indent="0">
              <a:buNone/>
              <a:defRPr sz="9100"/>
            </a:lvl7pPr>
            <a:lvl8pPr marL="14615587" indent="0">
              <a:buNone/>
              <a:defRPr sz="9100"/>
            </a:lvl8pPr>
            <a:lvl9pPr marL="16703528" indent="0">
              <a:buNone/>
              <a:defRPr sz="91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5934154" y="33499893"/>
            <a:ext cx="18165128" cy="5023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>
          <a:xfrm>
            <a:off x="1513760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0A550C-F39F-CC47-8EFA-288E2EA040F3}" type="datetimeFigureOut">
              <a:rPr lang="fr-FR"/>
              <a:t>21/11/2022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4ABD10-4882-A544-858A-4FA4A62AA6E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-48126" y="0"/>
            <a:ext cx="30360124" cy="4873426"/>
          </a:xfrm>
          <a:prstGeom prst="rect">
            <a:avLst/>
          </a:prstGeom>
          <a:solidFill>
            <a:srgbClr val="001A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9"/>
          <p:cNvSpPr/>
          <p:nvPr userDrawn="1"/>
        </p:nvSpPr>
        <p:spPr bwMode="auto">
          <a:xfrm>
            <a:off x="12410080" y="4574865"/>
            <a:ext cx="17901918" cy="597121"/>
          </a:xfrm>
          <a:prstGeom prst="rect">
            <a:avLst/>
          </a:prstGeom>
          <a:solidFill>
            <a:srgbClr val="FF2E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Image 4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597714" y="874826"/>
            <a:ext cx="5418075" cy="3123774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 bwMode="auto">
          <a:xfrm>
            <a:off x="-48127" y="40632831"/>
            <a:ext cx="30323339" cy="2160000"/>
          </a:xfrm>
          <a:prstGeom prst="rect">
            <a:avLst/>
          </a:prstGeom>
          <a:solidFill>
            <a:srgbClr val="001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208794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900">
                <a:solidFill>
                  <a:srgbClr val="00BAD7"/>
                </a:solidFill>
                <a:latin typeface="Avenir Light"/>
                <a:cs typeface="Avenir Light"/>
              </a:rPr>
              <a:t>	</a:t>
            </a:r>
            <a:endParaRPr lang="fr-FR" sz="900">
              <a:latin typeface="Avenir Light"/>
              <a:cs typeface="Avenir Light"/>
            </a:endParaRPr>
          </a:p>
        </p:txBody>
      </p:sp>
      <p:pic>
        <p:nvPicPr>
          <p:cNvPr id="9" name="Image 6" descr="Logo UTFTMP_ verticale.png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28337902" y="40805296"/>
            <a:ext cx="1500387" cy="1815070"/>
          </a:xfrm>
          <a:prstGeom prst="rect">
            <a:avLst/>
          </a:prstGeom>
        </p:spPr>
      </p:pic>
      <p:sp>
        <p:nvSpPr>
          <p:cNvPr id="10" name="ZoneTexte 7"/>
          <p:cNvSpPr>
            <a:spLocks noAdjustHandles="1"/>
          </p:cNvSpPr>
          <p:nvPr userDrawn="1"/>
        </p:nvSpPr>
        <p:spPr bwMode="auto">
          <a:xfrm>
            <a:off x="20563749" y="41020334"/>
            <a:ext cx="7594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Laboratoire conventionné </a:t>
            </a:r>
            <a:endParaRPr/>
          </a:p>
          <a:p>
            <a:pPr algn="r">
              <a:defRPr/>
            </a:pP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avec l’Université Fédérale </a:t>
            </a:r>
            <a:endParaRPr/>
          </a:p>
          <a:p>
            <a:pPr algn="r">
              <a:defRPr/>
            </a:pP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Toulouse Midi-Pyrénées</a:t>
            </a:r>
            <a:endParaRPr/>
          </a:p>
        </p:txBody>
      </p:sp>
      <p:sp>
        <p:nvSpPr>
          <p:cNvPr id="11" name="ZoneTexte 14"/>
          <p:cNvSpPr>
            <a:spLocks noAdjustHandles="1"/>
          </p:cNvSpPr>
          <p:nvPr userDrawn="1"/>
        </p:nvSpPr>
        <p:spPr bwMode="auto">
          <a:xfrm>
            <a:off x="2546547" y="41235778"/>
            <a:ext cx="11554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fr-FR" sz="2800" b="0" i="0">
                <a:solidFill>
                  <a:srgbClr val="62C4DD"/>
                </a:solidFill>
                <a:latin typeface="HelveticaNeue LightCond"/>
                <a:cs typeface="HelveticaNeue LightCond"/>
              </a:rPr>
              <a:t>LAAS-CNRS</a:t>
            </a:r>
            <a:endParaRPr/>
          </a:p>
          <a:p>
            <a:pPr algn="l">
              <a:defRPr/>
            </a:pPr>
            <a:r>
              <a:rPr lang="fr-FR" sz="2800" b="0" i="0">
                <a:solidFill>
                  <a:srgbClr val="62C4DD"/>
                </a:solidFill>
                <a:latin typeface="HelveticaNeue LightCond"/>
                <a:cs typeface="HelveticaNeue LightCond"/>
              </a:rPr>
              <a:t>/ </a:t>
            </a:r>
            <a:r>
              <a:rPr lang="fr-FR" sz="2800" b="0" i="0">
                <a:solidFill>
                  <a:schemeClr val="bg1"/>
                </a:solidFill>
                <a:latin typeface="HelveticaNeue LightCond"/>
                <a:cs typeface="HelveticaNeue LightCond"/>
              </a:rPr>
              <a:t>Laboratoire d’analyse et d’architecture des systèmes du CNRS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519982" y="40772033"/>
            <a:ext cx="1800000" cy="180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7941">
        <a:spcBef>
          <a:spcPts val="0"/>
        </a:spcBef>
        <a:buNone/>
        <a:defRPr sz="20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56" indent="-1565956" algn="l" defTabSz="2087941">
        <a:spcBef>
          <a:spcPts val="0"/>
        </a:spcBef>
        <a:buFont typeface="Arial"/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2904" indent="-1304963" algn="l" defTabSz="2087941">
        <a:spcBef>
          <a:spcPts val="0"/>
        </a:spcBef>
        <a:buFont typeface="Arial"/>
        <a:buChar char="–"/>
        <a:defRPr sz="12800">
          <a:solidFill>
            <a:schemeClr val="tx1"/>
          </a:solidFill>
          <a:latin typeface="+mn-lt"/>
          <a:ea typeface="+mn-ea"/>
          <a:cs typeface="+mn-cs"/>
        </a:defRPr>
      </a:lvl2pPr>
      <a:lvl3pPr marL="5219852" indent="-1043970" algn="l" defTabSz="2087941">
        <a:spcBef>
          <a:spcPts val="0"/>
        </a:spcBef>
        <a:buFont typeface="Arial"/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3pPr>
      <a:lvl4pPr marL="7307793" indent="-1043970" algn="l" defTabSz="2087941">
        <a:spcBef>
          <a:spcPts val="0"/>
        </a:spcBef>
        <a:buFont typeface="Arial"/>
        <a:buChar char="–"/>
        <a:defRPr sz="9100">
          <a:solidFill>
            <a:schemeClr val="tx1"/>
          </a:solidFill>
          <a:latin typeface="+mn-lt"/>
          <a:ea typeface="+mn-ea"/>
          <a:cs typeface="+mn-cs"/>
        </a:defRPr>
      </a:lvl4pPr>
      <a:lvl5pPr marL="9395734" indent="-1043970" algn="l" defTabSz="2087941">
        <a:spcBef>
          <a:spcPts val="0"/>
        </a:spcBef>
        <a:buFont typeface="Arial"/>
        <a:buChar char="»"/>
        <a:defRPr sz="9100">
          <a:solidFill>
            <a:schemeClr val="tx1"/>
          </a:solidFill>
          <a:latin typeface="+mn-lt"/>
          <a:ea typeface="+mn-ea"/>
          <a:cs typeface="+mn-cs"/>
        </a:defRPr>
      </a:lvl5pPr>
      <a:lvl6pPr marL="11483675" indent="-1043970" algn="l" defTabSz="2087941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6pPr>
      <a:lvl7pPr marL="13571616" indent="-1043970" algn="l" defTabSz="2087941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7pPr>
      <a:lvl8pPr marL="15659557" indent="-1043970" algn="l" defTabSz="2087941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8pPr>
      <a:lvl9pPr marL="17747498" indent="-1043970" algn="l" defTabSz="2087941">
        <a:spcBef>
          <a:spcPts val="0"/>
        </a:spcBef>
        <a:buFont typeface="Arial"/>
        <a:buChar char="•"/>
        <a:defRPr sz="9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1pPr>
      <a:lvl2pPr marL="2087941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2pPr>
      <a:lvl3pPr marL="4175882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3pPr>
      <a:lvl4pPr marL="6263823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4pPr>
      <a:lvl5pPr marL="8351764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5pPr>
      <a:lvl6pPr marL="10439705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6pPr>
      <a:lvl7pPr marL="12527646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7pPr>
      <a:lvl8pPr marL="14615587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8pPr>
      <a:lvl9pPr marL="16703528" algn="l" defTabSz="2087941">
        <a:defRPr sz="8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emf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g"/><Relationship Id="rId12" Type="http://schemas.openxmlformats.org/officeDocument/2006/relationships/image" Target="../media/image14.emf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1757884" name="Image 331757883"/>
          <p:cNvPicPr>
            <a:picLocks noChangeAspect="1"/>
          </p:cNvPicPr>
          <p:nvPr/>
        </p:nvPicPr>
        <p:blipFill>
          <a:blip r:embed="rId2"/>
          <a:srcRect l="2951" t="8981" r="23257" b="1846"/>
          <a:stretch/>
        </p:blipFill>
        <p:spPr bwMode="auto">
          <a:xfrm>
            <a:off x="15785300" y="9418574"/>
            <a:ext cx="7705234" cy="5939439"/>
          </a:xfrm>
          <a:prstGeom prst="rect">
            <a:avLst/>
          </a:prstGeom>
        </p:spPr>
      </p:pic>
      <p:pic>
        <p:nvPicPr>
          <p:cNvPr id="370811612" name="Image 370811611"/>
          <p:cNvPicPr>
            <a:picLocks noChangeAspect="1"/>
          </p:cNvPicPr>
          <p:nvPr/>
        </p:nvPicPr>
        <p:blipFill>
          <a:blip r:embed="rId3"/>
          <a:srcRect l="14356" t="2059" r="12375" b="1649"/>
          <a:stretch/>
        </p:blipFill>
        <p:spPr bwMode="auto">
          <a:xfrm>
            <a:off x="18182821" y="25306736"/>
            <a:ext cx="6217483" cy="5916213"/>
          </a:xfrm>
          <a:prstGeom prst="rect">
            <a:avLst/>
          </a:prstGeom>
        </p:spPr>
      </p:pic>
      <p:pic>
        <p:nvPicPr>
          <p:cNvPr id="1920766028" name="Image 1920766027"/>
          <p:cNvPicPr>
            <a:picLocks noChangeAspect="1"/>
          </p:cNvPicPr>
          <p:nvPr/>
        </p:nvPicPr>
        <p:blipFill>
          <a:blip r:embed="rId4"/>
          <a:srcRect l="9328" t="703" r="22694" b="1637"/>
          <a:stretch/>
        </p:blipFill>
        <p:spPr bwMode="auto">
          <a:xfrm>
            <a:off x="23331137" y="8995509"/>
            <a:ext cx="6464994" cy="6362504"/>
          </a:xfrm>
          <a:prstGeom prst="rect">
            <a:avLst/>
          </a:prstGeom>
        </p:spPr>
      </p:pic>
      <p:sp>
        <p:nvSpPr>
          <p:cNvPr id="21" name="Rectangle à coins arrondis 155"/>
          <p:cNvSpPr/>
          <p:nvPr/>
        </p:nvSpPr>
        <p:spPr bwMode="auto">
          <a:xfrm>
            <a:off x="15589705" y="17948935"/>
            <a:ext cx="14400000" cy="58292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à coins arrondis 155"/>
          <p:cNvSpPr/>
          <p:nvPr/>
        </p:nvSpPr>
        <p:spPr bwMode="auto">
          <a:xfrm>
            <a:off x="336319" y="18042066"/>
            <a:ext cx="14400000" cy="582921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3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62774" y="15109375"/>
            <a:ext cx="980579" cy="980579"/>
          </a:xfrm>
          <a:prstGeom prst="rect">
            <a:avLst/>
          </a:prstGeom>
        </p:spPr>
      </p:pic>
      <p:sp>
        <p:nvSpPr>
          <p:cNvPr id="5" name="ZoneTexte 1"/>
          <p:cNvSpPr/>
          <p:nvPr/>
        </p:nvSpPr>
        <p:spPr bwMode="auto">
          <a:xfrm>
            <a:off x="5452219" y="439996"/>
            <a:ext cx="24525471" cy="1432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8800" b="1" spc="300">
                <a:solidFill>
                  <a:schemeClr val="bg1"/>
                </a:solidFill>
                <a:latin typeface="Arial"/>
                <a:cs typeface="Arial"/>
              </a:rPr>
              <a:t>BILAN GES* 2021 du LAAS-CNRS</a:t>
            </a:r>
            <a:endParaRPr spc="300"/>
          </a:p>
        </p:txBody>
      </p:sp>
      <p:sp>
        <p:nvSpPr>
          <p:cNvPr id="6" name="Rectangle à coins arrondis 155"/>
          <p:cNvSpPr/>
          <p:nvPr/>
        </p:nvSpPr>
        <p:spPr bwMode="auto">
          <a:xfrm>
            <a:off x="327162" y="24059497"/>
            <a:ext cx="14400000" cy="916235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à coins arrondis 84"/>
          <p:cNvSpPr/>
          <p:nvPr/>
        </p:nvSpPr>
        <p:spPr bwMode="auto">
          <a:xfrm>
            <a:off x="15577189" y="24059497"/>
            <a:ext cx="14400000" cy="916235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à coins arrondis 157"/>
          <p:cNvSpPr/>
          <p:nvPr/>
        </p:nvSpPr>
        <p:spPr bwMode="auto">
          <a:xfrm>
            <a:off x="386415" y="33472593"/>
            <a:ext cx="29650025" cy="683720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634"/>
          <p:cNvSpPr>
            <a:spLocks noChangeAspect="1" noChangeArrowheads="1"/>
          </p:cNvSpPr>
          <p:nvPr/>
        </p:nvSpPr>
        <p:spPr bwMode="auto">
          <a:xfrm>
            <a:off x="6061016" y="7803313"/>
            <a:ext cx="731585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sz="6600">
                <a:latin typeface="Arial"/>
              </a:rPr>
              <a:t>Bâtiments</a:t>
            </a:r>
            <a:endParaRPr>
              <a:latin typeface="Webdings"/>
              <a:ea typeface="Webdings"/>
              <a:cs typeface="Webdings"/>
            </a:endParaRPr>
          </a:p>
          <a:p>
            <a:pPr>
              <a:spcBef>
                <a:spcPts val="0"/>
              </a:spcBef>
              <a:buFontTx/>
              <a:buChar char="•"/>
              <a:defRPr/>
            </a:pPr>
            <a:endParaRPr lang="fr-FR" sz="2800">
              <a:latin typeface="Arial Unicode MS"/>
            </a:endParaRPr>
          </a:p>
        </p:txBody>
      </p:sp>
      <p:pic>
        <p:nvPicPr>
          <p:cNvPr id="10" name="Image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993697" y="5354466"/>
            <a:ext cx="4599982" cy="99410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sp>
        <p:nvSpPr>
          <p:cNvPr id="11" name="Rectangle à coins arrondis 280"/>
          <p:cNvSpPr/>
          <p:nvPr/>
        </p:nvSpPr>
        <p:spPr bwMode="auto">
          <a:xfrm>
            <a:off x="15577188" y="7720360"/>
            <a:ext cx="14400000" cy="1008791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à coins arrondis 281"/>
          <p:cNvSpPr/>
          <p:nvPr/>
        </p:nvSpPr>
        <p:spPr bwMode="auto">
          <a:xfrm>
            <a:off x="327162" y="7720361"/>
            <a:ext cx="14400000" cy="1008791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à coins arrondis 282"/>
          <p:cNvSpPr/>
          <p:nvPr/>
        </p:nvSpPr>
        <p:spPr bwMode="auto">
          <a:xfrm>
            <a:off x="349655" y="5219567"/>
            <a:ext cx="29650025" cy="231532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634"/>
          <p:cNvSpPr>
            <a:spLocks noChangeAspect="1" noChangeArrowheads="1"/>
          </p:cNvSpPr>
          <p:nvPr/>
        </p:nvSpPr>
        <p:spPr bwMode="auto">
          <a:xfrm>
            <a:off x="2752230" y="18148400"/>
            <a:ext cx="9905999" cy="1440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sz="6600">
                <a:latin typeface="Arial"/>
              </a:rPr>
              <a:t>Achats numériques</a:t>
            </a:r>
            <a:endParaRPr/>
          </a:p>
        </p:txBody>
      </p:sp>
      <p:sp>
        <p:nvSpPr>
          <p:cNvPr id="15" name="Rectangle 634"/>
          <p:cNvSpPr>
            <a:spLocks noChangeAspect="1" noChangeArrowheads="1"/>
          </p:cNvSpPr>
          <p:nvPr/>
        </p:nvSpPr>
        <p:spPr bwMode="auto">
          <a:xfrm>
            <a:off x="18754686" y="7792841"/>
            <a:ext cx="10411126" cy="1193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sz="6600">
                <a:latin typeface="Arial"/>
              </a:rPr>
              <a:t>Mobilité domicile / travail</a:t>
            </a:r>
            <a:endParaRPr/>
          </a:p>
        </p:txBody>
      </p:sp>
      <p:sp>
        <p:nvSpPr>
          <p:cNvPr id="16" name="Rectangle 634"/>
          <p:cNvSpPr>
            <a:spLocks noChangeAspect="1" noChangeArrowheads="1"/>
          </p:cNvSpPr>
          <p:nvPr/>
        </p:nvSpPr>
        <p:spPr bwMode="auto">
          <a:xfrm>
            <a:off x="21627088" y="24186411"/>
            <a:ext cx="3770772" cy="10295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sz="6600">
                <a:latin typeface="Arial"/>
              </a:rPr>
              <a:t>Missions</a:t>
            </a:r>
            <a:endParaRPr/>
          </a:p>
          <a:p>
            <a:pPr>
              <a:spcBef>
                <a:spcPts val="0"/>
              </a:spcBef>
              <a:buFontTx/>
              <a:buChar char="•"/>
              <a:defRPr/>
            </a:pPr>
            <a:endParaRPr lang="fr-FR" sz="2800">
              <a:latin typeface="Arial Unicode MS"/>
            </a:endParaRPr>
          </a:p>
        </p:txBody>
      </p:sp>
      <p:sp>
        <p:nvSpPr>
          <p:cNvPr id="17" name="ZoneTexte 17"/>
          <p:cNvSpPr/>
          <p:nvPr/>
        </p:nvSpPr>
        <p:spPr bwMode="auto">
          <a:xfrm>
            <a:off x="12059109" y="33549381"/>
            <a:ext cx="7015933" cy="1188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7200"/>
              <a:t>Et concrètement ?</a:t>
            </a:r>
            <a:endParaRPr/>
          </a:p>
        </p:txBody>
      </p:sp>
      <p:pic>
        <p:nvPicPr>
          <p:cNvPr id="18" name="Image 2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337624" y="2163100"/>
            <a:ext cx="3333064" cy="1759937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2833349" y="3319446"/>
            <a:ext cx="812800" cy="812800"/>
          </a:xfrm>
          <a:prstGeom prst="rect">
            <a:avLst/>
          </a:prstGeom>
          <a:solidFill>
            <a:schemeClr val="bg1">
              <a:alpha val="89000"/>
            </a:schemeClr>
          </a:solidFill>
        </p:spPr>
      </p:pic>
      <p:sp>
        <p:nvSpPr>
          <p:cNvPr id="22" name="ZoneTexte 23"/>
          <p:cNvSpPr/>
          <p:nvPr/>
        </p:nvSpPr>
        <p:spPr bwMode="auto">
          <a:xfrm>
            <a:off x="13961255" y="2967832"/>
            <a:ext cx="11314521" cy="155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  <a:defRPr/>
            </a:pPr>
            <a:r>
              <a:rPr lang="fr-FR" sz="3200" b="1">
                <a:solidFill>
                  <a:schemeClr val="bg1"/>
                </a:solidFill>
                <a:latin typeface="Arial"/>
                <a:cs typeface="Arial"/>
              </a:rPr>
              <a:t>Périmètre : site du LAAS-CNRS</a:t>
            </a:r>
            <a:endParaRPr/>
          </a:p>
          <a:p>
            <a:pPr marL="457200" indent="-457200">
              <a:lnSpc>
                <a:spcPct val="150000"/>
              </a:lnSpc>
              <a:buFont typeface="Arial"/>
              <a:buChar char="•"/>
              <a:defRPr/>
            </a:pPr>
            <a:r>
              <a:rPr lang="fr-FR" sz="3200" b="1">
                <a:solidFill>
                  <a:schemeClr val="bg1"/>
                </a:solidFill>
                <a:latin typeface="Arial"/>
                <a:cs typeface="Arial"/>
              </a:rPr>
              <a:t>Effectif : 456 personnes </a:t>
            </a:r>
            <a:endParaRPr/>
          </a:p>
        </p:txBody>
      </p:sp>
      <p:pic>
        <p:nvPicPr>
          <p:cNvPr id="28" name="Image 30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9831667" y="24125629"/>
            <a:ext cx="1428152" cy="1136810"/>
          </a:xfrm>
          <a:prstGeom prst="rect">
            <a:avLst/>
          </a:prstGeom>
        </p:spPr>
      </p:pic>
      <p:sp>
        <p:nvSpPr>
          <p:cNvPr id="31" name="ZoneTexte 20"/>
          <p:cNvSpPr/>
          <p:nvPr/>
        </p:nvSpPr>
        <p:spPr bwMode="auto">
          <a:xfrm>
            <a:off x="1076688" y="6586386"/>
            <a:ext cx="21042360" cy="766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defRPr/>
            </a:pPr>
            <a:r>
              <a:rPr lang="fr-FR" sz="3600" b="1" dirty="0">
                <a:latin typeface="Arial"/>
                <a:cs typeface="Arial"/>
              </a:rPr>
              <a:t>Faits marquants : </a:t>
            </a:r>
            <a:r>
              <a:rPr lang="fr-FR" sz="3200" b="0" dirty="0">
                <a:latin typeface="Arial"/>
                <a:cs typeface="Arial"/>
              </a:rPr>
              <a:t>3</a:t>
            </a:r>
            <a:r>
              <a:rPr lang="fr-FR" sz="3200" b="0" baseline="30000" dirty="0">
                <a:latin typeface="Arial"/>
                <a:cs typeface="Arial"/>
              </a:rPr>
              <a:t>e</a:t>
            </a:r>
            <a:r>
              <a:rPr lang="fr-FR" sz="3200" b="0" dirty="0">
                <a:latin typeface="Arial"/>
                <a:cs typeface="Arial"/>
              </a:rPr>
              <a:t> confinement, certains pays demeurent fermés, généralisation du télétravail au CNRS</a:t>
            </a:r>
            <a:r>
              <a:rPr lang="en-US"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</a:t>
            </a:r>
            <a:endParaRPr dirty="0"/>
          </a:p>
          <a:p>
            <a:pPr marL="800100" lvl="2">
              <a:defRPr/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33" name="ZoneTexte 38"/>
          <p:cNvSpPr/>
          <p:nvPr/>
        </p:nvSpPr>
        <p:spPr bwMode="auto">
          <a:xfrm>
            <a:off x="15397590" y="35089941"/>
            <a:ext cx="14379508" cy="5228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3600" b="1" i="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Réalisations</a:t>
            </a:r>
            <a:endParaRPr dirty="0"/>
          </a:p>
          <a:p>
            <a:pPr>
              <a:defRPr/>
            </a:pPr>
            <a:endParaRPr sz="2800" dirty="0"/>
          </a:p>
          <a:p>
            <a:pPr marL="882187" lvl="1" indent="-482137">
              <a:buFont typeface="Arial"/>
              <a:buChar char="•"/>
              <a:defRPr/>
            </a:pPr>
            <a:r>
              <a:rPr lang="fr-FR" sz="3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Rénovation énergétique des bâtiments F et G</a:t>
            </a:r>
            <a:endParaRPr lang="fr-FR" dirty="0"/>
          </a:p>
          <a:p>
            <a:pPr marL="882187" lvl="1" indent="-482137">
              <a:buFont typeface="Arial"/>
              <a:buChar char="•"/>
              <a:defRPr/>
            </a:pPr>
            <a:r>
              <a:rPr lang="fr-FR" sz="3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Déploiement et optimisation des systèmes de visioconférences </a:t>
            </a:r>
            <a:r>
              <a:rPr lang="fr-FR" sz="3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dans                                   </a:t>
            </a:r>
            <a:r>
              <a:rPr lang="fr-FR" sz="3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 </a:t>
            </a:r>
            <a:r>
              <a:rPr lang="fr-FR" sz="3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salles </a:t>
            </a:r>
            <a:r>
              <a:rPr lang="fr-FR" sz="3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 réunion (amélioration dans 5)</a:t>
            </a:r>
            <a:endParaRPr dirty="0"/>
          </a:p>
          <a:p>
            <a:pPr marL="882186" lvl="1" indent="-482136">
              <a:buFont typeface="Arial"/>
              <a:buChar char="•"/>
              <a:defRPr/>
            </a:pPr>
            <a:r>
              <a:rPr lang="fr-FR" sz="3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Communication sur les écogestes (gourdes, bloc-notes, tasses réutilisables)</a:t>
            </a:r>
            <a:endParaRPr dirty="0"/>
          </a:p>
          <a:p>
            <a:pPr marL="882186" lvl="1" indent="-482136">
              <a:buFont typeface="Arial"/>
              <a:buChar char="•"/>
              <a:defRPr/>
            </a:pPr>
            <a:r>
              <a:rPr lang="fr-FR" sz="3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Mise en place de zones de fauche tardive pour la préservation de la biodiversité au laboratoire </a:t>
            </a:r>
            <a:endParaRPr dirty="0"/>
          </a:p>
        </p:txBody>
      </p:sp>
      <p:sp>
        <p:nvSpPr>
          <p:cNvPr id="36" name="Rectangle 33"/>
          <p:cNvSpPr/>
          <p:nvPr/>
        </p:nvSpPr>
        <p:spPr bwMode="auto">
          <a:xfrm>
            <a:off x="1553064" y="31808946"/>
            <a:ext cx="10402265" cy="69165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3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PF expérimentales ~ 75 % des émissions Achats</a:t>
            </a:r>
            <a:endParaRPr sz="3600">
              <a:latin typeface="Arial"/>
              <a:ea typeface="Arial"/>
              <a:cs typeface="Arial"/>
            </a:endParaRPr>
          </a:p>
        </p:txBody>
      </p:sp>
      <p:sp>
        <p:nvSpPr>
          <p:cNvPr id="37" name="ZoneTexte 38"/>
          <p:cNvSpPr/>
          <p:nvPr/>
        </p:nvSpPr>
        <p:spPr bwMode="auto">
          <a:xfrm>
            <a:off x="915766" y="34933713"/>
            <a:ext cx="13611313" cy="50023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3600" b="1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Décisions</a:t>
            </a:r>
            <a:endParaRPr dirty="0"/>
          </a:p>
          <a:p>
            <a:pPr>
              <a:defRPr/>
            </a:pPr>
            <a:endParaRPr sz="2800" b="1" i="0" u="sng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82187" lvl="1" indent="-482137">
              <a:buFont typeface="Arial"/>
              <a:buChar char="•"/>
              <a:defRPr/>
            </a:pP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Création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d’un garage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sécurisé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pour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vélos</a:t>
            </a:r>
            <a:endParaRPr dirty="0"/>
          </a:p>
          <a:p>
            <a:pPr marL="882186" lvl="1" indent="-482136">
              <a:buFont typeface="Arial"/>
              <a:buChar char="•"/>
              <a:defRPr/>
            </a:pP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Création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d’un potager (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LAASticot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  <a:endParaRPr dirty="0"/>
          </a:p>
          <a:p>
            <a:pPr marL="882185" lvl="1" indent="-482135">
              <a:buFont typeface="Arial"/>
              <a:buChar char="•"/>
              <a:defRPr/>
            </a:pP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Mutualisation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et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réduction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des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imprimantes</a:t>
            </a:r>
            <a:r>
              <a:rPr sz="36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du </a:t>
            </a:r>
            <a:r>
              <a:rPr sz="36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laboratoire</a:t>
            </a:r>
            <a:endParaRPr dirty="0"/>
          </a:p>
          <a:p>
            <a:pPr marL="882184" lvl="1" indent="-482134">
              <a:buFont typeface="Arial"/>
              <a:buChar char="•"/>
              <a:defRPr/>
            </a:pPr>
            <a:endParaRPr dirty="0"/>
          </a:p>
          <a:p>
            <a:pPr marL="882185" lvl="1" indent="-482135">
              <a:buFont typeface="Arial"/>
              <a:buChar char="•"/>
              <a:defRPr/>
            </a:pPr>
            <a:endParaRPr dirty="0"/>
          </a:p>
          <a:p>
            <a:pPr lvl="1">
              <a:defRPr/>
            </a:pPr>
            <a:endParaRPr dirty="0"/>
          </a:p>
          <a:p>
            <a:pPr lvl="1">
              <a:defRPr/>
            </a:pPr>
            <a:endParaRPr sz="36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fr-FR" sz="3000" dirty="0"/>
              <a:t>  </a:t>
            </a:r>
            <a:endParaRPr sz="3000" b="1" i="0" u="sng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" name="Rectangle 33"/>
          <p:cNvSpPr/>
          <p:nvPr/>
        </p:nvSpPr>
        <p:spPr bwMode="auto">
          <a:xfrm>
            <a:off x="2167671" y="15226933"/>
            <a:ext cx="9660299" cy="94392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lvl="0">
              <a:defRPr/>
            </a:pPr>
            <a:r>
              <a:rPr sz="2600" dirty="0" err="1"/>
              <a:t>Fluides</a:t>
            </a:r>
            <a:r>
              <a:rPr sz="2600" dirty="0"/>
              <a:t> </a:t>
            </a:r>
            <a:r>
              <a:rPr sz="2600" dirty="0" err="1"/>
              <a:t>frigorigènes</a:t>
            </a:r>
            <a:r>
              <a:rPr sz="2600" dirty="0"/>
              <a:t> =</a:t>
            </a:r>
            <a:r>
              <a:rPr sz="2600" b="0" dirty="0"/>
              <a:t> </a:t>
            </a:r>
            <a:r>
              <a:rPr sz="2600" b="0" dirty="0" err="1"/>
              <a:t>gaz</a:t>
            </a:r>
            <a:r>
              <a:rPr sz="2600" b="0" dirty="0"/>
              <a:t> </a:t>
            </a:r>
            <a:r>
              <a:rPr sz="2600" b="0" dirty="0" err="1"/>
              <a:t>injecté</a:t>
            </a:r>
            <a:r>
              <a:rPr sz="2600" b="0" dirty="0"/>
              <a:t> pour </a:t>
            </a:r>
            <a:r>
              <a:rPr sz="2600" b="0" dirty="0" err="1"/>
              <a:t>compenser</a:t>
            </a:r>
            <a:r>
              <a:rPr sz="2600" b="0" dirty="0"/>
              <a:t> les </a:t>
            </a:r>
            <a:r>
              <a:rPr sz="2600" b="0" dirty="0" err="1"/>
              <a:t>fuites</a:t>
            </a:r>
            <a:endParaRPr dirty="0"/>
          </a:p>
          <a:p>
            <a:pPr lvl="0">
              <a:defRPr/>
            </a:pPr>
            <a:r>
              <a:rPr lang="fr-FR" sz="26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600" b="1" dirty="0">
                <a:latin typeface="Wingdings" pitchFamily="2" charset="2"/>
              </a:rPr>
              <a:t>➞</a:t>
            </a:r>
            <a:r>
              <a:rPr lang="fr-FR" sz="2600" b="1" dirty="0"/>
              <a:t> </a:t>
            </a:r>
            <a:r>
              <a:rPr lang="fr-FR" sz="2600" b="1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fuite en 2021 représente 7,8 %</a:t>
            </a:r>
            <a:r>
              <a:rPr lang="fr-FR" sz="26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émissions totales des bâtiments</a:t>
            </a:r>
            <a:endParaRPr dirty="0"/>
          </a:p>
          <a:p>
            <a:pPr lvl="0">
              <a:defRPr/>
            </a:pPr>
            <a:endParaRPr lang="fr-FR" sz="2600" b="1" i="0" u="none" strike="noStrike" cap="none" spc="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7" name="ZoneTexte 23"/>
          <p:cNvSpPr/>
          <p:nvPr/>
        </p:nvSpPr>
        <p:spPr bwMode="auto">
          <a:xfrm>
            <a:off x="6531236" y="40993546"/>
            <a:ext cx="16029784" cy="573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600" b="1">
                <a:solidFill>
                  <a:schemeClr val="bg1"/>
                </a:solidFill>
                <a:latin typeface="Arial"/>
                <a:cs typeface="Arial"/>
              </a:rPr>
              <a:t>Pour joindre le collectif EcoLAAS :         ecolaas@laas.fr        </a:t>
            </a:r>
            <a:r>
              <a:rPr lang="fr-FR" sz="26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https://www.laas.fr/projects/ecolaas</a:t>
            </a:r>
            <a:endParaRPr sz="26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0" name="ZoneTexte 1"/>
          <p:cNvSpPr/>
          <p:nvPr/>
        </p:nvSpPr>
        <p:spPr bwMode="auto">
          <a:xfrm>
            <a:off x="4737845" y="1956233"/>
            <a:ext cx="24526443" cy="79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46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* Gaz à effet de serre</a:t>
            </a:r>
            <a:endParaRPr sz="4600">
              <a:latin typeface="Arial"/>
              <a:ea typeface="Arial"/>
              <a:cs typeface="Arial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2349158" y="41063446"/>
            <a:ext cx="435600" cy="34919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5620674" y="40984595"/>
            <a:ext cx="418262" cy="428022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240062" y="18310054"/>
            <a:ext cx="1022861" cy="9720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456086" y="24301651"/>
            <a:ext cx="1138461" cy="988662"/>
          </a:xfrm>
          <a:prstGeom prst="rect">
            <a:avLst/>
          </a:prstGeom>
        </p:spPr>
      </p:pic>
      <p:sp>
        <p:nvSpPr>
          <p:cNvPr id="23" name="Rectangle 634"/>
          <p:cNvSpPr>
            <a:spLocks noChangeAspect="1" noChangeArrowheads="1"/>
          </p:cNvSpPr>
          <p:nvPr/>
        </p:nvSpPr>
        <p:spPr bwMode="auto">
          <a:xfrm>
            <a:off x="2968254" y="24332786"/>
            <a:ext cx="5618081" cy="10295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sz="6600">
                <a:latin typeface="Arial"/>
              </a:rPr>
              <a:t>Achats</a:t>
            </a:r>
            <a:endParaRPr/>
          </a:p>
          <a:p>
            <a:pPr>
              <a:spcBef>
                <a:spcPts val="0"/>
              </a:spcBef>
              <a:buFontTx/>
              <a:buChar char="•"/>
              <a:defRPr/>
            </a:pPr>
            <a:endParaRPr lang="fr-FR" sz="2800">
              <a:latin typeface="Arial Unicode MS"/>
            </a:endParaRPr>
          </a:p>
        </p:txBody>
      </p:sp>
      <p:cxnSp>
        <p:nvCxnSpPr>
          <p:cNvPr id="40" name="Connecteur droit 39"/>
          <p:cNvCxnSpPr>
            <a:cxnSpLocks/>
          </p:cNvCxnSpPr>
          <p:nvPr/>
        </p:nvCxnSpPr>
        <p:spPr bwMode="auto">
          <a:xfrm>
            <a:off x="15137606" y="34912746"/>
            <a:ext cx="25892" cy="4971623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634"/>
          <p:cNvSpPr>
            <a:spLocks noChangeAspect="1" noChangeArrowheads="1"/>
          </p:cNvSpPr>
          <p:nvPr/>
        </p:nvSpPr>
        <p:spPr bwMode="auto">
          <a:xfrm>
            <a:off x="22074860" y="18242542"/>
            <a:ext cx="5971741" cy="12567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en-US" sz="6600">
                <a:latin typeface="Arial"/>
              </a:rPr>
              <a:t>Véhicules</a:t>
            </a:r>
            <a:endParaRPr lang="fr-FR" sz="2800">
              <a:latin typeface="Arial Unicode M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/>
          <a:stretch/>
        </p:blipFill>
        <p:spPr bwMode="auto">
          <a:xfrm>
            <a:off x="4651888" y="7823945"/>
            <a:ext cx="1260000" cy="1260000"/>
          </a:xfrm>
          <a:prstGeom prst="rect">
            <a:avLst/>
          </a:prstGeom>
          <a:noFill/>
        </p:spPr>
      </p:pic>
      <p:sp>
        <p:nvSpPr>
          <p:cNvPr id="413220400" name="ZoneTexte 43"/>
          <p:cNvSpPr/>
          <p:nvPr/>
        </p:nvSpPr>
        <p:spPr bwMode="auto">
          <a:xfrm>
            <a:off x="17940147" y="15681715"/>
            <a:ext cx="11776288" cy="15580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71993" lvl="0" indent="-371993">
              <a:buFont typeface="Arial"/>
              <a:buChar char="•"/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</a:rPr>
              <a:t>41 % du personnel a répondu à l'enquête</a:t>
            </a:r>
            <a:endParaRPr sz="3200"/>
          </a:p>
          <a:p>
            <a:pPr marL="371993" indent="-371993">
              <a:buFont typeface="Arial"/>
              <a:buChar char="•"/>
              <a:defRPr/>
            </a:pPr>
            <a:r>
              <a:rPr lang="fr-FR" sz="32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30 % de</a:t>
            </a:r>
            <a:r>
              <a:rPr lang="fr-FR" sz="3200" b="1"/>
              <a:t> kms parcourus de moins qu’en 2019 </a:t>
            </a:r>
            <a:r>
              <a:rPr lang="fr-FR" sz="3200" b="0"/>
              <a:t>(effet du télétravail ?)</a:t>
            </a:r>
            <a:endParaRPr lang="fr-FR" sz="3200" b="1"/>
          </a:p>
          <a:p>
            <a:pPr marL="371993" lvl="0" indent="-371993">
              <a:buFont typeface="Arial"/>
              <a:buChar char="•"/>
              <a:defRPr/>
            </a:pPr>
            <a:r>
              <a:rPr lang="fr-FR" sz="3200" b="1" i="0" u="none" strike="noStrike" cap="none" spc="0">
                <a:solidFill>
                  <a:schemeClr val="tx1"/>
                </a:solidFill>
              </a:rPr>
              <a:t>Essor du vélo :</a:t>
            </a:r>
            <a:r>
              <a:rPr lang="fr-FR" sz="3200" b="0" i="0" u="none" strike="noStrike" cap="none" spc="0">
                <a:solidFill>
                  <a:schemeClr val="tx1"/>
                </a:solidFill>
              </a:rPr>
              <a:t> +7 % en part des kms parcourus depuis 2019</a:t>
            </a:r>
            <a:endParaRPr sz="3200" b="1"/>
          </a:p>
        </p:txBody>
      </p:sp>
      <p:pic>
        <p:nvPicPr>
          <p:cNvPr id="1409195802" name="Image 3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001066" y="15680565"/>
            <a:ext cx="980577" cy="980577"/>
          </a:xfrm>
          <a:prstGeom prst="rect">
            <a:avLst/>
          </a:prstGeom>
        </p:spPr>
      </p:pic>
      <p:sp>
        <p:nvSpPr>
          <p:cNvPr id="1700303357" name="ZoneTexte 43"/>
          <p:cNvSpPr/>
          <p:nvPr/>
        </p:nvSpPr>
        <p:spPr bwMode="auto">
          <a:xfrm>
            <a:off x="16905816" y="31402460"/>
            <a:ext cx="13012446" cy="13618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71993" lvl="0" indent="-371993">
              <a:buFont typeface="Arial"/>
              <a:buChar char="•"/>
              <a:defRPr/>
            </a:pPr>
            <a:r>
              <a:rPr lang="fr-FR" sz="3200" b="1" i="0" u="none" strike="noStrike" cap="none" spc="0">
                <a:solidFill>
                  <a:schemeClr val="tx1"/>
                </a:solidFill>
              </a:rPr>
              <a:t>Réduction de la distance parcourue</a:t>
            </a:r>
            <a:r>
              <a:rPr lang="fr-FR" sz="3200" b="0" i="0" u="none" strike="noStrike" cap="none" spc="0">
                <a:solidFill>
                  <a:schemeClr val="tx1"/>
                </a:solidFill>
              </a:rPr>
              <a:t> : /5 depuis 2019 !</a:t>
            </a:r>
            <a:endParaRPr sz="3200"/>
          </a:p>
          <a:p>
            <a:pPr marL="371991" lvl="0" indent="-371991">
              <a:buFont typeface="Arial"/>
              <a:buChar char="•"/>
              <a:defRPr/>
            </a:pPr>
            <a:r>
              <a:rPr lang="fr-FR" sz="3200" b="1" i="0" u="none" strike="noStrike" cap="none" spc="0">
                <a:solidFill>
                  <a:schemeClr val="tx1"/>
                </a:solidFill>
              </a:rPr>
              <a:t>Progression du train</a:t>
            </a:r>
            <a:r>
              <a:rPr lang="fr-FR" sz="3200" b="0" i="0" u="none" strike="noStrike" cap="none" spc="0">
                <a:solidFill>
                  <a:schemeClr val="tx1"/>
                </a:solidFill>
              </a:rPr>
              <a:t> : de 6% à 19% des kms parcourus depuis 2019 !</a:t>
            </a:r>
            <a:endParaRPr sz="3200"/>
          </a:p>
          <a:p>
            <a:pPr marL="371990" lvl="0" indent="-371990">
              <a:buFont typeface="Arial"/>
              <a:buChar char="•"/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</a:rPr>
              <a:t>Exemple : Toulouse - Paris, 42 % de trajets en train contre 24 % en 2019.</a:t>
            </a:r>
            <a:endParaRPr sz="3200"/>
          </a:p>
          <a:p>
            <a:pPr lvl="0">
              <a:defRPr/>
            </a:pPr>
            <a:endParaRPr lang="fr-FR" sz="26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868090668" name="Image 3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925239" y="31664481"/>
            <a:ext cx="980577" cy="980577"/>
          </a:xfrm>
          <a:prstGeom prst="rect">
            <a:avLst/>
          </a:prstGeom>
        </p:spPr>
      </p:pic>
      <p:sp>
        <p:nvSpPr>
          <p:cNvPr id="1466070484" name="ZoneTexte 1466070483"/>
          <p:cNvSpPr txBox="1"/>
          <p:nvPr/>
        </p:nvSpPr>
        <p:spPr bwMode="auto">
          <a:xfrm>
            <a:off x="20822279" y="19880780"/>
            <a:ext cx="8344476" cy="255248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fr-FR" sz="55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2,5* véhicules = 13702 Km </a:t>
            </a:r>
            <a:endParaRPr sz="8200" dirty="0"/>
          </a:p>
          <a:p>
            <a:pPr algn="ctr">
              <a:defRPr/>
            </a:pPr>
            <a:r>
              <a:rPr lang="fr-FR" sz="60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soit 3 </a:t>
            </a:r>
            <a:r>
              <a:rPr lang="fr-FR" sz="6000" b="1" i="0" u="none" strike="noStrike" cap="none" spc="0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t</a:t>
            </a:r>
            <a:r>
              <a:rPr lang="fr-FR" sz="6000" b="1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eCO</a:t>
            </a:r>
            <a:r>
              <a:rPr lang="fr-FR" sz="6000" b="1" i="0" u="none" strike="noStrike" cap="none" spc="0" baseline="-2500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2</a:t>
            </a:r>
            <a:endParaRPr sz="8200" baseline="-25000" dirty="0"/>
          </a:p>
        </p:txBody>
      </p:sp>
      <p:sp>
        <p:nvSpPr>
          <p:cNvPr id="1099029853" name="ZoneTexte 1099029852"/>
          <p:cNvSpPr txBox="1"/>
          <p:nvPr/>
        </p:nvSpPr>
        <p:spPr bwMode="auto">
          <a:xfrm>
            <a:off x="20460328" y="22776164"/>
            <a:ext cx="8745426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/>
              <a:t> *   achat d’une Zoé en mai 2021</a:t>
            </a:r>
            <a:endParaRPr/>
          </a:p>
        </p:txBody>
      </p:sp>
      <p:sp>
        <p:nvSpPr>
          <p:cNvPr id="2106359956" name="ZoneTexte 2106359955"/>
          <p:cNvSpPr txBox="1"/>
          <p:nvPr/>
        </p:nvSpPr>
        <p:spPr bwMode="auto">
          <a:xfrm>
            <a:off x="21142170" y="41890950"/>
            <a:ext cx="2686660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Novembre 2022</a:t>
            </a:r>
            <a:endParaRPr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808013" y="25362321"/>
            <a:ext cx="13680000" cy="5977813"/>
          </a:xfrm>
          <a:prstGeom prst="rect">
            <a:avLst/>
          </a:prstGeom>
        </p:spPr>
      </p:pic>
      <p:pic>
        <p:nvPicPr>
          <p:cNvPr id="27" name="Image 2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05189" y="31402462"/>
            <a:ext cx="980580" cy="980580"/>
          </a:xfrm>
          <a:prstGeom prst="rect">
            <a:avLst/>
          </a:prstGeom>
        </p:spPr>
      </p:pic>
      <p:pic>
        <p:nvPicPr>
          <p:cNvPr id="1336508271" name="Image 1336508270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388143" y="9975789"/>
            <a:ext cx="9305924" cy="4181473"/>
          </a:xfrm>
          <a:prstGeom prst="rect">
            <a:avLst/>
          </a:prstGeom>
        </p:spPr>
      </p:pic>
      <p:sp>
        <p:nvSpPr>
          <p:cNvPr id="29" name="Rectangle 31"/>
          <p:cNvSpPr/>
          <p:nvPr/>
        </p:nvSpPr>
        <p:spPr bwMode="auto">
          <a:xfrm>
            <a:off x="9670689" y="10138179"/>
            <a:ext cx="5075958" cy="217487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lvl="0">
              <a:defRPr/>
            </a:pPr>
            <a:r>
              <a:rPr sz="2800" b="1"/>
              <a:t>            Émissions totales</a:t>
            </a:r>
            <a:endParaRPr/>
          </a:p>
          <a:p>
            <a:pPr lvl="0">
              <a:defRPr/>
            </a:pPr>
            <a:endParaRPr sz="1200" b="1"/>
          </a:p>
          <a:p>
            <a:pPr lvl="0">
              <a:defRPr/>
            </a:pPr>
            <a:r>
              <a:rPr sz="2600"/>
              <a:t>Chauffage :                    356,7   t eCO</a:t>
            </a:r>
            <a:r>
              <a:rPr lang="fr-FR" sz="2600" baseline="-25000"/>
              <a:t>2</a:t>
            </a:r>
            <a:endParaRPr sz="2600"/>
          </a:p>
          <a:p>
            <a:pPr lvl="0">
              <a:defRPr/>
            </a:pPr>
            <a:r>
              <a:rPr sz="2600"/>
              <a:t>Électricité :                    </a:t>
            </a:r>
            <a:r>
              <a:rPr lang="fr-FR" sz="26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283,7</a:t>
            </a:r>
            <a:r>
              <a:rPr lang="fr-FR" sz="2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  </a:t>
            </a:r>
            <a:r>
              <a:rPr lang="fr-FR" sz="2600"/>
              <a:t>t eCO</a:t>
            </a:r>
            <a:r>
              <a:rPr lang="fr-FR" sz="2600" baseline="-25000"/>
              <a:t>2</a:t>
            </a:r>
            <a:endParaRPr lang="fr-FR" sz="2600"/>
          </a:p>
          <a:p>
            <a:pPr>
              <a:defRPr/>
            </a:pPr>
            <a:r>
              <a:rPr lang="fr-FR" sz="2600"/>
              <a:t>Fluides</a:t>
            </a:r>
            <a:r>
              <a:rPr sz="2600"/>
              <a:t> frigorigènes :     54,6 </a:t>
            </a:r>
            <a:r>
              <a:rPr lang="fr-FR" sz="26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 </a:t>
            </a:r>
            <a:r>
              <a:rPr lang="fr-FR" sz="2600"/>
              <a:t>t eCO</a:t>
            </a:r>
            <a:r>
              <a:rPr lang="fr-FR" sz="2600" baseline="-25000"/>
              <a:t>2</a:t>
            </a:r>
            <a:endParaRPr lang="fr-FR" sz="2600"/>
          </a:p>
          <a:p>
            <a:pPr>
              <a:defRPr/>
            </a:pPr>
            <a:endParaRPr sz="2800"/>
          </a:p>
        </p:txBody>
      </p:sp>
      <p:sp>
        <p:nvSpPr>
          <p:cNvPr id="929366158" name="ZoneTexte 20"/>
          <p:cNvSpPr/>
          <p:nvPr/>
        </p:nvSpPr>
        <p:spPr bwMode="auto">
          <a:xfrm>
            <a:off x="1076689" y="5458524"/>
            <a:ext cx="23308699" cy="11899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sz="3600" b="1" dirty="0">
                <a:latin typeface="Arial"/>
                <a:cs typeface="Arial"/>
              </a:rPr>
              <a:t>Objectif :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S’appuyer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sur le travail du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collectif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Labo1.5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pour quantifier,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analyser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et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suivre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les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émissions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annuelles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gaz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à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effet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serre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lang="fr-FR" sz="32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fr-FR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du LAAS-CNRS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à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des fins de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réduction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l’empreinte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32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environnementale</a:t>
            </a:r>
            <a:r>
              <a:rPr sz="32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la recherche. </a:t>
            </a:r>
            <a:r>
              <a:rPr lang="fr-FR" sz="3200" dirty="0">
                <a:latin typeface="Arial"/>
                <a:cs typeface="Arial"/>
              </a:rPr>
              <a:t> </a:t>
            </a:r>
            <a:endParaRPr sz="3200" b="0" i="0" u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986705" y="19484469"/>
            <a:ext cx="6444000" cy="387354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auto">
          <a:xfrm>
            <a:off x="6192247" y="20963587"/>
            <a:ext cx="3526697" cy="876587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vertOverflow="overflow" horzOverflow="clip" vert="horz" wrap="square" lIns="111600" tIns="64799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2400" i="0" dirty="0">
                <a:solidFill>
                  <a:schemeClr val="bg1"/>
                </a:solidFill>
                <a:ea typeface="Arial"/>
                <a:cs typeface="Arial"/>
              </a:rPr>
              <a:t>Écran = </a:t>
            </a:r>
            <a:r>
              <a:rPr lang="fr-FR" sz="2400" b="1" i="0" dirty="0">
                <a:solidFill>
                  <a:schemeClr val="bg1">
                    <a:lumMod val="85000"/>
                  </a:schemeClr>
                </a:solidFill>
                <a:ea typeface="Arial"/>
                <a:cs typeface="Arial"/>
              </a:rPr>
              <a:t>430</a:t>
            </a:r>
            <a:r>
              <a:rPr lang="fr-FR" sz="2400" i="0" dirty="0">
                <a:solidFill>
                  <a:schemeClr val="bg1"/>
                </a:solidFill>
                <a:ea typeface="Arial"/>
                <a:cs typeface="Arial"/>
              </a:rPr>
              <a:t> kg eC</a:t>
            </a:r>
            <a:r>
              <a:rPr lang="fr-FR" sz="2400" dirty="0">
                <a:solidFill>
                  <a:schemeClr val="bg1"/>
                </a:solidFill>
                <a:ea typeface="Arial"/>
                <a:cs typeface="Arial"/>
              </a:rPr>
              <a:t>o</a:t>
            </a:r>
            <a:r>
              <a:rPr lang="fr-FR" sz="2400" baseline="-25000" dirty="0">
                <a:solidFill>
                  <a:schemeClr val="bg1"/>
                </a:solidFill>
                <a:ea typeface="Arial"/>
                <a:cs typeface="Arial"/>
              </a:rPr>
              <a:t>2</a:t>
            </a:r>
            <a:endParaRPr baseline="-25000" dirty="0"/>
          </a:p>
          <a:p>
            <a:pPr>
              <a:defRPr/>
            </a:pPr>
            <a:r>
              <a:rPr lang="fr-FR" sz="2400" i="0" dirty="0">
                <a:solidFill>
                  <a:schemeClr val="bg1"/>
                </a:solidFill>
                <a:ea typeface="Arial"/>
                <a:cs typeface="Arial"/>
              </a:rPr>
              <a:t>PC portable = </a:t>
            </a:r>
            <a:r>
              <a:rPr lang="fr-FR" sz="2400" b="1" i="0" dirty="0">
                <a:solidFill>
                  <a:schemeClr val="bg1">
                    <a:lumMod val="85000"/>
                  </a:schemeClr>
                </a:solidFill>
                <a:ea typeface="Arial"/>
                <a:cs typeface="Arial"/>
              </a:rPr>
              <a:t>280</a:t>
            </a:r>
            <a:r>
              <a:rPr lang="fr-FR" sz="2400" i="0" dirty="0">
                <a:solidFill>
                  <a:schemeClr val="bg1"/>
                </a:solidFill>
                <a:ea typeface="Arial"/>
                <a:cs typeface="Arial"/>
              </a:rPr>
              <a:t> kg eCo</a:t>
            </a:r>
            <a:r>
              <a:rPr lang="fr-FR" sz="2400" i="0" baseline="-25000" dirty="0">
                <a:solidFill>
                  <a:schemeClr val="bg1"/>
                </a:solidFill>
                <a:ea typeface="Arial"/>
                <a:cs typeface="Arial"/>
              </a:rPr>
              <a:t>2</a:t>
            </a:r>
            <a:endParaRPr sz="2400" i="0" baseline="-25000" dirty="0">
              <a:solidFill>
                <a:schemeClr val="bg1"/>
              </a:solidFill>
              <a:ea typeface="Arial"/>
              <a:cs typeface="Arial"/>
            </a:endParaRPr>
          </a:p>
        </p:txBody>
      </p:sp>
      <p:sp>
        <p:nvSpPr>
          <p:cNvPr id="2" name="ZoneTexte 9"/>
          <p:cNvSpPr txBox="1">
            <a:spLocks noChangeAspect="1"/>
          </p:cNvSpPr>
          <p:nvPr/>
        </p:nvSpPr>
        <p:spPr bwMode="auto">
          <a:xfrm>
            <a:off x="2235436" y="16460728"/>
            <a:ext cx="9363772" cy="502663"/>
          </a:xfrm>
          <a:prstGeom prst="rect">
            <a:avLst/>
          </a:prstGeom>
          <a:solidFill>
            <a:srgbClr val="BCD5FF"/>
          </a:solidFill>
          <a:ln w="9525" cmpd="sng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600"/>
              <a:t>Facture électricité labo en 2021 =  473 414 €, soit 1061 € /personne</a:t>
            </a:r>
            <a:endParaRPr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27289704" y="1617830"/>
            <a:ext cx="2700000" cy="2700000"/>
          </a:xfrm>
          <a:prstGeom prst="rect">
            <a:avLst/>
          </a:prstGeom>
        </p:spPr>
      </p:pic>
      <p:sp>
        <p:nvSpPr>
          <p:cNvPr id="198706311" name=" 198706310"/>
          <p:cNvSpPr/>
          <p:nvPr/>
        </p:nvSpPr>
        <p:spPr bwMode="auto">
          <a:xfrm>
            <a:off x="34872881" y="30752830"/>
            <a:ext cx="293815" cy="2493012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96075386" name=" 196075385"/>
          <p:cNvSpPr/>
          <p:nvPr/>
        </p:nvSpPr>
        <p:spPr bwMode="auto">
          <a:xfrm>
            <a:off x="39851628" y="30915220"/>
            <a:ext cx="254916" cy="13411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195120119" name=" 1195120118"/>
          <p:cNvSpPr/>
          <p:nvPr/>
        </p:nvSpPr>
        <p:spPr bwMode="auto">
          <a:xfrm>
            <a:off x="45656378" y="28876514"/>
            <a:ext cx="348410" cy="293243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491663792" name=" 491663791"/>
          <p:cNvSpPr/>
          <p:nvPr/>
        </p:nvSpPr>
        <p:spPr bwMode="auto">
          <a:xfrm>
            <a:off x="30445255" y="45789691"/>
            <a:ext cx="643099" cy="3279342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613234732" name=" 1613234731"/>
          <p:cNvSpPr/>
          <p:nvPr/>
        </p:nvSpPr>
        <p:spPr bwMode="auto">
          <a:xfrm>
            <a:off x="40408026" y="48891666"/>
            <a:ext cx="254916" cy="13411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72495672" name=" 272495671"/>
          <p:cNvSpPr/>
          <p:nvPr/>
        </p:nvSpPr>
        <p:spPr bwMode="auto">
          <a:xfrm>
            <a:off x="31867101" y="46479763"/>
            <a:ext cx="489475" cy="308248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328673221" name=" 328673220"/>
          <p:cNvSpPr/>
          <p:nvPr/>
        </p:nvSpPr>
        <p:spPr bwMode="auto">
          <a:xfrm>
            <a:off x="37538433" y="45624594"/>
            <a:ext cx="609281" cy="327090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2058440855" name="Image 2058440854"/>
          <p:cNvPicPr>
            <a:picLocks noChangeAspect="1"/>
          </p:cNvPicPr>
          <p:nvPr/>
        </p:nvPicPr>
        <p:blipFill>
          <a:blip r:embed="rId19"/>
          <a:srcRect l="16558" t="2551" r="20248" b="2147"/>
          <a:stretch/>
        </p:blipFill>
        <p:spPr bwMode="auto">
          <a:xfrm>
            <a:off x="24480375" y="25251681"/>
            <a:ext cx="5087174" cy="594928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EED02AF-1D09-434A-812F-13DADFCBB82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62218" y="16247280"/>
            <a:ext cx="10503980" cy="10461879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0A83A798-72D4-B27D-BFD8-C948E14A97F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12105" t="15771" r="48144" b="47505"/>
          <a:stretch/>
        </p:blipFill>
        <p:spPr bwMode="auto">
          <a:xfrm>
            <a:off x="20538206" y="18247680"/>
            <a:ext cx="1260000" cy="116406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CFFC170-F84B-6E7A-2DB3-449CB544D97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16951039" y="7936385"/>
            <a:ext cx="1488818" cy="8486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363</Words>
  <Application>Microsoft Macintosh PowerPoint</Application>
  <DocSecurity>0</DocSecurity>
  <PresentationFormat>Personnalisé</PresentationFormat>
  <Paragraphs>52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 Unicode MS</vt:lpstr>
      <vt:lpstr>Arial</vt:lpstr>
      <vt:lpstr>Avenir Light</vt:lpstr>
      <vt:lpstr>Calibri</vt:lpstr>
      <vt:lpstr>HelveticaNeue LightCond</vt:lpstr>
      <vt:lpstr>Times New Roman</vt:lpstr>
      <vt:lpstr>Webdings</vt:lpstr>
      <vt:lpstr>Wingdings</vt:lpstr>
      <vt:lpstr>Thème Office</vt:lpstr>
      <vt:lpstr>Présentation PowerPoint</vt:lpstr>
    </vt:vector>
  </TitlesOfParts>
  <Manager/>
  <Company>CNRS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dominique daurat</dc:creator>
  <cp:keywords/>
  <dc:description/>
  <cp:lastModifiedBy>Microsoft Office User</cp:lastModifiedBy>
  <cp:revision>201</cp:revision>
  <dcterms:created xsi:type="dcterms:W3CDTF">2013-11-26T13:20:32Z</dcterms:created>
  <dcterms:modified xsi:type="dcterms:W3CDTF">2022-11-21T12:42:54Z</dcterms:modified>
  <cp:category/>
  <dc:identifier/>
  <cp:contentStatus/>
  <dc:language/>
  <cp:version/>
</cp:coreProperties>
</file>