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0275213" cy="42803763"/>
  <p:notesSz cx="30275213" cy="42803763"/>
  <p:defaultTextStyle>
    <a:defPPr>
      <a:defRPr lang="fr-FR"/>
    </a:defPPr>
    <a:lvl1pPr marL="0" algn="l" defTabSz="2087941">
      <a:defRPr sz="8200">
        <a:solidFill>
          <a:schemeClr val="tx1"/>
        </a:solidFill>
        <a:latin typeface="+mn-lt"/>
        <a:ea typeface="+mn-ea"/>
        <a:cs typeface="+mn-cs"/>
      </a:defRPr>
    </a:lvl1pPr>
    <a:lvl2pPr marL="2087941" algn="l" defTabSz="2087941">
      <a:defRPr sz="8200">
        <a:solidFill>
          <a:schemeClr val="tx1"/>
        </a:solidFill>
        <a:latin typeface="+mn-lt"/>
        <a:ea typeface="+mn-ea"/>
        <a:cs typeface="+mn-cs"/>
      </a:defRPr>
    </a:lvl2pPr>
    <a:lvl3pPr marL="4175882" algn="l" defTabSz="2087941">
      <a:defRPr sz="8200">
        <a:solidFill>
          <a:schemeClr val="tx1"/>
        </a:solidFill>
        <a:latin typeface="+mn-lt"/>
        <a:ea typeface="+mn-ea"/>
        <a:cs typeface="+mn-cs"/>
      </a:defRPr>
    </a:lvl3pPr>
    <a:lvl4pPr marL="6263823" algn="l" defTabSz="2087941">
      <a:defRPr sz="8200">
        <a:solidFill>
          <a:schemeClr val="tx1"/>
        </a:solidFill>
        <a:latin typeface="+mn-lt"/>
        <a:ea typeface="+mn-ea"/>
        <a:cs typeface="+mn-cs"/>
      </a:defRPr>
    </a:lvl4pPr>
    <a:lvl5pPr marL="8351764" algn="l" defTabSz="2087941">
      <a:defRPr sz="8200">
        <a:solidFill>
          <a:schemeClr val="tx1"/>
        </a:solidFill>
        <a:latin typeface="+mn-lt"/>
        <a:ea typeface="+mn-ea"/>
        <a:cs typeface="+mn-cs"/>
      </a:defRPr>
    </a:lvl5pPr>
    <a:lvl6pPr marL="10439705" algn="l" defTabSz="2087941">
      <a:defRPr sz="8200">
        <a:solidFill>
          <a:schemeClr val="tx1"/>
        </a:solidFill>
        <a:latin typeface="+mn-lt"/>
        <a:ea typeface="+mn-ea"/>
        <a:cs typeface="+mn-cs"/>
      </a:defRPr>
    </a:lvl6pPr>
    <a:lvl7pPr marL="12527646" algn="l" defTabSz="2087941">
      <a:defRPr sz="8200">
        <a:solidFill>
          <a:schemeClr val="tx1"/>
        </a:solidFill>
        <a:latin typeface="+mn-lt"/>
        <a:ea typeface="+mn-ea"/>
        <a:cs typeface="+mn-cs"/>
      </a:defRPr>
    </a:lvl7pPr>
    <a:lvl8pPr marL="14615587" algn="l" defTabSz="2087941">
      <a:defRPr sz="8200">
        <a:solidFill>
          <a:schemeClr val="tx1"/>
        </a:solidFill>
        <a:latin typeface="+mn-lt"/>
        <a:ea typeface="+mn-ea"/>
        <a:cs typeface="+mn-cs"/>
      </a:defRPr>
    </a:lvl8pPr>
    <a:lvl9pPr marL="16703528" algn="l" defTabSz="2087941">
      <a:defRPr sz="8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33"/>
    <p:restoredTop sz="94647"/>
  </p:normalViewPr>
  <p:slideViewPr>
    <p:cSldViewPr>
      <p:cViewPr>
        <p:scale>
          <a:sx n="81" d="100"/>
          <a:sy n="81" d="100"/>
        </p:scale>
        <p:origin x="680" y="-13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 bwMode="auto">
          <a:xfrm>
            <a:off x="2270641" y="13296913"/>
            <a:ext cx="25733931" cy="91750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 bwMode="auto">
          <a:xfrm>
            <a:off x="4541282" y="24255466"/>
            <a:ext cx="21192649" cy="109387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5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3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1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9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5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3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1513760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0A550C-F39F-CC47-8EFA-288E2EA040F3}" type="datetimeFigureOut">
              <a:rPr lang="fr-FR"/>
              <a:t>15/11/2022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10344031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21697236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4ABD10-4882-A544-858A-4FA4A62AA6E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513760" y="1714135"/>
            <a:ext cx="27247692" cy="713396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/>
          </a:p>
        </p:txBody>
      </p:sp>
      <p:sp>
        <p:nvSpPr>
          <p:cNvPr id="5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1513760" y="9987548"/>
            <a:ext cx="27247692" cy="28248505"/>
          </a:xfrm>
          <a:prstGeom prst="rect">
            <a:avLst/>
          </a:prstGeo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1513760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0A550C-F39F-CC47-8EFA-288E2EA040F3}" type="datetimeFigureOut">
              <a:rPr lang="fr-FR"/>
              <a:t>15/11/2022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10344031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21697236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4ABD10-4882-A544-858A-4FA4A62AA6E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72676283" y="10700944"/>
            <a:ext cx="22548726" cy="227949855"/>
          </a:xfrm>
          <a:prstGeom prst="rect">
            <a:avLst/>
          </a:prstGeom>
        </p:spPr>
        <p:txBody>
          <a:bodyPr vert="eaVert"/>
          <a:lstStyle/>
          <a:p>
            <a:pPr>
              <a:defRPr/>
            </a:pPr>
            <a:r>
              <a:rPr lang="fr-FR"/>
              <a:t>Cliquez et modifiez le titre</a:t>
            </a:r>
            <a:endParaRPr/>
          </a:p>
        </p:txBody>
      </p:sp>
      <p:sp>
        <p:nvSpPr>
          <p:cNvPr id="5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5014332" y="10700944"/>
            <a:ext cx="67157362" cy="227949855"/>
          </a:xfrm>
          <a:prstGeom prst="rect">
            <a:avLst/>
          </a:prstGeo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1513760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0A550C-F39F-CC47-8EFA-288E2EA040F3}" type="datetimeFigureOut">
              <a:rPr lang="fr-FR"/>
              <a:t>15/11/2022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10344031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21697236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4ABD10-4882-A544-858A-4FA4A62AA6E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513760" y="1714135"/>
            <a:ext cx="27247692" cy="713396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1513760" y="9987548"/>
            <a:ext cx="27247692" cy="2824850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1513760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0A550C-F39F-CC47-8EFA-288E2EA040F3}" type="datetimeFigureOut">
              <a:rPr lang="fr-FR"/>
              <a:t>15/11/2022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10344031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21697236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4ABD10-4882-A544-858A-4FA4A62AA6E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En-têt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2391533" y="27505384"/>
            <a:ext cx="25733931" cy="8501303"/>
          </a:xfrm>
          <a:prstGeom prst="rect">
            <a:avLst/>
          </a:prstGeom>
        </p:spPr>
        <p:txBody>
          <a:bodyPr anchor="t"/>
          <a:lstStyle>
            <a:lvl1pPr algn="l">
              <a:defRPr sz="18300" b="1" cap="all"/>
            </a:lvl1pPr>
          </a:lstStyle>
          <a:p>
            <a:pPr>
              <a:defRPr/>
            </a:pPr>
            <a:r>
              <a:rPr lang="fr-FR"/>
              <a:t>Cliquez et modifiez le titre</a:t>
            </a:r>
            <a:endParaRPr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391533" y="18142064"/>
            <a:ext cx="25733931" cy="936332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7941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5882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3823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176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3970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7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558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352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1513760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0A550C-F39F-CC47-8EFA-288E2EA040F3}" type="datetimeFigureOut">
              <a:rPr lang="fr-FR"/>
              <a:t>15/11/2022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10344031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21697236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4ABD10-4882-A544-858A-4FA4A62AA6E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513760" y="1714135"/>
            <a:ext cx="27247692" cy="713396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/>
          </a:p>
        </p:txBody>
      </p:sp>
      <p:sp>
        <p:nvSpPr>
          <p:cNvPr id="5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5014332" y="62332983"/>
            <a:ext cx="44850417" cy="176317812"/>
          </a:xfrm>
          <a:prstGeom prst="rect">
            <a:avLst/>
          </a:prstGeo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50369338" y="62332983"/>
            <a:ext cx="44855671" cy="176317812"/>
          </a:xfrm>
          <a:prstGeom prst="rect">
            <a:avLst/>
          </a:prstGeo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 bwMode="auto">
          <a:xfrm>
            <a:off x="1513760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0A550C-F39F-CC47-8EFA-288E2EA040F3}" type="datetimeFigureOut">
              <a:rPr lang="fr-FR"/>
              <a:t>15/11/2022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xfrm>
            <a:off x="10344031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xfrm>
            <a:off x="21697236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4ABD10-4882-A544-858A-4FA4A62AA6E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513760" y="1714135"/>
            <a:ext cx="27247692" cy="713396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Cliquez et modifiez le titre</a:t>
            </a:r>
            <a:endParaRPr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513760" y="9581308"/>
            <a:ext cx="13376810" cy="399303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000" b="1"/>
            </a:lvl1pPr>
            <a:lvl2pPr marL="2087941" indent="0">
              <a:buNone/>
              <a:defRPr sz="9100" b="1"/>
            </a:lvl2pPr>
            <a:lvl3pPr marL="4175882" indent="0">
              <a:buNone/>
              <a:defRPr sz="8200" b="1"/>
            </a:lvl3pPr>
            <a:lvl4pPr marL="6263823" indent="0">
              <a:buNone/>
              <a:defRPr sz="7300" b="1"/>
            </a:lvl4pPr>
            <a:lvl5pPr marL="8351764" indent="0">
              <a:buNone/>
              <a:defRPr sz="7300" b="1"/>
            </a:lvl5pPr>
            <a:lvl6pPr marL="10439705" indent="0">
              <a:buNone/>
              <a:defRPr sz="7300" b="1"/>
            </a:lvl6pPr>
            <a:lvl7pPr marL="12527646" indent="0">
              <a:buNone/>
              <a:defRPr sz="7300" b="1"/>
            </a:lvl7pPr>
            <a:lvl8pPr marL="14615587" indent="0">
              <a:buNone/>
              <a:defRPr sz="7300" b="1"/>
            </a:lvl8pPr>
            <a:lvl9pPr marL="16703528" indent="0">
              <a:buNone/>
              <a:defRPr sz="73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1513760" y="13574342"/>
            <a:ext cx="13376810" cy="24661708"/>
          </a:xfrm>
          <a:prstGeom prst="rect">
            <a:avLst/>
          </a:prstGeo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15379389" y="9581308"/>
            <a:ext cx="13382065" cy="399303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000" b="1"/>
            </a:lvl1pPr>
            <a:lvl2pPr marL="2087941" indent="0">
              <a:buNone/>
              <a:defRPr sz="9100" b="1"/>
            </a:lvl2pPr>
            <a:lvl3pPr marL="4175882" indent="0">
              <a:buNone/>
              <a:defRPr sz="8200" b="1"/>
            </a:lvl3pPr>
            <a:lvl4pPr marL="6263823" indent="0">
              <a:buNone/>
              <a:defRPr sz="7300" b="1"/>
            </a:lvl4pPr>
            <a:lvl5pPr marL="8351764" indent="0">
              <a:buNone/>
              <a:defRPr sz="7300" b="1"/>
            </a:lvl5pPr>
            <a:lvl6pPr marL="10439705" indent="0">
              <a:buNone/>
              <a:defRPr sz="7300" b="1"/>
            </a:lvl6pPr>
            <a:lvl7pPr marL="12527646" indent="0">
              <a:buNone/>
              <a:defRPr sz="7300" b="1"/>
            </a:lvl7pPr>
            <a:lvl8pPr marL="14615587" indent="0">
              <a:buNone/>
              <a:defRPr sz="7300" b="1"/>
            </a:lvl8pPr>
            <a:lvl9pPr marL="16703528" indent="0">
              <a:buNone/>
              <a:defRPr sz="73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8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15379389" y="13574342"/>
            <a:ext cx="13382065" cy="24661708"/>
          </a:xfrm>
          <a:prstGeom prst="rect">
            <a:avLst/>
          </a:prstGeo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 bwMode="auto">
          <a:xfrm>
            <a:off x="1513760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0A550C-F39F-CC47-8EFA-288E2EA040F3}" type="datetimeFigureOut">
              <a:rPr lang="fr-FR"/>
              <a:t>15/11/2022</a:t>
            </a:fld>
            <a:endParaRPr lang="fr-FR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xfrm>
            <a:off x="10344031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>
          <a:xfrm>
            <a:off x="21697236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4ABD10-4882-A544-858A-4FA4A62AA6E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513760" y="1714135"/>
            <a:ext cx="27247692" cy="713396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/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 bwMode="auto">
          <a:xfrm>
            <a:off x="1513760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0A550C-F39F-CC47-8EFA-288E2EA040F3}" type="datetimeFigureOut">
              <a:rPr lang="fr-FR"/>
              <a:t>15/11/2022</a:t>
            </a:fld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>
            <a:off x="10344031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xfrm>
            <a:off x="21697236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4ABD10-4882-A544-858A-4FA4A62AA6E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>
          <a:xfrm>
            <a:off x="1513760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0A550C-F39F-CC47-8EFA-288E2EA040F3}" type="datetimeFigureOut">
              <a:rPr lang="fr-FR"/>
              <a:t>15/11/2022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xfrm>
            <a:off x="10344031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xfrm>
            <a:off x="21697236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4ABD10-4882-A544-858A-4FA4A62AA6E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513763" y="1704224"/>
            <a:ext cx="9960336" cy="7252860"/>
          </a:xfrm>
          <a:prstGeom prst="rect">
            <a:avLst/>
          </a:prstGeom>
        </p:spPr>
        <p:txBody>
          <a:bodyPr anchor="b"/>
          <a:lstStyle>
            <a:lvl1pPr algn="l">
              <a:defRPr sz="9100" b="1"/>
            </a:lvl1pPr>
          </a:lstStyle>
          <a:p>
            <a:pPr>
              <a:defRPr/>
            </a:pPr>
            <a:r>
              <a:rPr lang="fr-FR"/>
              <a:t>Cliquez et modifiez le titre</a:t>
            </a:r>
            <a:endParaRPr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11836767" y="1704227"/>
            <a:ext cx="16924685" cy="36531826"/>
          </a:xfrm>
          <a:prstGeom prst="rect">
            <a:avLst/>
          </a:prstGeo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1513763" y="8957087"/>
            <a:ext cx="9960336" cy="29278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2087941" indent="0">
              <a:buNone/>
              <a:defRPr sz="5500"/>
            </a:lvl2pPr>
            <a:lvl3pPr marL="4175882" indent="0">
              <a:buNone/>
              <a:defRPr sz="4600"/>
            </a:lvl3pPr>
            <a:lvl4pPr marL="6263823" indent="0">
              <a:buNone/>
              <a:defRPr sz="4100"/>
            </a:lvl4pPr>
            <a:lvl5pPr marL="8351764" indent="0">
              <a:buNone/>
              <a:defRPr sz="4100"/>
            </a:lvl5pPr>
            <a:lvl6pPr marL="10439705" indent="0">
              <a:buNone/>
              <a:defRPr sz="4100"/>
            </a:lvl6pPr>
            <a:lvl7pPr marL="12527646" indent="0">
              <a:buNone/>
              <a:defRPr sz="4100"/>
            </a:lvl7pPr>
            <a:lvl8pPr marL="14615587" indent="0">
              <a:buNone/>
              <a:defRPr sz="4100"/>
            </a:lvl8pPr>
            <a:lvl9pPr marL="16703528" indent="0">
              <a:buNone/>
              <a:defRPr sz="41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 bwMode="auto">
          <a:xfrm>
            <a:off x="1513760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0A550C-F39F-CC47-8EFA-288E2EA040F3}" type="datetimeFigureOut">
              <a:rPr lang="fr-FR"/>
              <a:t>15/11/2022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xfrm>
            <a:off x="10344031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xfrm>
            <a:off x="21697236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4ABD10-4882-A544-858A-4FA4A62AA6E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5934154" y="29962634"/>
            <a:ext cx="18165128" cy="3537259"/>
          </a:xfrm>
          <a:prstGeom prst="rect">
            <a:avLst/>
          </a:prstGeom>
        </p:spPr>
        <p:txBody>
          <a:bodyPr anchor="b"/>
          <a:lstStyle>
            <a:lvl1pPr algn="l">
              <a:defRPr sz="9100" b="1"/>
            </a:lvl1pPr>
          </a:lstStyle>
          <a:p>
            <a:pPr>
              <a:defRPr/>
            </a:pPr>
            <a:r>
              <a:rPr lang="fr-FR"/>
              <a:t>Cliquez et modifiez le titre</a:t>
            </a:r>
            <a:endParaRPr/>
          </a:p>
        </p:txBody>
      </p:sp>
      <p:sp>
        <p:nvSpPr>
          <p:cNvPr id="5" name="Espace réservé pour une image  2"/>
          <p:cNvSpPr>
            <a:spLocks noGrp="1"/>
          </p:cNvSpPr>
          <p:nvPr>
            <p:ph type="pic" idx="1"/>
          </p:nvPr>
        </p:nvSpPr>
        <p:spPr bwMode="auto">
          <a:xfrm>
            <a:off x="5934154" y="3824595"/>
            <a:ext cx="18165128" cy="25682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00"/>
            </a:lvl1pPr>
            <a:lvl2pPr marL="2087941" indent="0">
              <a:buNone/>
              <a:defRPr sz="12800"/>
            </a:lvl2pPr>
            <a:lvl3pPr marL="4175882" indent="0">
              <a:buNone/>
              <a:defRPr sz="11000"/>
            </a:lvl3pPr>
            <a:lvl4pPr marL="6263823" indent="0">
              <a:buNone/>
              <a:defRPr sz="9100"/>
            </a:lvl4pPr>
            <a:lvl5pPr marL="8351764" indent="0">
              <a:buNone/>
              <a:defRPr sz="9100"/>
            </a:lvl5pPr>
            <a:lvl6pPr marL="10439705" indent="0">
              <a:buNone/>
              <a:defRPr sz="9100"/>
            </a:lvl6pPr>
            <a:lvl7pPr marL="12527646" indent="0">
              <a:buNone/>
              <a:defRPr sz="9100"/>
            </a:lvl7pPr>
            <a:lvl8pPr marL="14615587" indent="0">
              <a:buNone/>
              <a:defRPr sz="9100"/>
            </a:lvl8pPr>
            <a:lvl9pPr marL="16703528" indent="0">
              <a:buNone/>
              <a:defRPr sz="91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5934154" y="33499893"/>
            <a:ext cx="18165128" cy="50234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2087941" indent="0">
              <a:buNone/>
              <a:defRPr sz="5500"/>
            </a:lvl2pPr>
            <a:lvl3pPr marL="4175882" indent="0">
              <a:buNone/>
              <a:defRPr sz="4600"/>
            </a:lvl3pPr>
            <a:lvl4pPr marL="6263823" indent="0">
              <a:buNone/>
              <a:defRPr sz="4100"/>
            </a:lvl4pPr>
            <a:lvl5pPr marL="8351764" indent="0">
              <a:buNone/>
              <a:defRPr sz="4100"/>
            </a:lvl5pPr>
            <a:lvl6pPr marL="10439705" indent="0">
              <a:buNone/>
              <a:defRPr sz="4100"/>
            </a:lvl6pPr>
            <a:lvl7pPr marL="12527646" indent="0">
              <a:buNone/>
              <a:defRPr sz="4100"/>
            </a:lvl7pPr>
            <a:lvl8pPr marL="14615587" indent="0">
              <a:buNone/>
              <a:defRPr sz="4100"/>
            </a:lvl8pPr>
            <a:lvl9pPr marL="16703528" indent="0">
              <a:buNone/>
              <a:defRPr sz="41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 bwMode="auto">
          <a:xfrm>
            <a:off x="1513760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0A550C-F39F-CC47-8EFA-288E2EA040F3}" type="datetimeFigureOut">
              <a:rPr lang="fr-FR"/>
              <a:t>15/11/2022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xfrm>
            <a:off x="10344031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xfrm>
            <a:off x="21697236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4ABD10-4882-A544-858A-4FA4A62AA6E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 bwMode="auto">
          <a:xfrm>
            <a:off x="-48126" y="0"/>
            <a:ext cx="30360124" cy="4873426"/>
          </a:xfrm>
          <a:prstGeom prst="rect">
            <a:avLst/>
          </a:prstGeom>
          <a:solidFill>
            <a:srgbClr val="001A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9"/>
          <p:cNvSpPr/>
          <p:nvPr userDrawn="1"/>
        </p:nvSpPr>
        <p:spPr bwMode="auto">
          <a:xfrm>
            <a:off x="12410080" y="4574865"/>
            <a:ext cx="17901918" cy="597121"/>
          </a:xfrm>
          <a:prstGeom prst="rect">
            <a:avLst/>
          </a:prstGeom>
          <a:solidFill>
            <a:srgbClr val="FF2E4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6" name="Image 4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597714" y="874826"/>
            <a:ext cx="5418075" cy="3123774"/>
          </a:xfrm>
          <a:prstGeom prst="rect">
            <a:avLst/>
          </a:prstGeom>
        </p:spPr>
      </p:pic>
      <p:sp>
        <p:nvSpPr>
          <p:cNvPr id="7" name="Rectangle 10"/>
          <p:cNvSpPr/>
          <p:nvPr userDrawn="1"/>
        </p:nvSpPr>
        <p:spPr bwMode="auto">
          <a:xfrm>
            <a:off x="-48127" y="40632831"/>
            <a:ext cx="30323339" cy="2160000"/>
          </a:xfrm>
          <a:prstGeom prst="rect">
            <a:avLst/>
          </a:prstGeom>
          <a:solidFill>
            <a:srgbClr val="001A3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208794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900">
                <a:solidFill>
                  <a:srgbClr val="00BAD7"/>
                </a:solidFill>
                <a:latin typeface="Avenir Light"/>
                <a:cs typeface="Avenir Light"/>
              </a:rPr>
              <a:t>	</a:t>
            </a:r>
            <a:endParaRPr lang="fr-FR" sz="900">
              <a:latin typeface="Avenir Light"/>
              <a:cs typeface="Avenir Light"/>
            </a:endParaRPr>
          </a:p>
        </p:txBody>
      </p:sp>
      <p:pic>
        <p:nvPicPr>
          <p:cNvPr id="9" name="Image 6" descr="Logo UTFTMP_ verticale.png"/>
          <p:cNvPicPr>
            <a:picLocks noChangeAspect="1"/>
          </p:cNvPicPr>
          <p:nvPr userDrawn="1"/>
        </p:nvPicPr>
        <p:blipFill>
          <a:blip r:embed="rId14"/>
          <a:stretch/>
        </p:blipFill>
        <p:spPr bwMode="auto">
          <a:xfrm>
            <a:off x="28337902" y="40805296"/>
            <a:ext cx="1500387" cy="1815070"/>
          </a:xfrm>
          <a:prstGeom prst="rect">
            <a:avLst/>
          </a:prstGeom>
        </p:spPr>
      </p:pic>
      <p:sp>
        <p:nvSpPr>
          <p:cNvPr id="10" name="ZoneTexte 7"/>
          <p:cNvSpPr>
            <a:spLocks noAdjustHandles="1"/>
          </p:cNvSpPr>
          <p:nvPr userDrawn="1"/>
        </p:nvSpPr>
        <p:spPr bwMode="auto">
          <a:xfrm>
            <a:off x="20563749" y="41020334"/>
            <a:ext cx="75942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sz="2800" b="0" i="0">
                <a:solidFill>
                  <a:schemeClr val="bg1"/>
                </a:solidFill>
                <a:latin typeface="HelveticaNeue LightCond"/>
                <a:cs typeface="HelveticaNeue LightCond"/>
              </a:rPr>
              <a:t>Laboratoire conventionné </a:t>
            </a:r>
            <a:endParaRPr/>
          </a:p>
          <a:p>
            <a:pPr algn="r">
              <a:defRPr/>
            </a:pPr>
            <a:r>
              <a:rPr lang="fr-FR" sz="2800" b="0" i="0">
                <a:solidFill>
                  <a:schemeClr val="bg1"/>
                </a:solidFill>
                <a:latin typeface="HelveticaNeue LightCond"/>
                <a:cs typeface="HelveticaNeue LightCond"/>
              </a:rPr>
              <a:t>avec l’Université Fédérale </a:t>
            </a:r>
            <a:endParaRPr/>
          </a:p>
          <a:p>
            <a:pPr algn="r">
              <a:defRPr/>
            </a:pPr>
            <a:r>
              <a:rPr lang="fr-FR" sz="2800" b="0" i="0">
                <a:solidFill>
                  <a:schemeClr val="bg1"/>
                </a:solidFill>
                <a:latin typeface="HelveticaNeue LightCond"/>
                <a:cs typeface="HelveticaNeue LightCond"/>
              </a:rPr>
              <a:t>Toulouse Midi-Pyrénées</a:t>
            </a:r>
            <a:endParaRPr/>
          </a:p>
        </p:txBody>
      </p:sp>
      <p:sp>
        <p:nvSpPr>
          <p:cNvPr id="11" name="ZoneTexte 14"/>
          <p:cNvSpPr>
            <a:spLocks noAdjustHandles="1"/>
          </p:cNvSpPr>
          <p:nvPr userDrawn="1"/>
        </p:nvSpPr>
        <p:spPr bwMode="auto">
          <a:xfrm>
            <a:off x="2546547" y="41235778"/>
            <a:ext cx="11554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defRPr/>
            </a:pPr>
            <a:r>
              <a:rPr lang="fr-FR" sz="2800" b="0" i="0">
                <a:solidFill>
                  <a:srgbClr val="62C4DD"/>
                </a:solidFill>
                <a:latin typeface="HelveticaNeue LightCond"/>
                <a:cs typeface="HelveticaNeue LightCond"/>
              </a:rPr>
              <a:t>LAAS-CNRS</a:t>
            </a:r>
            <a:endParaRPr/>
          </a:p>
          <a:p>
            <a:pPr algn="l">
              <a:defRPr/>
            </a:pPr>
            <a:r>
              <a:rPr lang="fr-FR" sz="2800" b="0" i="0">
                <a:solidFill>
                  <a:srgbClr val="62C4DD"/>
                </a:solidFill>
                <a:latin typeface="HelveticaNeue LightCond"/>
                <a:cs typeface="HelveticaNeue LightCond"/>
              </a:rPr>
              <a:t>/ </a:t>
            </a:r>
            <a:r>
              <a:rPr lang="fr-FR" sz="2800" b="0" i="0">
                <a:solidFill>
                  <a:schemeClr val="bg1"/>
                </a:solidFill>
                <a:latin typeface="HelveticaNeue LightCond"/>
                <a:cs typeface="HelveticaNeue LightCond"/>
              </a:rPr>
              <a:t>Laboratoire d’analyse et d’architecture des systèmes du CNRS</a:t>
            </a:r>
            <a:endParaRPr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15"/>
          <a:stretch/>
        </p:blipFill>
        <p:spPr bwMode="auto">
          <a:xfrm>
            <a:off x="519982" y="40772033"/>
            <a:ext cx="1800000" cy="180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7941">
        <a:spcBef>
          <a:spcPts val="0"/>
        </a:spcBef>
        <a:buNone/>
        <a:defRPr sz="201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5956" indent="-1565956" algn="l" defTabSz="2087941">
        <a:spcBef>
          <a:spcPts val="0"/>
        </a:spcBef>
        <a:buFont typeface="Arial"/>
        <a:buChar char="•"/>
        <a:defRPr sz="14600">
          <a:solidFill>
            <a:schemeClr val="tx1"/>
          </a:solidFill>
          <a:latin typeface="+mn-lt"/>
          <a:ea typeface="+mn-ea"/>
          <a:cs typeface="+mn-cs"/>
        </a:defRPr>
      </a:lvl1pPr>
      <a:lvl2pPr marL="3392904" indent="-1304963" algn="l" defTabSz="2087941">
        <a:spcBef>
          <a:spcPts val="0"/>
        </a:spcBef>
        <a:buFont typeface="Arial"/>
        <a:buChar char="–"/>
        <a:defRPr sz="12800">
          <a:solidFill>
            <a:schemeClr val="tx1"/>
          </a:solidFill>
          <a:latin typeface="+mn-lt"/>
          <a:ea typeface="+mn-ea"/>
          <a:cs typeface="+mn-cs"/>
        </a:defRPr>
      </a:lvl2pPr>
      <a:lvl3pPr marL="5219852" indent="-1043970" algn="l" defTabSz="2087941">
        <a:spcBef>
          <a:spcPts val="0"/>
        </a:spcBef>
        <a:buFont typeface="Arial"/>
        <a:buChar char="•"/>
        <a:defRPr sz="11000">
          <a:solidFill>
            <a:schemeClr val="tx1"/>
          </a:solidFill>
          <a:latin typeface="+mn-lt"/>
          <a:ea typeface="+mn-ea"/>
          <a:cs typeface="+mn-cs"/>
        </a:defRPr>
      </a:lvl3pPr>
      <a:lvl4pPr marL="7307793" indent="-1043970" algn="l" defTabSz="2087941">
        <a:spcBef>
          <a:spcPts val="0"/>
        </a:spcBef>
        <a:buFont typeface="Arial"/>
        <a:buChar char="–"/>
        <a:defRPr sz="9100">
          <a:solidFill>
            <a:schemeClr val="tx1"/>
          </a:solidFill>
          <a:latin typeface="+mn-lt"/>
          <a:ea typeface="+mn-ea"/>
          <a:cs typeface="+mn-cs"/>
        </a:defRPr>
      </a:lvl4pPr>
      <a:lvl5pPr marL="9395734" indent="-1043970" algn="l" defTabSz="2087941">
        <a:spcBef>
          <a:spcPts val="0"/>
        </a:spcBef>
        <a:buFont typeface="Arial"/>
        <a:buChar char="»"/>
        <a:defRPr sz="9100">
          <a:solidFill>
            <a:schemeClr val="tx1"/>
          </a:solidFill>
          <a:latin typeface="+mn-lt"/>
          <a:ea typeface="+mn-ea"/>
          <a:cs typeface="+mn-cs"/>
        </a:defRPr>
      </a:lvl5pPr>
      <a:lvl6pPr marL="11483675" indent="-1043970" algn="l" defTabSz="2087941">
        <a:spcBef>
          <a:spcPts val="0"/>
        </a:spcBef>
        <a:buFont typeface="Arial"/>
        <a:buChar char="•"/>
        <a:defRPr sz="9100">
          <a:solidFill>
            <a:schemeClr val="tx1"/>
          </a:solidFill>
          <a:latin typeface="+mn-lt"/>
          <a:ea typeface="+mn-ea"/>
          <a:cs typeface="+mn-cs"/>
        </a:defRPr>
      </a:lvl6pPr>
      <a:lvl7pPr marL="13571616" indent="-1043970" algn="l" defTabSz="2087941">
        <a:spcBef>
          <a:spcPts val="0"/>
        </a:spcBef>
        <a:buFont typeface="Arial"/>
        <a:buChar char="•"/>
        <a:defRPr sz="9100">
          <a:solidFill>
            <a:schemeClr val="tx1"/>
          </a:solidFill>
          <a:latin typeface="+mn-lt"/>
          <a:ea typeface="+mn-ea"/>
          <a:cs typeface="+mn-cs"/>
        </a:defRPr>
      </a:lvl7pPr>
      <a:lvl8pPr marL="15659557" indent="-1043970" algn="l" defTabSz="2087941">
        <a:spcBef>
          <a:spcPts val="0"/>
        </a:spcBef>
        <a:buFont typeface="Arial"/>
        <a:buChar char="•"/>
        <a:defRPr sz="9100">
          <a:solidFill>
            <a:schemeClr val="tx1"/>
          </a:solidFill>
          <a:latin typeface="+mn-lt"/>
          <a:ea typeface="+mn-ea"/>
          <a:cs typeface="+mn-cs"/>
        </a:defRPr>
      </a:lvl8pPr>
      <a:lvl9pPr marL="17747498" indent="-1043970" algn="l" defTabSz="2087941">
        <a:spcBef>
          <a:spcPts val="0"/>
        </a:spcBef>
        <a:buFont typeface="Arial"/>
        <a:buChar char="•"/>
        <a:defRPr sz="9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2087941">
        <a:defRPr sz="8200">
          <a:solidFill>
            <a:schemeClr val="tx1"/>
          </a:solidFill>
          <a:latin typeface="+mn-lt"/>
          <a:ea typeface="+mn-ea"/>
          <a:cs typeface="+mn-cs"/>
        </a:defRPr>
      </a:lvl1pPr>
      <a:lvl2pPr marL="2087941" algn="l" defTabSz="2087941">
        <a:defRPr sz="8200">
          <a:solidFill>
            <a:schemeClr val="tx1"/>
          </a:solidFill>
          <a:latin typeface="+mn-lt"/>
          <a:ea typeface="+mn-ea"/>
          <a:cs typeface="+mn-cs"/>
        </a:defRPr>
      </a:lvl2pPr>
      <a:lvl3pPr marL="4175882" algn="l" defTabSz="2087941">
        <a:defRPr sz="8200">
          <a:solidFill>
            <a:schemeClr val="tx1"/>
          </a:solidFill>
          <a:latin typeface="+mn-lt"/>
          <a:ea typeface="+mn-ea"/>
          <a:cs typeface="+mn-cs"/>
        </a:defRPr>
      </a:lvl3pPr>
      <a:lvl4pPr marL="6263823" algn="l" defTabSz="2087941">
        <a:defRPr sz="8200">
          <a:solidFill>
            <a:schemeClr val="tx1"/>
          </a:solidFill>
          <a:latin typeface="+mn-lt"/>
          <a:ea typeface="+mn-ea"/>
          <a:cs typeface="+mn-cs"/>
        </a:defRPr>
      </a:lvl4pPr>
      <a:lvl5pPr marL="8351764" algn="l" defTabSz="2087941">
        <a:defRPr sz="8200">
          <a:solidFill>
            <a:schemeClr val="tx1"/>
          </a:solidFill>
          <a:latin typeface="+mn-lt"/>
          <a:ea typeface="+mn-ea"/>
          <a:cs typeface="+mn-cs"/>
        </a:defRPr>
      </a:lvl5pPr>
      <a:lvl6pPr marL="10439705" algn="l" defTabSz="2087941">
        <a:defRPr sz="8200">
          <a:solidFill>
            <a:schemeClr val="tx1"/>
          </a:solidFill>
          <a:latin typeface="+mn-lt"/>
          <a:ea typeface="+mn-ea"/>
          <a:cs typeface="+mn-cs"/>
        </a:defRPr>
      </a:lvl6pPr>
      <a:lvl7pPr marL="12527646" algn="l" defTabSz="2087941">
        <a:defRPr sz="8200">
          <a:solidFill>
            <a:schemeClr val="tx1"/>
          </a:solidFill>
          <a:latin typeface="+mn-lt"/>
          <a:ea typeface="+mn-ea"/>
          <a:cs typeface="+mn-cs"/>
        </a:defRPr>
      </a:lvl7pPr>
      <a:lvl8pPr marL="14615587" algn="l" defTabSz="2087941">
        <a:defRPr sz="8200">
          <a:solidFill>
            <a:schemeClr val="tx1"/>
          </a:solidFill>
          <a:latin typeface="+mn-lt"/>
          <a:ea typeface="+mn-ea"/>
          <a:cs typeface="+mn-cs"/>
        </a:defRPr>
      </a:lvl8pPr>
      <a:lvl9pPr marL="16703528" algn="l" defTabSz="2087941">
        <a:defRPr sz="8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sv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emf"/><Relationship Id="rId19" Type="http://schemas.openxmlformats.org/officeDocument/2006/relationships/image" Target="../media/image21.png"/><Relationship Id="rId4" Type="http://schemas.openxmlformats.org/officeDocument/2006/relationships/image" Target="../media/image6.jpg"/><Relationship Id="rId9" Type="http://schemas.openxmlformats.org/officeDocument/2006/relationships/image" Target="../media/image11.emf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noFill/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Rectangle à coins arrondis 155"/>
          <p:cNvSpPr/>
          <p:nvPr/>
        </p:nvSpPr>
        <p:spPr bwMode="auto">
          <a:xfrm>
            <a:off x="15589705" y="17948935"/>
            <a:ext cx="14400000" cy="582921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Rectangle à coins arrondis 155"/>
          <p:cNvSpPr/>
          <p:nvPr/>
        </p:nvSpPr>
        <p:spPr bwMode="auto">
          <a:xfrm>
            <a:off x="336319" y="18042066"/>
            <a:ext cx="14400000" cy="582921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4" name="Image 3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506861" y="15321175"/>
            <a:ext cx="980579" cy="980579"/>
          </a:xfrm>
          <a:prstGeom prst="rect">
            <a:avLst/>
          </a:prstGeom>
        </p:spPr>
      </p:pic>
      <p:sp>
        <p:nvSpPr>
          <p:cNvPr id="5" name="ZoneTexte 1"/>
          <p:cNvSpPr/>
          <p:nvPr/>
        </p:nvSpPr>
        <p:spPr bwMode="auto">
          <a:xfrm>
            <a:off x="5452219" y="439996"/>
            <a:ext cx="24525471" cy="1432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8800" b="1" spc="300">
                <a:solidFill>
                  <a:schemeClr val="bg1"/>
                </a:solidFill>
                <a:latin typeface="Arial"/>
                <a:cs typeface="Arial"/>
              </a:rPr>
              <a:t>BILAN GES* 2020 du LAAS-CNRS</a:t>
            </a:r>
            <a:endParaRPr spc="300"/>
          </a:p>
        </p:txBody>
      </p:sp>
      <p:sp>
        <p:nvSpPr>
          <p:cNvPr id="6" name="Rectangle à coins arrondis 155"/>
          <p:cNvSpPr/>
          <p:nvPr/>
        </p:nvSpPr>
        <p:spPr bwMode="auto">
          <a:xfrm>
            <a:off x="327162" y="24059497"/>
            <a:ext cx="14400000" cy="9162351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à coins arrondis 84"/>
          <p:cNvSpPr/>
          <p:nvPr/>
        </p:nvSpPr>
        <p:spPr bwMode="auto">
          <a:xfrm>
            <a:off x="15577189" y="24059497"/>
            <a:ext cx="14400000" cy="916235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à coins arrondis 157"/>
          <p:cNvSpPr/>
          <p:nvPr/>
        </p:nvSpPr>
        <p:spPr bwMode="auto">
          <a:xfrm>
            <a:off x="386415" y="33472593"/>
            <a:ext cx="29650025" cy="683720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634"/>
          <p:cNvSpPr>
            <a:spLocks noChangeAspect="1" noChangeArrowheads="1"/>
          </p:cNvSpPr>
          <p:nvPr/>
        </p:nvSpPr>
        <p:spPr bwMode="auto">
          <a:xfrm>
            <a:off x="6061016" y="7803313"/>
            <a:ext cx="7315859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9pPr>
          </a:lstStyle>
          <a:p>
            <a:pPr marL="0" indent="0">
              <a:spcBef>
                <a:spcPts val="0"/>
              </a:spcBef>
              <a:defRPr/>
            </a:pPr>
            <a:r>
              <a:rPr lang="fr-FR" sz="6600">
                <a:latin typeface="Arial"/>
              </a:rPr>
              <a:t>Bâtiments</a:t>
            </a:r>
            <a:endParaRPr>
              <a:latin typeface="Webdings"/>
              <a:ea typeface="Webdings"/>
              <a:cs typeface="Webdings"/>
            </a:endParaRPr>
          </a:p>
          <a:p>
            <a:pPr>
              <a:spcBef>
                <a:spcPts val="0"/>
              </a:spcBef>
              <a:buFontTx/>
              <a:buChar char="•"/>
              <a:defRPr/>
            </a:pPr>
            <a:endParaRPr lang="fr-FR" sz="2800">
              <a:latin typeface="Arial Unicode MS"/>
            </a:endParaRPr>
          </a:p>
        </p:txBody>
      </p:sp>
      <p:pic>
        <p:nvPicPr>
          <p:cNvPr id="10" name="Image 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4993697" y="5354466"/>
            <a:ext cx="4599982" cy="99410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</p:pic>
      <p:sp>
        <p:nvSpPr>
          <p:cNvPr id="11" name="Rectangle à coins arrondis 280"/>
          <p:cNvSpPr/>
          <p:nvPr/>
        </p:nvSpPr>
        <p:spPr bwMode="auto">
          <a:xfrm>
            <a:off x="15577189" y="7720361"/>
            <a:ext cx="14400000" cy="1008791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Rectangle à coins arrondis 281"/>
          <p:cNvSpPr/>
          <p:nvPr/>
        </p:nvSpPr>
        <p:spPr bwMode="auto">
          <a:xfrm>
            <a:off x="327162" y="7720361"/>
            <a:ext cx="14400000" cy="1008791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Rectangle à coins arrondis 282"/>
          <p:cNvSpPr/>
          <p:nvPr/>
        </p:nvSpPr>
        <p:spPr bwMode="auto">
          <a:xfrm>
            <a:off x="349655" y="5219567"/>
            <a:ext cx="29650025" cy="231532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Rectangle 634"/>
          <p:cNvSpPr>
            <a:spLocks noChangeAspect="1" noChangeArrowheads="1"/>
          </p:cNvSpPr>
          <p:nvPr/>
        </p:nvSpPr>
        <p:spPr bwMode="auto">
          <a:xfrm>
            <a:off x="2392190" y="18148400"/>
            <a:ext cx="9905999" cy="14403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9pPr>
          </a:lstStyle>
          <a:p>
            <a:pPr marL="0" indent="0">
              <a:spcBef>
                <a:spcPts val="0"/>
              </a:spcBef>
              <a:defRPr/>
            </a:pPr>
            <a:r>
              <a:rPr lang="fr-FR" sz="6600">
                <a:latin typeface="Arial"/>
              </a:rPr>
              <a:t>Achats numériques</a:t>
            </a:r>
            <a:endParaRPr/>
          </a:p>
        </p:txBody>
      </p:sp>
      <p:sp>
        <p:nvSpPr>
          <p:cNvPr id="15" name="Rectangle 634"/>
          <p:cNvSpPr>
            <a:spLocks noChangeAspect="1" noChangeArrowheads="1"/>
          </p:cNvSpPr>
          <p:nvPr/>
        </p:nvSpPr>
        <p:spPr bwMode="auto">
          <a:xfrm>
            <a:off x="18754686" y="7792841"/>
            <a:ext cx="10411126" cy="1193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9pPr>
          </a:lstStyle>
          <a:p>
            <a:pPr marL="0" indent="0">
              <a:spcBef>
                <a:spcPts val="0"/>
              </a:spcBef>
              <a:defRPr/>
            </a:pPr>
            <a:r>
              <a:rPr lang="fr-FR" sz="6600">
                <a:latin typeface="Arial"/>
              </a:rPr>
              <a:t>Mobilité domicile / travail</a:t>
            </a:r>
            <a:endParaRPr/>
          </a:p>
        </p:txBody>
      </p:sp>
      <p:sp>
        <p:nvSpPr>
          <p:cNvPr id="16" name="Rectangle 634"/>
          <p:cNvSpPr>
            <a:spLocks noChangeAspect="1" noChangeArrowheads="1"/>
          </p:cNvSpPr>
          <p:nvPr/>
        </p:nvSpPr>
        <p:spPr bwMode="auto">
          <a:xfrm>
            <a:off x="21627088" y="24186411"/>
            <a:ext cx="3770772" cy="102953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9pPr>
          </a:lstStyle>
          <a:p>
            <a:pPr marL="0" indent="0">
              <a:spcBef>
                <a:spcPts val="0"/>
              </a:spcBef>
              <a:defRPr/>
            </a:pPr>
            <a:r>
              <a:rPr lang="fr-FR" sz="6600">
                <a:latin typeface="Arial"/>
              </a:rPr>
              <a:t>Missions</a:t>
            </a:r>
            <a:endParaRPr/>
          </a:p>
          <a:p>
            <a:pPr>
              <a:spcBef>
                <a:spcPts val="0"/>
              </a:spcBef>
              <a:buFontTx/>
              <a:buChar char="•"/>
              <a:defRPr/>
            </a:pPr>
            <a:endParaRPr lang="fr-FR" sz="2800">
              <a:latin typeface="Arial Unicode MS"/>
            </a:endParaRPr>
          </a:p>
        </p:txBody>
      </p:sp>
      <p:sp>
        <p:nvSpPr>
          <p:cNvPr id="17" name="ZoneTexte 17"/>
          <p:cNvSpPr/>
          <p:nvPr/>
        </p:nvSpPr>
        <p:spPr bwMode="auto">
          <a:xfrm>
            <a:off x="12059109" y="33549381"/>
            <a:ext cx="7015933" cy="1188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7200"/>
              <a:t>Et concrètement ?</a:t>
            </a:r>
            <a:endParaRPr/>
          </a:p>
        </p:txBody>
      </p:sp>
      <p:pic>
        <p:nvPicPr>
          <p:cNvPr id="18" name="Image 2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337166" y="2258350"/>
            <a:ext cx="3333064" cy="1759937"/>
          </a:xfrm>
          <a:prstGeom prst="rect">
            <a:avLst/>
          </a:prstGeom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2833349" y="3319446"/>
            <a:ext cx="812800" cy="812800"/>
          </a:xfrm>
          <a:prstGeom prst="rect">
            <a:avLst/>
          </a:prstGeom>
          <a:solidFill>
            <a:schemeClr val="bg1">
              <a:alpha val="89000"/>
            </a:schemeClr>
          </a:solidFill>
        </p:spPr>
      </p:pic>
      <p:sp>
        <p:nvSpPr>
          <p:cNvPr id="22" name="ZoneTexte 23"/>
          <p:cNvSpPr/>
          <p:nvPr/>
        </p:nvSpPr>
        <p:spPr bwMode="auto">
          <a:xfrm>
            <a:off x="13961255" y="2967832"/>
            <a:ext cx="11314449" cy="1554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/>
              <a:buChar char="•"/>
              <a:defRPr/>
            </a:pPr>
            <a:r>
              <a:rPr lang="fr-FR" sz="3200" b="1">
                <a:solidFill>
                  <a:schemeClr val="bg1"/>
                </a:solidFill>
                <a:latin typeface="Arial"/>
                <a:cs typeface="Arial"/>
              </a:rPr>
              <a:t>Périmètre : site du LAAS-CNRS</a:t>
            </a:r>
            <a:endParaRPr/>
          </a:p>
          <a:p>
            <a:pPr marL="457200" indent="-457200">
              <a:lnSpc>
                <a:spcPct val="150000"/>
              </a:lnSpc>
              <a:buFont typeface="Arial"/>
              <a:buChar char="•"/>
              <a:defRPr/>
            </a:pPr>
            <a:r>
              <a:rPr lang="fr-FR" sz="3200" b="1">
                <a:solidFill>
                  <a:schemeClr val="bg1"/>
                </a:solidFill>
                <a:latin typeface="Arial"/>
                <a:cs typeface="Arial"/>
              </a:rPr>
              <a:t>Effectif : 459 personnes </a:t>
            </a:r>
            <a:endParaRPr/>
          </a:p>
        </p:txBody>
      </p:sp>
      <p:pic>
        <p:nvPicPr>
          <p:cNvPr id="28" name="Image 3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9831667" y="24125629"/>
            <a:ext cx="1428152" cy="1136810"/>
          </a:xfrm>
          <a:prstGeom prst="rect">
            <a:avLst/>
          </a:prstGeom>
        </p:spPr>
      </p:pic>
      <p:sp>
        <p:nvSpPr>
          <p:cNvPr id="29" name="Rectangle 31"/>
          <p:cNvSpPr/>
          <p:nvPr/>
        </p:nvSpPr>
        <p:spPr bwMode="auto">
          <a:xfrm>
            <a:off x="9105539" y="10138179"/>
            <a:ext cx="6075589" cy="21748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lvl="0">
              <a:defRPr/>
            </a:pPr>
            <a:r>
              <a:rPr sz="2800" b="1"/>
              <a:t>            Émissions totales</a:t>
            </a:r>
            <a:endParaRPr/>
          </a:p>
          <a:p>
            <a:pPr lvl="0">
              <a:defRPr/>
            </a:pPr>
            <a:endParaRPr sz="1200" b="1"/>
          </a:p>
          <a:p>
            <a:pPr lvl="0">
              <a:defRPr/>
            </a:pPr>
            <a:r>
              <a:rPr sz="2600"/>
              <a:t>Chauffage :                    322,2   t eCO</a:t>
            </a:r>
            <a:r>
              <a:rPr lang="fr-FR" sz="2600" baseline="-25000"/>
              <a:t>2</a:t>
            </a:r>
            <a:endParaRPr sz="2600"/>
          </a:p>
          <a:p>
            <a:pPr lvl="0">
              <a:defRPr/>
            </a:pPr>
            <a:r>
              <a:rPr sz="2600"/>
              <a:t>Électricité :                    271,5</a:t>
            </a:r>
            <a:r>
              <a:rPr lang="fr-FR" sz="26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  </a:t>
            </a:r>
            <a:r>
              <a:rPr lang="fr-FR" sz="2600"/>
              <a:t>t eCO</a:t>
            </a:r>
            <a:r>
              <a:rPr lang="fr-FR" sz="2600" baseline="-25000"/>
              <a:t>2</a:t>
            </a:r>
            <a:endParaRPr lang="fr-FR" sz="2600"/>
          </a:p>
          <a:p>
            <a:pPr>
              <a:defRPr/>
            </a:pPr>
            <a:r>
              <a:rPr lang="fr-FR" sz="2600"/>
              <a:t>Fluides</a:t>
            </a:r>
            <a:r>
              <a:rPr sz="2600"/>
              <a:t> frigorigènes :           0 </a:t>
            </a:r>
            <a:r>
              <a:rPr lang="fr-FR" sz="26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 </a:t>
            </a:r>
            <a:r>
              <a:rPr lang="fr-FR" sz="2600"/>
              <a:t>t eCO</a:t>
            </a:r>
            <a:r>
              <a:rPr lang="fr-FR" sz="2600" baseline="-25000"/>
              <a:t>2</a:t>
            </a:r>
            <a:endParaRPr lang="fr-FR" sz="2600"/>
          </a:p>
          <a:p>
            <a:pPr>
              <a:defRPr/>
            </a:pPr>
            <a:endParaRPr sz="2800"/>
          </a:p>
        </p:txBody>
      </p:sp>
      <p:sp>
        <p:nvSpPr>
          <p:cNvPr id="31" name="ZoneTexte 20"/>
          <p:cNvSpPr/>
          <p:nvPr/>
        </p:nvSpPr>
        <p:spPr bwMode="auto">
          <a:xfrm>
            <a:off x="1076689" y="6662586"/>
            <a:ext cx="18612940" cy="640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fr-FR" sz="3600" b="1">
                <a:latin typeface="Arial"/>
                <a:cs typeface="Arial"/>
              </a:rPr>
              <a:t>Faits marquants : </a:t>
            </a:r>
            <a:r>
              <a:rPr lang="en-US" sz="32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Pandémie de COVID-19, deux confinements nationaux et préconisation du télétravail.</a:t>
            </a:r>
            <a:endParaRPr/>
          </a:p>
        </p:txBody>
      </p:sp>
      <p:sp>
        <p:nvSpPr>
          <p:cNvPr id="33" name="ZoneTexte 38"/>
          <p:cNvSpPr/>
          <p:nvPr/>
        </p:nvSpPr>
        <p:spPr bwMode="auto">
          <a:xfrm>
            <a:off x="15397590" y="35089941"/>
            <a:ext cx="14304823" cy="52288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en-US" sz="3600" b="1" i="0" u="sng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Réalisations</a:t>
            </a:r>
            <a:endParaRPr dirty="0"/>
          </a:p>
          <a:p>
            <a:pPr>
              <a:defRPr/>
            </a:pPr>
            <a:endParaRPr sz="2800" b="1" i="0" u="sng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882186" lvl="1" indent="-482136">
              <a:buFont typeface="Arial"/>
              <a:buChar char="•"/>
              <a:defRPr/>
            </a:pPr>
            <a:r>
              <a:rPr lang="fr-FR" sz="3600" b="0" i="0" u="none" strike="noStrike" cap="none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Création du collectif </a:t>
            </a:r>
            <a:r>
              <a:rPr lang="fr-FR" sz="3600" b="0" i="0" u="none" strike="noStrike" cap="none" spc="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Ecolaas</a:t>
            </a:r>
            <a:r>
              <a:rPr lang="fr-FR" sz="3600" b="0" i="0" u="none" strike="noStrike" cap="none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(16 personnes au début </a:t>
            </a:r>
            <a:r>
              <a:rPr lang="fr-FR" sz="3600" b="1" dirty="0">
                <a:latin typeface="Wingdings" pitchFamily="2" charset="2"/>
              </a:rPr>
              <a:t>➞</a:t>
            </a:r>
            <a:r>
              <a:rPr lang="fr-FR" sz="3600" b="0" i="0" u="none" strike="noStrike" cap="none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43 aujourd’hui)</a:t>
            </a:r>
            <a:endParaRPr dirty="0"/>
          </a:p>
          <a:p>
            <a:pPr marL="882186" lvl="1" indent="-482136">
              <a:buFont typeface="Arial"/>
              <a:buChar char="•"/>
              <a:defRPr/>
            </a:pPr>
            <a:endParaRPr lang="fr-FR" sz="3600" b="0" i="0" u="none" strike="noStrike" cap="none" spc="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6" name="Rectangle 33"/>
          <p:cNvSpPr/>
          <p:nvPr/>
        </p:nvSpPr>
        <p:spPr bwMode="auto">
          <a:xfrm>
            <a:off x="1646586" y="31523196"/>
            <a:ext cx="13051943" cy="1625101"/>
          </a:xfrm>
          <a:prstGeom prst="rect">
            <a:avLst/>
          </a:prstGeom>
          <a:noFill/>
        </p:spPr>
        <p:txBody>
          <a:bodyPr vertOverflow="overflow" horzOverflow="clip" vert="horz" wrap="square" lIns="111600" tIns="64799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Les facteurs d’émission comprennent la fabrication (extraction des matières premières, assemblage, emballages), le transport et la fin de vie.</a:t>
            </a:r>
            <a:endParaRPr/>
          </a:p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Consommation électrique non prise en compte car supposée être déjà comptabilisée dans la consommation électrique des bâtiments.</a:t>
            </a:r>
            <a:endParaRPr/>
          </a:p>
        </p:txBody>
      </p:sp>
      <p:sp>
        <p:nvSpPr>
          <p:cNvPr id="37" name="ZoneTexte 38"/>
          <p:cNvSpPr/>
          <p:nvPr/>
        </p:nvSpPr>
        <p:spPr bwMode="auto">
          <a:xfrm>
            <a:off x="915766" y="34933713"/>
            <a:ext cx="13611313" cy="50023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en-US" sz="3600" b="1" u="sng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Décisions</a:t>
            </a:r>
            <a:endParaRPr dirty="0"/>
          </a:p>
          <a:p>
            <a:pPr>
              <a:defRPr/>
            </a:pPr>
            <a:endParaRPr sz="2800" b="1" i="0" u="sng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882186" lvl="1" indent="-482136">
              <a:buFont typeface="Arial"/>
              <a:buChar char="•"/>
              <a:defRPr/>
            </a:pPr>
            <a:r>
              <a:rPr sz="36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Création</a:t>
            </a:r>
            <a:r>
              <a:rPr sz="36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du </a:t>
            </a:r>
            <a:r>
              <a:rPr sz="36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collectif</a:t>
            </a:r>
            <a:r>
              <a:rPr sz="36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36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Ecolaas</a:t>
            </a:r>
            <a:r>
              <a:rPr sz="36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sous </a:t>
            </a:r>
            <a:r>
              <a:rPr sz="36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l’impulsion</a:t>
            </a:r>
            <a:r>
              <a:rPr sz="36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de la direction</a:t>
            </a:r>
            <a:endParaRPr sz="3600" dirty="0"/>
          </a:p>
          <a:p>
            <a:pPr marL="882187" lvl="1" indent="-482137">
              <a:buFont typeface="Arial"/>
              <a:buChar char="•"/>
              <a:defRPr/>
            </a:pPr>
            <a:r>
              <a:rPr sz="36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Poursuite</a:t>
            </a:r>
            <a:r>
              <a:rPr sz="36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de la </a:t>
            </a:r>
            <a:r>
              <a:rPr sz="36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rénovation</a:t>
            </a:r>
            <a:r>
              <a:rPr sz="36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36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énergétique</a:t>
            </a:r>
            <a:r>
              <a:rPr sz="36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des </a:t>
            </a:r>
            <a:r>
              <a:rPr sz="36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bâtiments</a:t>
            </a:r>
            <a:endParaRPr sz="3600" dirty="0"/>
          </a:p>
          <a:p>
            <a:pPr marL="882187" lvl="1" indent="-482137">
              <a:buFont typeface="Arial"/>
              <a:buChar char="•"/>
              <a:defRPr/>
            </a:pPr>
            <a:r>
              <a:rPr sz="36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Achat</a:t>
            </a:r>
            <a:r>
              <a:rPr sz="36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36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d’une</a:t>
            </a:r>
            <a:r>
              <a:rPr sz="36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36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flotte</a:t>
            </a:r>
            <a:r>
              <a:rPr sz="36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de </a:t>
            </a:r>
            <a:r>
              <a:rPr sz="36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vélos</a:t>
            </a:r>
            <a:r>
              <a:rPr sz="36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36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en</a:t>
            </a:r>
            <a:r>
              <a:rPr sz="36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libre service</a:t>
            </a:r>
            <a:endParaRPr sz="3600" dirty="0"/>
          </a:p>
          <a:p>
            <a:pPr marL="882186" lvl="1" indent="-482136">
              <a:buFont typeface="Arial"/>
              <a:buChar char="•"/>
              <a:defRPr/>
            </a:pPr>
            <a:r>
              <a:rPr sz="36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Déploiement</a:t>
            </a:r>
            <a:r>
              <a:rPr sz="36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de </a:t>
            </a:r>
            <a:r>
              <a:rPr sz="36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systèmes</a:t>
            </a:r>
            <a:r>
              <a:rPr sz="36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de </a:t>
            </a:r>
            <a:r>
              <a:rPr sz="36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visioconférences</a:t>
            </a:r>
            <a:r>
              <a:rPr sz="36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dans les salles de </a:t>
            </a:r>
            <a:r>
              <a:rPr sz="36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réunion</a:t>
            </a:r>
            <a:r>
              <a:rPr sz="36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36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comme</a:t>
            </a:r>
            <a:r>
              <a:rPr sz="36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alternative aux missions</a:t>
            </a:r>
            <a:endParaRPr sz="3600" dirty="0"/>
          </a:p>
          <a:p>
            <a:pPr marL="882185" lvl="1" indent="-482135">
              <a:buFont typeface="Arial"/>
              <a:buChar char="•"/>
              <a:defRPr/>
            </a:pPr>
            <a:r>
              <a:rPr sz="36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Passage au </a:t>
            </a:r>
            <a:r>
              <a:rPr sz="36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zéro</a:t>
            </a:r>
            <a:r>
              <a:rPr sz="36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36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phyto</a:t>
            </a:r>
            <a:r>
              <a:rPr sz="36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pour </a:t>
            </a:r>
            <a:r>
              <a:rPr sz="36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l’entretien</a:t>
            </a:r>
            <a:r>
              <a:rPr sz="36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des </a:t>
            </a:r>
            <a:r>
              <a:rPr sz="36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espaces</a:t>
            </a:r>
            <a:r>
              <a:rPr sz="36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verts du </a:t>
            </a:r>
            <a:r>
              <a:rPr sz="36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laboratoire</a:t>
            </a:r>
            <a:endParaRPr dirty="0"/>
          </a:p>
          <a:p>
            <a:pPr lvl="1">
              <a:defRPr/>
            </a:pPr>
            <a:endParaRPr dirty="0"/>
          </a:p>
          <a:p>
            <a:pPr lvl="1">
              <a:defRPr/>
            </a:pPr>
            <a:endParaRPr sz="3600" b="0" i="0" u="none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fr-FR" sz="3000" dirty="0"/>
              <a:t>  </a:t>
            </a:r>
            <a:endParaRPr sz="3000" b="1" i="0" u="sng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3" name="Rectangle 33"/>
          <p:cNvSpPr/>
          <p:nvPr/>
        </p:nvSpPr>
        <p:spPr bwMode="auto">
          <a:xfrm>
            <a:off x="2688855" y="14763683"/>
            <a:ext cx="9660299" cy="171456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marL="482137" lvl="0" indent="-482137">
              <a:lnSpc>
                <a:spcPct val="150000"/>
              </a:lnSpc>
              <a:buFont typeface="Arial"/>
              <a:buChar char="•"/>
              <a:defRPr/>
            </a:pPr>
            <a:r>
              <a:rPr sz="2600" dirty="0" err="1"/>
              <a:t>Constat</a:t>
            </a:r>
            <a:r>
              <a:rPr sz="2600" dirty="0"/>
              <a:t> malgré le </a:t>
            </a:r>
            <a:r>
              <a:rPr sz="2600" dirty="0" err="1"/>
              <a:t>contexte</a:t>
            </a:r>
            <a:r>
              <a:rPr sz="2600" dirty="0"/>
              <a:t> </a:t>
            </a:r>
            <a:r>
              <a:rPr sz="2600" dirty="0" err="1"/>
              <a:t>pandémique</a:t>
            </a:r>
            <a:r>
              <a:rPr sz="2600" dirty="0"/>
              <a:t> :</a:t>
            </a:r>
            <a:endParaRPr dirty="0"/>
          </a:p>
          <a:p>
            <a:pPr lvl="0">
              <a:lnSpc>
                <a:spcPct val="114999"/>
              </a:lnSpc>
              <a:defRPr/>
            </a:pPr>
            <a:r>
              <a:rPr sz="2600" dirty="0"/>
              <a:t> </a:t>
            </a:r>
            <a:r>
              <a:rPr lang="fr-FR" sz="2600" dirty="0"/>
              <a:t>        </a:t>
            </a:r>
            <a:r>
              <a:rPr lang="fr-FR" sz="2600" b="1" dirty="0">
                <a:latin typeface="Wingdings" pitchFamily="2" charset="2"/>
              </a:rPr>
              <a:t>➞</a:t>
            </a:r>
            <a:r>
              <a:rPr sz="2600" b="1" dirty="0"/>
              <a:t> </a:t>
            </a:r>
            <a:r>
              <a:rPr sz="2600" b="1" dirty="0" err="1"/>
              <a:t>Baisse</a:t>
            </a:r>
            <a:r>
              <a:rPr sz="2600" b="1" dirty="0"/>
              <a:t> de 128 t eCO</a:t>
            </a:r>
            <a:r>
              <a:rPr sz="2600" b="1" baseline="-25000" dirty="0"/>
              <a:t>2 </a:t>
            </a:r>
            <a:r>
              <a:rPr sz="2600" b="1" dirty="0"/>
              <a:t>des </a:t>
            </a:r>
            <a:r>
              <a:rPr sz="2600" b="1" dirty="0" err="1"/>
              <a:t>émissions</a:t>
            </a:r>
            <a:r>
              <a:rPr sz="2600" b="1" dirty="0"/>
              <a:t> dues au </a:t>
            </a:r>
            <a:r>
              <a:rPr sz="2600" b="1" dirty="0" err="1"/>
              <a:t>chauffage</a:t>
            </a:r>
            <a:endParaRPr dirty="0"/>
          </a:p>
          <a:p>
            <a:pPr lvl="0">
              <a:lnSpc>
                <a:spcPct val="114999"/>
              </a:lnSpc>
              <a:defRPr/>
            </a:pPr>
            <a:r>
              <a:rPr lang="fr-FR" sz="2600" b="0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</a:t>
            </a:r>
            <a:r>
              <a:rPr lang="fr-FR" sz="2600" b="1" dirty="0">
                <a:latin typeface="Wingdings" pitchFamily="2" charset="2"/>
              </a:rPr>
              <a:t>➞</a:t>
            </a:r>
            <a:r>
              <a:rPr lang="fr-FR" sz="2600" b="1" dirty="0">
                <a:latin typeface="+mj-lt"/>
              </a:rPr>
              <a:t> </a:t>
            </a:r>
            <a:r>
              <a:rPr lang="fr-FR" sz="2600" b="1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Maintien du niveau des émissions dues à l’électricité</a:t>
            </a:r>
            <a:endParaRPr sz="2600" b="1" dirty="0"/>
          </a:p>
        </p:txBody>
      </p:sp>
      <p:sp>
        <p:nvSpPr>
          <p:cNvPr id="47" name="ZoneTexte 23"/>
          <p:cNvSpPr/>
          <p:nvPr/>
        </p:nvSpPr>
        <p:spPr bwMode="auto">
          <a:xfrm>
            <a:off x="6531236" y="40993546"/>
            <a:ext cx="16029784" cy="5735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fr-FR" sz="2600" b="1">
                <a:solidFill>
                  <a:schemeClr val="bg1"/>
                </a:solidFill>
                <a:latin typeface="Arial"/>
                <a:cs typeface="Arial"/>
              </a:rPr>
              <a:t>Pour joindre le collectif EcoLAAS :         ecolaas@laas.fr        </a:t>
            </a:r>
            <a:r>
              <a:rPr lang="fr-FR" sz="2600" b="1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https://www.laas.fr/projects/ecolaas</a:t>
            </a:r>
            <a:endParaRPr sz="26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0" name="ZoneTexte 1"/>
          <p:cNvSpPr/>
          <p:nvPr/>
        </p:nvSpPr>
        <p:spPr bwMode="auto">
          <a:xfrm>
            <a:off x="4737845" y="1956233"/>
            <a:ext cx="24526443" cy="792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4600" b="1">
                <a:solidFill>
                  <a:schemeClr val="bg1"/>
                </a:solidFill>
                <a:latin typeface="Arial"/>
                <a:ea typeface="Arial"/>
                <a:cs typeface="Arial"/>
              </a:rPr>
              <a:t>* Gaz à effet de serre</a:t>
            </a:r>
            <a:endParaRPr sz="4600">
              <a:latin typeface="Arial"/>
              <a:ea typeface="Arial"/>
              <a:cs typeface="Arial"/>
            </a:endParaRPr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2349158" y="41063446"/>
            <a:ext cx="435600" cy="349199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5620674" y="40984595"/>
            <a:ext cx="418262" cy="428022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1024038" y="18310054"/>
            <a:ext cx="1022861" cy="972000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1600102" y="24373659"/>
            <a:ext cx="1138461" cy="988662"/>
          </a:xfrm>
          <a:prstGeom prst="rect">
            <a:avLst/>
          </a:prstGeom>
        </p:spPr>
      </p:pic>
      <p:sp>
        <p:nvSpPr>
          <p:cNvPr id="23" name="Rectangle 634"/>
          <p:cNvSpPr>
            <a:spLocks noChangeAspect="1" noChangeArrowheads="1"/>
          </p:cNvSpPr>
          <p:nvPr/>
        </p:nvSpPr>
        <p:spPr bwMode="auto">
          <a:xfrm>
            <a:off x="3184278" y="24404794"/>
            <a:ext cx="5618081" cy="102953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9pPr>
          </a:lstStyle>
          <a:p>
            <a:pPr marL="0" indent="0">
              <a:spcBef>
                <a:spcPts val="0"/>
              </a:spcBef>
              <a:defRPr/>
            </a:pPr>
            <a:r>
              <a:rPr lang="fr-FR" sz="6600">
                <a:latin typeface="Arial"/>
              </a:rPr>
              <a:t>Achats</a:t>
            </a:r>
            <a:endParaRPr/>
          </a:p>
          <a:p>
            <a:pPr>
              <a:spcBef>
                <a:spcPts val="0"/>
              </a:spcBef>
              <a:buFontTx/>
              <a:buChar char="•"/>
              <a:defRPr/>
            </a:pPr>
            <a:endParaRPr lang="fr-FR" sz="2800">
              <a:latin typeface="Arial Unicode MS"/>
            </a:endParaRPr>
          </a:p>
        </p:txBody>
      </p:sp>
      <p:cxnSp>
        <p:nvCxnSpPr>
          <p:cNvPr id="40" name="Connecteur droit 39"/>
          <p:cNvCxnSpPr>
            <a:cxnSpLocks/>
          </p:cNvCxnSpPr>
          <p:nvPr/>
        </p:nvCxnSpPr>
        <p:spPr bwMode="auto">
          <a:xfrm>
            <a:off x="15137606" y="34912746"/>
            <a:ext cx="25892" cy="4971623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634"/>
          <p:cNvSpPr>
            <a:spLocks noChangeAspect="1" noChangeArrowheads="1"/>
          </p:cNvSpPr>
          <p:nvPr/>
        </p:nvSpPr>
        <p:spPr bwMode="auto">
          <a:xfrm>
            <a:off x="22074860" y="18242542"/>
            <a:ext cx="5971741" cy="125671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9pPr>
          </a:lstStyle>
          <a:p>
            <a:pPr marL="0" indent="0">
              <a:spcBef>
                <a:spcPts val="0"/>
              </a:spcBef>
              <a:defRPr/>
            </a:pPr>
            <a:r>
              <a:rPr lang="en-US" sz="6600">
                <a:latin typeface="Arial"/>
              </a:rPr>
              <a:t>Véhicules</a:t>
            </a:r>
            <a:endParaRPr lang="fr-FR" sz="2800">
              <a:latin typeface="Arial Unicode MS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/>
          <a:stretch/>
        </p:blipFill>
        <p:spPr bwMode="auto">
          <a:xfrm>
            <a:off x="4651888" y="7823945"/>
            <a:ext cx="1260000" cy="1260000"/>
          </a:xfrm>
          <a:prstGeom prst="rect">
            <a:avLst/>
          </a:prstGeom>
          <a:noFill/>
        </p:spPr>
      </p:pic>
      <p:sp>
        <p:nvSpPr>
          <p:cNvPr id="176323404" name="ZoneTexte 43"/>
          <p:cNvSpPr/>
          <p:nvPr/>
        </p:nvSpPr>
        <p:spPr bwMode="auto">
          <a:xfrm>
            <a:off x="20106665" y="15863201"/>
            <a:ext cx="9304565" cy="15675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71993" lvl="0" indent="-371993">
              <a:buFont typeface="Arial"/>
              <a:buChar char="•"/>
              <a:defRPr/>
            </a:pPr>
            <a:r>
              <a:rPr lang="fr-FR" sz="3200" b="0" i="0" u="none" strike="noStrike" cap="none" spc="0" dirty="0">
                <a:solidFill>
                  <a:schemeClr val="tx1"/>
                </a:solidFill>
              </a:rPr>
              <a:t> 34 % du personnel a répondu à l'enquête</a:t>
            </a:r>
            <a:endParaRPr sz="3200" dirty="0"/>
          </a:p>
          <a:p>
            <a:pPr marL="371993" indent="-371993">
              <a:buFont typeface="Arial"/>
              <a:buChar char="•"/>
              <a:defRPr/>
            </a:pPr>
            <a:r>
              <a:rPr lang="fr-FR" sz="3200" dirty="0"/>
              <a:t> 50 % de kms parcourus en moins par rapport à 2019 (effet confinement + télétravail)</a:t>
            </a:r>
            <a:endParaRPr sz="3200" dirty="0"/>
          </a:p>
        </p:txBody>
      </p:sp>
      <p:pic>
        <p:nvPicPr>
          <p:cNvPr id="1165784708" name="Image 3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9178738" y="16059976"/>
            <a:ext cx="980577" cy="980577"/>
          </a:xfrm>
          <a:prstGeom prst="rect">
            <a:avLst/>
          </a:prstGeom>
        </p:spPr>
      </p:pic>
      <p:sp>
        <p:nvSpPr>
          <p:cNvPr id="1850722225" name="ZoneTexte 43"/>
          <p:cNvSpPr/>
          <p:nvPr/>
        </p:nvSpPr>
        <p:spPr bwMode="auto">
          <a:xfrm>
            <a:off x="18263394" y="31411271"/>
            <a:ext cx="10789803" cy="14690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71993" lvl="0" indent="-371993">
              <a:buFont typeface="Arial"/>
              <a:buChar char="•"/>
              <a:defRPr/>
            </a:pPr>
            <a:r>
              <a:rPr lang="fr-FR" sz="3200" b="0" i="0" u="none" strike="noStrike" cap="none" spc="0">
                <a:solidFill>
                  <a:schemeClr val="tx1"/>
                </a:solidFill>
              </a:rPr>
              <a:t>Malgré le contexte Covid, plus d’1 million de km parcourus !</a:t>
            </a:r>
            <a:endParaRPr sz="3200"/>
          </a:p>
          <a:p>
            <a:pPr marL="371991" lvl="0" indent="-371991">
              <a:buFont typeface="Arial"/>
              <a:buChar char="•"/>
              <a:defRPr/>
            </a:pPr>
            <a:r>
              <a:rPr lang="fr-FR" sz="3200" b="0" i="0" u="none" strike="noStrike" cap="none" spc="0">
                <a:solidFill>
                  <a:schemeClr val="tx1"/>
                </a:solidFill>
              </a:rPr>
              <a:t>En moyenne : </a:t>
            </a:r>
            <a:r>
              <a:rPr lang="fr-FR" sz="3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3278 km parcourus par personne</a:t>
            </a:r>
            <a:endParaRPr sz="3200"/>
          </a:p>
          <a:p>
            <a:pPr marL="371993" lvl="0" indent="-371993">
              <a:buFont typeface="Arial"/>
              <a:buChar char="•"/>
              <a:defRPr/>
            </a:pPr>
            <a:r>
              <a:rPr lang="fr-FR" sz="3200" b="1" i="0" u="none" strike="noStrike" cap="none" spc="0">
                <a:solidFill>
                  <a:schemeClr val="tx1"/>
                </a:solidFill>
              </a:rPr>
              <a:t>Mode de déplacement très majoritaire : l’avion</a:t>
            </a:r>
            <a:endParaRPr sz="3000" b="1"/>
          </a:p>
          <a:p>
            <a:pPr lvl="0">
              <a:defRPr/>
            </a:pPr>
            <a:endParaRPr lang="fr-FR" sz="2600" b="0" i="0" u="none" strike="noStrike" cap="none" spc="0">
              <a:solidFill>
                <a:schemeClr val="tx1"/>
              </a:solidFill>
              <a:latin typeface="Calibri"/>
              <a:ea typeface="Arial"/>
              <a:cs typeface="Arial"/>
            </a:endParaRPr>
          </a:p>
        </p:txBody>
      </p:sp>
      <p:pic>
        <p:nvPicPr>
          <p:cNvPr id="264997430" name="Image 3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7041122" y="31469097"/>
            <a:ext cx="980577" cy="980577"/>
          </a:xfrm>
          <a:prstGeom prst="rect">
            <a:avLst/>
          </a:prstGeom>
        </p:spPr>
      </p:pic>
      <p:sp>
        <p:nvSpPr>
          <p:cNvPr id="650995508" name="ZoneTexte 650995507"/>
          <p:cNvSpPr txBox="1"/>
          <p:nvPr/>
        </p:nvSpPr>
        <p:spPr bwMode="auto">
          <a:xfrm>
            <a:off x="20841329" y="20040815"/>
            <a:ext cx="8172990" cy="2495333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algn="ctr">
              <a:defRPr/>
            </a:pPr>
            <a:r>
              <a:rPr lang="fr-FR" sz="5500" b="0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véhicules = 15071 Km</a:t>
            </a:r>
            <a:r>
              <a:rPr lang="fr-FR" sz="82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</a:t>
            </a:r>
            <a:endParaRPr sz="8200" dirty="0"/>
          </a:p>
          <a:p>
            <a:pPr algn="ctr">
              <a:defRPr/>
            </a:pPr>
            <a:r>
              <a:rPr lang="fr-FR" sz="6000" b="1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soit 3,5 </a:t>
            </a:r>
            <a:r>
              <a:rPr lang="fr-FR" sz="6000" b="1" i="0" u="none" strike="noStrike" cap="none" spc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fr-FR" sz="6000" b="1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eCO</a:t>
            </a:r>
            <a:r>
              <a:rPr lang="fr-FR" sz="6000" b="1" i="0" u="none" strike="noStrike" cap="none" spc="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endParaRPr sz="8200" baseline="-25000" dirty="0"/>
          </a:p>
        </p:txBody>
      </p:sp>
      <p:sp>
        <p:nvSpPr>
          <p:cNvPr id="1808085753" name="ZoneTexte 1808085752"/>
          <p:cNvSpPr txBox="1"/>
          <p:nvPr/>
        </p:nvSpPr>
        <p:spPr bwMode="auto">
          <a:xfrm>
            <a:off x="20099700" y="41814748"/>
            <a:ext cx="2678508" cy="5181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lang="fr-FR" sz="2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Novembre 2022</a:t>
            </a:r>
            <a:endParaRPr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915765" y="25411086"/>
            <a:ext cx="13680000" cy="5960000"/>
          </a:xfrm>
          <a:prstGeom prst="rect">
            <a:avLst/>
          </a:prstGeom>
        </p:spPr>
      </p:pic>
      <p:pic>
        <p:nvPicPr>
          <p:cNvPr id="27" name="Image 2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91989" y="31495115"/>
            <a:ext cx="980580" cy="980580"/>
          </a:xfrm>
          <a:prstGeom prst="rect">
            <a:avLst/>
          </a:prstGeom>
        </p:spPr>
      </p:pic>
      <p:pic>
        <p:nvPicPr>
          <p:cNvPr id="789310880" name="Image 789310879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1156444" y="9790906"/>
            <a:ext cx="7162799" cy="4219574"/>
          </a:xfrm>
          <a:prstGeom prst="rect">
            <a:avLst/>
          </a:prstGeom>
        </p:spPr>
      </p:pic>
      <p:sp>
        <p:nvSpPr>
          <p:cNvPr id="365542415" name="ZoneTexte 20"/>
          <p:cNvSpPr/>
          <p:nvPr/>
        </p:nvSpPr>
        <p:spPr bwMode="auto">
          <a:xfrm>
            <a:off x="1076689" y="5458525"/>
            <a:ext cx="23308699" cy="11899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fr-FR" sz="3600" b="1">
                <a:latin typeface="Arial"/>
                <a:cs typeface="Arial"/>
              </a:rPr>
              <a:t>Objectif : </a:t>
            </a:r>
            <a:r>
              <a:rPr sz="32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S’appuyer sur le travail du collectif </a:t>
            </a:r>
            <a:r>
              <a:rPr sz="32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Labo1.5</a:t>
            </a:r>
            <a:r>
              <a:rPr sz="32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pour quantifier, analyser et suivre les émissions annuelles de gaz à effet de serre </a:t>
            </a:r>
            <a:r>
              <a:rPr lang="fr-FR" sz="32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	</a:t>
            </a:r>
            <a:r>
              <a:rPr sz="32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du</a:t>
            </a:r>
            <a:r>
              <a:rPr lang="fr-FR" sz="32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32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LAAS-CNRS à des fins de réduction de l’empreinte environnementale de la recherche. </a:t>
            </a:r>
            <a:r>
              <a:rPr lang="fr-FR" sz="3200">
                <a:latin typeface="Arial"/>
                <a:cs typeface="Arial"/>
              </a:rPr>
              <a:t> </a:t>
            </a:r>
            <a:endParaRPr sz="3200" b="0" i="0" u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829514" y="19434166"/>
            <a:ext cx="7053660" cy="4248000"/>
          </a:xfrm>
          <a:prstGeom prst="rect">
            <a:avLst/>
          </a:prstGeom>
        </p:spPr>
      </p:pic>
      <p:sp>
        <p:nvSpPr>
          <p:cNvPr id="26" name="Rectangle 33"/>
          <p:cNvSpPr/>
          <p:nvPr/>
        </p:nvSpPr>
        <p:spPr bwMode="auto">
          <a:xfrm>
            <a:off x="6823128" y="21148549"/>
            <a:ext cx="2847103" cy="1332000"/>
          </a:xfrm>
          <a:prstGeom prst="rect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txBody>
          <a:bodyPr vertOverflow="overflow" horzOverflow="clip" vert="horz" wrap="square" lIns="111600" tIns="64799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lang="fr-FR" sz="2400" dirty="0">
                <a:solidFill>
                  <a:schemeClr val="bg1"/>
                </a:solidFill>
                <a:ea typeface="Arial"/>
                <a:cs typeface="Arial"/>
              </a:rPr>
              <a:t>Covid + télétravail </a:t>
            </a:r>
            <a:r>
              <a:rPr lang="fr-FR" sz="2400" b="1" dirty="0">
                <a:solidFill>
                  <a:schemeClr val="bg1"/>
                </a:solidFill>
                <a:latin typeface="Wingdings" pitchFamily="2" charset="2"/>
              </a:rPr>
              <a:t>➞</a:t>
            </a:r>
            <a:r>
              <a:rPr lang="fr-FR" sz="2400" dirty="0">
                <a:solidFill>
                  <a:schemeClr val="bg1"/>
                </a:solidFill>
                <a:ea typeface="Arial"/>
                <a:cs typeface="Arial"/>
              </a:rPr>
              <a:t> beaucoup d’achats de PC portables </a:t>
            </a:r>
            <a:endParaRPr sz="2400" b="0" i="0" dirty="0">
              <a:solidFill>
                <a:schemeClr val="bg1"/>
              </a:solidFill>
              <a:ea typeface="Arial"/>
              <a:cs typeface="Arial"/>
            </a:endParaRP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27336439" y="1617831"/>
            <a:ext cx="2700000" cy="2700000"/>
          </a:xfrm>
          <a:prstGeom prst="rect">
            <a:avLst/>
          </a:prstGeom>
        </p:spPr>
      </p:pic>
      <p:sp>
        <p:nvSpPr>
          <p:cNvPr id="664477742" name=" 664477741"/>
          <p:cNvSpPr/>
          <p:nvPr/>
        </p:nvSpPr>
        <p:spPr bwMode="auto">
          <a:xfrm>
            <a:off x="32011232" y="30700507"/>
            <a:ext cx="254916" cy="134115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977683349" name=" 977683348"/>
          <p:cNvSpPr/>
          <p:nvPr/>
        </p:nvSpPr>
        <p:spPr bwMode="auto">
          <a:xfrm>
            <a:off x="38027478" y="30852617"/>
            <a:ext cx="254916" cy="134115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755734005" name="Image 1755734004"/>
          <p:cNvPicPr>
            <a:picLocks noChangeAspect="1"/>
          </p:cNvPicPr>
          <p:nvPr/>
        </p:nvPicPr>
        <p:blipFill>
          <a:blip r:embed="rId16"/>
          <a:srcRect l="25527" t="1047" r="27162" b="1837"/>
          <a:stretch/>
        </p:blipFill>
        <p:spPr bwMode="auto">
          <a:xfrm>
            <a:off x="22777188" y="9111157"/>
            <a:ext cx="7015846" cy="6287091"/>
          </a:xfrm>
          <a:prstGeom prst="rect">
            <a:avLst/>
          </a:prstGeom>
        </p:spPr>
      </p:pic>
      <p:pic>
        <p:nvPicPr>
          <p:cNvPr id="1659303254" name="Image 1659303253"/>
          <p:cNvPicPr>
            <a:picLocks noChangeAspect="1"/>
          </p:cNvPicPr>
          <p:nvPr/>
        </p:nvPicPr>
        <p:blipFill>
          <a:blip r:embed="rId17"/>
          <a:srcRect l="9869" t="9525" r="26146" b="1572"/>
          <a:stretch/>
        </p:blipFill>
        <p:spPr bwMode="auto">
          <a:xfrm>
            <a:off x="15715923" y="9616347"/>
            <a:ext cx="7300380" cy="5781901"/>
          </a:xfrm>
          <a:prstGeom prst="rect">
            <a:avLst/>
          </a:prstGeom>
        </p:spPr>
      </p:pic>
      <p:sp>
        <p:nvSpPr>
          <p:cNvPr id="1280394944" name=" 1280394943"/>
          <p:cNvSpPr/>
          <p:nvPr/>
        </p:nvSpPr>
        <p:spPr bwMode="auto">
          <a:xfrm>
            <a:off x="33126716" y="47980441"/>
            <a:ext cx="254916" cy="134115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164490806" name=" 1164490805"/>
          <p:cNvSpPr/>
          <p:nvPr/>
        </p:nvSpPr>
        <p:spPr bwMode="auto">
          <a:xfrm>
            <a:off x="38897798" y="48184227"/>
            <a:ext cx="254916" cy="134115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419333348" name=" 419333347"/>
          <p:cNvSpPr/>
          <p:nvPr/>
        </p:nvSpPr>
        <p:spPr bwMode="auto">
          <a:xfrm>
            <a:off x="33381632" y="45645031"/>
            <a:ext cx="513311" cy="3369850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1452917577" name="Image 1452917576"/>
          <p:cNvPicPr>
            <a:picLocks noChangeAspect="1"/>
          </p:cNvPicPr>
          <p:nvPr/>
        </p:nvPicPr>
        <p:blipFill>
          <a:blip r:embed="rId18"/>
          <a:srcRect l="9773" t="1799" r="12185" b="2596"/>
          <a:stretch/>
        </p:blipFill>
        <p:spPr bwMode="auto">
          <a:xfrm>
            <a:off x="18432330" y="25469849"/>
            <a:ext cx="5505449" cy="5714030"/>
          </a:xfrm>
          <a:prstGeom prst="rect">
            <a:avLst/>
          </a:prstGeom>
        </p:spPr>
      </p:pic>
      <p:sp>
        <p:nvSpPr>
          <p:cNvPr id="1912709926" name=" 1912709925"/>
          <p:cNvSpPr/>
          <p:nvPr/>
        </p:nvSpPr>
        <p:spPr bwMode="auto">
          <a:xfrm>
            <a:off x="42133556" y="48062074"/>
            <a:ext cx="601648" cy="2777749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1467940488" name="Image 1467940487"/>
          <p:cNvPicPr>
            <a:picLocks noChangeAspect="1"/>
          </p:cNvPicPr>
          <p:nvPr/>
        </p:nvPicPr>
        <p:blipFill>
          <a:blip r:embed="rId19"/>
          <a:srcRect l="7975" t="3138" r="8947" b="1965"/>
          <a:stretch/>
        </p:blipFill>
        <p:spPr bwMode="auto">
          <a:xfrm>
            <a:off x="24433080" y="25032254"/>
            <a:ext cx="5086349" cy="6083274"/>
          </a:xfrm>
          <a:prstGeom prst="rect">
            <a:avLst/>
          </a:prstGeom>
        </p:spPr>
      </p:pic>
      <p:pic>
        <p:nvPicPr>
          <p:cNvPr id="2" name="Graphique 1">
            <a:extLst>
              <a:ext uri="{FF2B5EF4-FFF2-40B4-BE49-F238E27FC236}">
                <a16:creationId xmlns:a16="http://schemas.microsoft.com/office/drawing/2014/main" id="{CBBB68F5-E388-F3AB-CA35-CED575994842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12105" t="15771" r="48144" b="47505"/>
          <a:stretch/>
        </p:blipFill>
        <p:spPr bwMode="auto">
          <a:xfrm>
            <a:off x="20538206" y="18247680"/>
            <a:ext cx="1260000" cy="1164063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7BCE0023-1229-E663-BB2D-C9E4A5DA9F0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 bwMode="auto">
          <a:xfrm>
            <a:off x="16951039" y="7936385"/>
            <a:ext cx="1488818" cy="848626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622AE0B5-CABC-9281-7E93-B0C9644147D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025038" y="16259839"/>
            <a:ext cx="10197587" cy="101567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Bureau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339</Words>
  <Application>Microsoft Macintosh PowerPoint</Application>
  <DocSecurity>0</DocSecurity>
  <PresentationFormat>Personnalisé</PresentationFormat>
  <Paragraphs>46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10" baseType="lpstr">
      <vt:lpstr>Arial Unicode MS</vt:lpstr>
      <vt:lpstr>Arial</vt:lpstr>
      <vt:lpstr>Avenir Light</vt:lpstr>
      <vt:lpstr>Calibri</vt:lpstr>
      <vt:lpstr>HelveticaNeue LightCond</vt:lpstr>
      <vt:lpstr>Times New Roman</vt:lpstr>
      <vt:lpstr>Webdings</vt:lpstr>
      <vt:lpstr>Wingdings</vt:lpstr>
      <vt:lpstr>Thème Office</vt:lpstr>
      <vt:lpstr>Présentation PowerPoint</vt:lpstr>
    </vt:vector>
  </TitlesOfParts>
  <Manager/>
  <Company>CNRS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subject/>
  <dc:creator>dominique daurat</dc:creator>
  <cp:keywords/>
  <dc:description/>
  <cp:lastModifiedBy>Microsoft Office User</cp:lastModifiedBy>
  <cp:revision>203</cp:revision>
  <cp:lastPrinted>2022-11-15T14:01:07Z</cp:lastPrinted>
  <dcterms:created xsi:type="dcterms:W3CDTF">2013-11-26T13:20:32Z</dcterms:created>
  <dcterms:modified xsi:type="dcterms:W3CDTF">2022-11-15T14:41:28Z</dcterms:modified>
  <cp:category/>
  <dc:identifier/>
  <cp:contentStatus/>
  <dc:language/>
  <cp:version/>
</cp:coreProperties>
</file>