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03763"/>
  <p:notesSz cx="30275213" cy="42803763"/>
  <p:defaultTextStyle>
    <a:defPPr>
      <a:defRPr lang="fr-FR"/>
    </a:defPPr>
    <a:lvl1pPr marL="0" algn="l" defTabSz="2087941">
      <a:defRPr sz="8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>
      <a:defRPr sz="8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>
      <a:defRPr sz="8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>
      <a:defRPr sz="8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>
      <a:defRPr sz="8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>
      <a:defRPr sz="8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>
      <a:defRPr sz="8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>
      <a:defRPr sz="8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>
      <a:defRPr sz="8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6"/>
    <p:restoredTop sz="97731"/>
  </p:normalViewPr>
  <p:slideViewPr>
    <p:cSldViewPr>
      <p:cViewPr>
        <p:scale>
          <a:sx n="73" d="100"/>
          <a:sy n="73" d="100"/>
        </p:scale>
        <p:origin x="1464" y="-1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2270641" y="13296913"/>
            <a:ext cx="25733931" cy="917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4541282" y="24255466"/>
            <a:ext cx="21192649" cy="10938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1513760" y="9987548"/>
            <a:ext cx="27247692" cy="2824850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72676283" y="10700944"/>
            <a:ext cx="22548726" cy="227949855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5014332" y="10700944"/>
            <a:ext cx="67157362" cy="22794985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513760" y="9987548"/>
            <a:ext cx="27247692" cy="2824850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391533" y="27505384"/>
            <a:ext cx="25733931" cy="8501303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391533" y="18142064"/>
            <a:ext cx="25733931" cy="93633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4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8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8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5014332" y="62332983"/>
            <a:ext cx="44850417" cy="176317812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0369338" y="62332983"/>
            <a:ext cx="44855671" cy="176317812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13760" y="9581308"/>
            <a:ext cx="13376810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13760" y="13574342"/>
            <a:ext cx="13376810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15379389" y="9581308"/>
            <a:ext cx="13382065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15379389" y="13574342"/>
            <a:ext cx="13382065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3" y="1704224"/>
            <a:ext cx="9960336" cy="7252860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1836767" y="1704227"/>
            <a:ext cx="16924685" cy="36531826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513763" y="8957087"/>
            <a:ext cx="9960336" cy="2927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934154" y="29962634"/>
            <a:ext cx="18165128" cy="3537259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 bwMode="auto">
          <a:xfrm>
            <a:off x="5934154" y="3824595"/>
            <a:ext cx="18165128" cy="256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7941" indent="0">
              <a:buNone/>
              <a:defRPr sz="12800"/>
            </a:lvl2pPr>
            <a:lvl3pPr marL="4175882" indent="0">
              <a:buNone/>
              <a:defRPr sz="11000"/>
            </a:lvl3pPr>
            <a:lvl4pPr marL="6263823" indent="0">
              <a:buNone/>
              <a:defRPr sz="9100"/>
            </a:lvl4pPr>
            <a:lvl5pPr marL="8351764" indent="0">
              <a:buNone/>
              <a:defRPr sz="9100"/>
            </a:lvl5pPr>
            <a:lvl6pPr marL="10439705" indent="0">
              <a:buNone/>
              <a:defRPr sz="9100"/>
            </a:lvl6pPr>
            <a:lvl7pPr marL="12527646" indent="0">
              <a:buNone/>
              <a:defRPr sz="9100"/>
            </a:lvl7pPr>
            <a:lvl8pPr marL="14615587" indent="0">
              <a:buNone/>
              <a:defRPr sz="9100"/>
            </a:lvl8pPr>
            <a:lvl9pPr marL="16703528" indent="0">
              <a:buNone/>
              <a:defRPr sz="91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934154" y="33499893"/>
            <a:ext cx="18165128" cy="5023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-48126" y="0"/>
            <a:ext cx="30360124" cy="4873426"/>
          </a:xfrm>
          <a:prstGeom prst="rect">
            <a:avLst/>
          </a:prstGeom>
          <a:solidFill>
            <a:srgbClr val="001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9"/>
          <p:cNvSpPr/>
          <p:nvPr userDrawn="1"/>
        </p:nvSpPr>
        <p:spPr bwMode="auto">
          <a:xfrm>
            <a:off x="12410080" y="4574865"/>
            <a:ext cx="17901918" cy="597121"/>
          </a:xfrm>
          <a:prstGeom prst="rect">
            <a:avLst/>
          </a:prstGeom>
          <a:solidFill>
            <a:srgbClr val="FF2E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Image 4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597714" y="874826"/>
            <a:ext cx="5418075" cy="3123774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 bwMode="auto">
          <a:xfrm>
            <a:off x="-48127" y="40632831"/>
            <a:ext cx="30323339" cy="2160000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20879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>
                <a:solidFill>
                  <a:srgbClr val="00BAD7"/>
                </a:solidFill>
                <a:latin typeface="Avenir Light"/>
                <a:cs typeface="Avenir Light"/>
              </a:rPr>
              <a:t>	</a:t>
            </a:r>
            <a:endParaRPr lang="fr-FR" sz="900">
              <a:latin typeface="Avenir Light"/>
              <a:cs typeface="Avenir Light"/>
            </a:endParaRPr>
          </a:p>
        </p:txBody>
      </p:sp>
      <p:pic>
        <p:nvPicPr>
          <p:cNvPr id="9" name="Image 6" descr="Logo UTFTMP_ verticale.png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28337902" y="40805296"/>
            <a:ext cx="1500387" cy="1815070"/>
          </a:xfrm>
          <a:prstGeom prst="rect">
            <a:avLst/>
          </a:prstGeom>
        </p:spPr>
      </p:pic>
      <p:sp>
        <p:nvSpPr>
          <p:cNvPr id="10" name="ZoneTexte 7"/>
          <p:cNvSpPr>
            <a:spLocks noAdjustHandles="1"/>
          </p:cNvSpPr>
          <p:nvPr userDrawn="1"/>
        </p:nvSpPr>
        <p:spPr bwMode="auto">
          <a:xfrm>
            <a:off x="20563749" y="41020334"/>
            <a:ext cx="7594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 conventionné </a:t>
            </a:r>
            <a:endParaRPr/>
          </a:p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avec l’Université Fédérale </a:t>
            </a:r>
            <a:endParaRPr/>
          </a:p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Toulouse Midi-Pyrénées</a:t>
            </a:r>
            <a:endParaRPr/>
          </a:p>
        </p:txBody>
      </p:sp>
      <p:sp>
        <p:nvSpPr>
          <p:cNvPr id="11" name="ZoneTexte 14"/>
          <p:cNvSpPr>
            <a:spLocks noAdjustHandles="1"/>
          </p:cNvSpPr>
          <p:nvPr userDrawn="1"/>
        </p:nvSpPr>
        <p:spPr bwMode="auto">
          <a:xfrm>
            <a:off x="2546547" y="41235778"/>
            <a:ext cx="1155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fr-FR" sz="2800" b="0" i="0">
                <a:solidFill>
                  <a:srgbClr val="62C4DD"/>
                </a:solidFill>
                <a:latin typeface="HelveticaNeue LightCond"/>
                <a:cs typeface="HelveticaNeue LightCond"/>
              </a:rPr>
              <a:t>LAAS-CNRS</a:t>
            </a:r>
            <a:endParaRPr/>
          </a:p>
          <a:p>
            <a:pPr algn="l">
              <a:defRPr/>
            </a:pPr>
            <a:r>
              <a:rPr lang="fr-FR" sz="2800" b="0" i="0">
                <a:solidFill>
                  <a:srgbClr val="62C4DD"/>
                </a:solidFill>
                <a:latin typeface="HelveticaNeue LightCond"/>
                <a:cs typeface="HelveticaNeue LightCond"/>
              </a:rPr>
              <a:t>/ </a:t>
            </a: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 d’analyse et d’architecture des systèmes du CNRS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519982" y="40772033"/>
            <a:ext cx="1800000" cy="18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941">
        <a:spcBef>
          <a:spcPts val="0"/>
        </a:spcBef>
        <a:buNone/>
        <a:defRPr sz="20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2087941">
        <a:spcBef>
          <a:spcPts val="0"/>
        </a:spcBef>
        <a:buFont typeface="Arial"/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2087941">
        <a:spcBef>
          <a:spcPts val="0"/>
        </a:spcBef>
        <a:buFont typeface="Arial"/>
        <a:buChar char="–"/>
        <a:defRPr sz="128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2087941">
        <a:spcBef>
          <a:spcPts val="0"/>
        </a:spcBef>
        <a:buFont typeface="Arial"/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2087941">
        <a:spcBef>
          <a:spcPts val="0"/>
        </a:spcBef>
        <a:buFont typeface="Arial"/>
        <a:buChar char="–"/>
        <a:defRPr sz="91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2087941">
        <a:spcBef>
          <a:spcPts val="0"/>
        </a:spcBef>
        <a:buFont typeface="Arial"/>
        <a:buChar char="»"/>
        <a:defRPr sz="91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155"/>
          <p:cNvSpPr/>
          <p:nvPr/>
        </p:nvSpPr>
        <p:spPr bwMode="auto">
          <a:xfrm>
            <a:off x="15589705" y="17948935"/>
            <a:ext cx="14400000" cy="58292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dirty="0"/>
          </a:p>
        </p:txBody>
      </p:sp>
      <p:sp>
        <p:nvSpPr>
          <p:cNvPr id="19" name="Rectangle à coins arrondis 155"/>
          <p:cNvSpPr/>
          <p:nvPr/>
        </p:nvSpPr>
        <p:spPr bwMode="auto">
          <a:xfrm>
            <a:off x="336319" y="18042066"/>
            <a:ext cx="14400000" cy="58292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85584" y="15113889"/>
            <a:ext cx="980579" cy="980579"/>
          </a:xfrm>
          <a:prstGeom prst="rect">
            <a:avLst/>
          </a:prstGeom>
        </p:spPr>
      </p:pic>
      <p:sp>
        <p:nvSpPr>
          <p:cNvPr id="5" name="ZoneTexte 1"/>
          <p:cNvSpPr/>
          <p:nvPr/>
        </p:nvSpPr>
        <p:spPr bwMode="auto">
          <a:xfrm>
            <a:off x="5452219" y="439996"/>
            <a:ext cx="24525471" cy="143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8800" b="1" spc="300">
                <a:solidFill>
                  <a:schemeClr val="bg1"/>
                </a:solidFill>
                <a:latin typeface="Arial"/>
                <a:cs typeface="Arial"/>
              </a:rPr>
              <a:t>BILAN GES* 2019 du LAAS-CNRS</a:t>
            </a:r>
            <a:endParaRPr spc="300"/>
          </a:p>
        </p:txBody>
      </p:sp>
      <p:sp>
        <p:nvSpPr>
          <p:cNvPr id="6" name="Rectangle à coins arrondis 155"/>
          <p:cNvSpPr/>
          <p:nvPr/>
        </p:nvSpPr>
        <p:spPr bwMode="auto">
          <a:xfrm>
            <a:off x="327162" y="24059497"/>
            <a:ext cx="14400000" cy="916235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à coins arrondis 84"/>
          <p:cNvSpPr/>
          <p:nvPr/>
        </p:nvSpPr>
        <p:spPr bwMode="auto">
          <a:xfrm>
            <a:off x="15577189" y="24059497"/>
            <a:ext cx="14400000" cy="916235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634"/>
          <p:cNvSpPr>
            <a:spLocks noChangeAspect="1" noChangeArrowheads="1"/>
          </p:cNvSpPr>
          <p:nvPr/>
        </p:nvSpPr>
        <p:spPr bwMode="auto">
          <a:xfrm>
            <a:off x="6061016" y="7803313"/>
            <a:ext cx="731585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Bâtiments</a:t>
            </a:r>
            <a:endParaRPr>
              <a:latin typeface="Webdings"/>
              <a:ea typeface="Webdings"/>
              <a:cs typeface="Webdings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fr-FR" sz="2800">
              <a:latin typeface="Arial Unicode MS"/>
            </a:endParaRPr>
          </a:p>
        </p:txBody>
      </p:sp>
      <p:pic>
        <p:nvPicPr>
          <p:cNvPr id="10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993696" y="5830715"/>
            <a:ext cx="4599982" cy="99410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11" name="Rectangle à coins arrondis 280"/>
          <p:cNvSpPr/>
          <p:nvPr/>
        </p:nvSpPr>
        <p:spPr bwMode="auto">
          <a:xfrm>
            <a:off x="15577189" y="7720361"/>
            <a:ext cx="14400000" cy="1008791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à coins arrondis 281"/>
          <p:cNvSpPr/>
          <p:nvPr/>
        </p:nvSpPr>
        <p:spPr bwMode="auto">
          <a:xfrm>
            <a:off x="327162" y="7720361"/>
            <a:ext cx="14400000" cy="1008791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282"/>
          <p:cNvSpPr/>
          <p:nvPr/>
        </p:nvSpPr>
        <p:spPr bwMode="auto">
          <a:xfrm>
            <a:off x="349655" y="5219567"/>
            <a:ext cx="29650025" cy="231532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634"/>
          <p:cNvSpPr>
            <a:spLocks noChangeAspect="1" noChangeArrowheads="1"/>
          </p:cNvSpPr>
          <p:nvPr/>
        </p:nvSpPr>
        <p:spPr bwMode="auto">
          <a:xfrm>
            <a:off x="2464198" y="18233326"/>
            <a:ext cx="9905999" cy="1440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Achats numériques</a:t>
            </a:r>
            <a:endParaRPr/>
          </a:p>
        </p:txBody>
      </p:sp>
      <p:sp>
        <p:nvSpPr>
          <p:cNvPr id="15" name="Rectangle 634"/>
          <p:cNvSpPr>
            <a:spLocks noChangeAspect="1" noChangeArrowheads="1"/>
          </p:cNvSpPr>
          <p:nvPr/>
        </p:nvSpPr>
        <p:spPr bwMode="auto">
          <a:xfrm>
            <a:off x="18754686" y="7792841"/>
            <a:ext cx="10411126" cy="1193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Mobilité domicile / travail</a:t>
            </a:r>
            <a:endParaRPr/>
          </a:p>
        </p:txBody>
      </p:sp>
      <p:sp>
        <p:nvSpPr>
          <p:cNvPr id="16" name="Rectangle 634"/>
          <p:cNvSpPr>
            <a:spLocks noChangeAspect="1" noChangeArrowheads="1"/>
          </p:cNvSpPr>
          <p:nvPr/>
        </p:nvSpPr>
        <p:spPr bwMode="auto">
          <a:xfrm>
            <a:off x="21627088" y="24186411"/>
            <a:ext cx="3770772" cy="10295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Missions</a:t>
            </a:r>
            <a:endParaRPr/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fr-FR" sz="2800">
              <a:latin typeface="Arial Unicode MS"/>
            </a:endParaRPr>
          </a:p>
        </p:txBody>
      </p:sp>
      <p:sp>
        <p:nvSpPr>
          <p:cNvPr id="17" name="ZoneTexte 17"/>
          <p:cNvSpPr/>
          <p:nvPr/>
        </p:nvSpPr>
        <p:spPr bwMode="auto">
          <a:xfrm>
            <a:off x="12059109" y="33549381"/>
            <a:ext cx="7015933" cy="118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7200"/>
              <a:t>Et concrètement ?</a:t>
            </a:r>
            <a:endParaRPr/>
          </a:p>
        </p:txBody>
      </p:sp>
      <p:pic>
        <p:nvPicPr>
          <p:cNvPr id="18" name="Image 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85881" y="2194850"/>
            <a:ext cx="3333064" cy="175993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2833349" y="3319446"/>
            <a:ext cx="812800" cy="812800"/>
          </a:xfrm>
          <a:prstGeom prst="rect">
            <a:avLst/>
          </a:prstGeom>
          <a:solidFill>
            <a:schemeClr val="bg1">
              <a:alpha val="89000"/>
            </a:schemeClr>
          </a:solidFill>
        </p:spPr>
      </p:pic>
      <p:sp>
        <p:nvSpPr>
          <p:cNvPr id="22" name="ZoneTexte 23"/>
          <p:cNvSpPr/>
          <p:nvPr/>
        </p:nvSpPr>
        <p:spPr bwMode="auto">
          <a:xfrm>
            <a:off x="13961255" y="2967832"/>
            <a:ext cx="11314449" cy="155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fr-FR" sz="3200" b="1">
                <a:solidFill>
                  <a:schemeClr val="bg1"/>
                </a:solidFill>
                <a:latin typeface="Arial"/>
                <a:cs typeface="Arial"/>
              </a:rPr>
              <a:t>Périmètre : site du LAAS-CNRS</a:t>
            </a:r>
            <a:endParaRPr/>
          </a:p>
          <a:p>
            <a:pPr marL="457200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fr-FR" sz="3200" b="1">
                <a:solidFill>
                  <a:schemeClr val="bg1"/>
                </a:solidFill>
                <a:latin typeface="Arial"/>
                <a:cs typeface="Arial"/>
              </a:rPr>
              <a:t>Effectif : 483 personnes </a:t>
            </a:r>
            <a:endParaRPr/>
          </a:p>
        </p:txBody>
      </p:sp>
      <p:pic>
        <p:nvPicPr>
          <p:cNvPr id="27" name="Image 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3207" y="30828367"/>
            <a:ext cx="980580" cy="980580"/>
          </a:xfrm>
          <a:prstGeom prst="rect">
            <a:avLst/>
          </a:prstGeom>
        </p:spPr>
      </p:pic>
      <p:pic>
        <p:nvPicPr>
          <p:cNvPr id="28" name="Image 3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831667" y="24125629"/>
            <a:ext cx="1428152" cy="1136810"/>
          </a:xfrm>
          <a:prstGeom prst="rect">
            <a:avLst/>
          </a:prstGeom>
        </p:spPr>
      </p:pic>
      <p:sp>
        <p:nvSpPr>
          <p:cNvPr id="29" name="Rectangle 31"/>
          <p:cNvSpPr/>
          <p:nvPr/>
        </p:nvSpPr>
        <p:spPr bwMode="auto">
          <a:xfrm>
            <a:off x="8375288" y="10349317"/>
            <a:ext cx="6075589" cy="2174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lvl="0">
              <a:defRPr/>
            </a:pPr>
            <a:r>
              <a:rPr sz="2800" b="1"/>
              <a:t>            Émissions totales</a:t>
            </a:r>
            <a:endParaRPr/>
          </a:p>
          <a:p>
            <a:pPr lvl="0">
              <a:defRPr/>
            </a:pPr>
            <a:endParaRPr sz="1200" b="1"/>
          </a:p>
          <a:p>
            <a:pPr lvl="0">
              <a:defRPr/>
            </a:pPr>
            <a:r>
              <a:rPr sz="2600"/>
              <a:t>Chauffage :                    450,7   t eCO</a:t>
            </a:r>
            <a:r>
              <a:rPr lang="fr-FR" sz="2600" baseline="-25000"/>
              <a:t>2</a:t>
            </a:r>
            <a:endParaRPr sz="2600"/>
          </a:p>
          <a:p>
            <a:pPr lvl="0">
              <a:defRPr/>
            </a:pPr>
            <a:r>
              <a:rPr sz="2600"/>
              <a:t>Électricité :                    269,7</a:t>
            </a:r>
            <a:r>
              <a:rPr lang="fr-FR" sz="2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  </a:t>
            </a:r>
            <a:r>
              <a:rPr lang="fr-FR" sz="2600"/>
              <a:t>t eCO</a:t>
            </a:r>
            <a:r>
              <a:rPr lang="fr-FR" sz="2600" baseline="-25000"/>
              <a:t>2</a:t>
            </a:r>
            <a:endParaRPr lang="fr-FR" sz="2600"/>
          </a:p>
          <a:p>
            <a:pPr>
              <a:defRPr/>
            </a:pPr>
            <a:r>
              <a:rPr lang="fr-FR" sz="2600"/>
              <a:t>Fluides</a:t>
            </a:r>
            <a:r>
              <a:rPr sz="2600"/>
              <a:t> frigorigènes :           0 </a:t>
            </a:r>
            <a:r>
              <a:rPr lang="fr-FR" sz="2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 </a:t>
            </a:r>
            <a:r>
              <a:rPr lang="fr-FR" sz="2600"/>
              <a:t>t eCO</a:t>
            </a:r>
            <a:r>
              <a:rPr lang="fr-FR" sz="2600" baseline="-25000"/>
              <a:t>2</a:t>
            </a:r>
            <a:endParaRPr lang="fr-FR" sz="2600"/>
          </a:p>
          <a:p>
            <a:pPr>
              <a:defRPr/>
            </a:pPr>
            <a:endParaRPr sz="2800"/>
          </a:p>
        </p:txBody>
      </p:sp>
      <p:sp>
        <p:nvSpPr>
          <p:cNvPr id="31" name="ZoneTexte 20"/>
          <p:cNvSpPr/>
          <p:nvPr/>
        </p:nvSpPr>
        <p:spPr bwMode="auto">
          <a:xfrm>
            <a:off x="1073851" y="6599993"/>
            <a:ext cx="21039334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600" b="1">
                <a:latin typeface="Arial"/>
                <a:cs typeface="Arial"/>
              </a:rPr>
              <a:t>Faits marquants : </a:t>
            </a:r>
            <a:r>
              <a:rPr lang="en-US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Année référence pour le Bilan GES du LAAS-CNRS.</a:t>
            </a:r>
            <a:endParaRPr/>
          </a:p>
        </p:txBody>
      </p:sp>
      <p:sp>
        <p:nvSpPr>
          <p:cNvPr id="32" name="ZoneTexte 20"/>
          <p:cNvSpPr/>
          <p:nvPr/>
        </p:nvSpPr>
        <p:spPr bwMode="auto">
          <a:xfrm>
            <a:off x="1076690" y="5458525"/>
            <a:ext cx="23511004" cy="11899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3600" b="1" dirty="0">
                <a:latin typeface="Arial"/>
                <a:cs typeface="Arial"/>
              </a:rPr>
              <a:t>Objectif :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S’appuyer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sur le travail du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collectif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Labo1.5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pour quantifier,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analyser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et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suivre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les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émissions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annuelles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gaz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à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effet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serre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du      	LAAS-CNRS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à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des fins de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réduction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l’empreinte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environnementale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la recherche. </a:t>
            </a:r>
            <a:r>
              <a:rPr lang="fr-FR" sz="3200" dirty="0">
                <a:latin typeface="Arial"/>
                <a:cs typeface="Arial"/>
              </a:rPr>
              <a:t> </a:t>
            </a:r>
            <a:endParaRPr sz="32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ZoneTexte 38"/>
          <p:cNvSpPr/>
          <p:nvPr/>
        </p:nvSpPr>
        <p:spPr bwMode="auto">
          <a:xfrm>
            <a:off x="15397589" y="34933711"/>
            <a:ext cx="13600764" cy="2954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3600" b="1" i="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Réalisations</a:t>
            </a:r>
            <a:endParaRPr/>
          </a:p>
          <a:p>
            <a:pPr>
              <a:defRPr/>
            </a:pPr>
            <a:endParaRPr sz="2200"/>
          </a:p>
          <a:p>
            <a:pPr marL="482136" indent="-482136">
              <a:buFont typeface="Arial"/>
              <a:buChar char="•"/>
              <a:defRPr/>
            </a:pPr>
            <a:r>
              <a:rPr lang="en-US" sz="3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Rénovation d’une partie du bât A</a:t>
            </a:r>
            <a:endParaRPr/>
          </a:p>
          <a:p>
            <a:pPr marL="482137" indent="-482137">
              <a:buFont typeface="Arial"/>
              <a:buChar char="•"/>
              <a:defRPr/>
            </a:pPr>
            <a:r>
              <a:rPr lang="en-US" sz="3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Plantation de la haie champêtre en décembre 2019</a:t>
            </a:r>
            <a:endParaRPr/>
          </a:p>
          <a:p>
            <a:pPr>
              <a:defRPr/>
            </a:pPr>
            <a:endParaRPr sz="2800" b="1" i="0" u="sng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ZoneTexte 43"/>
          <p:cNvSpPr/>
          <p:nvPr/>
        </p:nvSpPr>
        <p:spPr bwMode="auto">
          <a:xfrm>
            <a:off x="20249541" y="15633477"/>
            <a:ext cx="8881452" cy="1724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71994" lvl="0" indent="-371994">
              <a:buFont typeface="Arial"/>
              <a:buChar char="•"/>
              <a:defRPr/>
            </a:pPr>
            <a:r>
              <a:rPr lang="fr-FR" sz="3200" b="0" i="0" u="none" strike="noStrike" cap="none" spc="0" dirty="0">
                <a:solidFill>
                  <a:schemeClr val="tx1"/>
                </a:solidFill>
              </a:rPr>
              <a:t> 38 % du personnel a répondu à l'enquête</a:t>
            </a:r>
            <a:endParaRPr sz="3200" dirty="0"/>
          </a:p>
          <a:p>
            <a:pPr marL="371994" indent="-371994">
              <a:buFont typeface="Arial"/>
              <a:buChar char="•"/>
              <a:defRPr/>
            </a:pPr>
            <a:r>
              <a:rPr lang="fr-FR" sz="3200" dirty="0"/>
              <a:t> 2 180 712 km parcourus (~54 tours de la Terre !)</a:t>
            </a:r>
            <a:endParaRPr sz="3200" dirty="0"/>
          </a:p>
          <a:p>
            <a:pPr marL="371994" lvl="0" indent="-371994">
              <a:buFont typeface="Arial"/>
              <a:buChar char="•"/>
              <a:defRPr/>
            </a:pPr>
            <a:r>
              <a:rPr lang="fr-FR" sz="3200" b="0" i="0" u="none" strike="noStrike" cap="none" spc="0" dirty="0">
                <a:solidFill>
                  <a:schemeClr val="tx1"/>
                </a:solidFill>
              </a:rPr>
              <a:t> </a:t>
            </a:r>
            <a:r>
              <a:rPr lang="fr-FR" sz="3200" b="1" i="0" u="none" strike="noStrike" cap="none" spc="0" dirty="0">
                <a:solidFill>
                  <a:schemeClr val="tx1"/>
                </a:solidFill>
              </a:rPr>
              <a:t>Mode de déplacement majoritaire : la voiture</a:t>
            </a:r>
            <a:endParaRPr sz="3200" b="1" dirty="0"/>
          </a:p>
        </p:txBody>
      </p:sp>
      <p:sp>
        <p:nvSpPr>
          <p:cNvPr id="36" name="Rectangle 33"/>
          <p:cNvSpPr/>
          <p:nvPr/>
        </p:nvSpPr>
        <p:spPr bwMode="auto">
          <a:xfrm>
            <a:off x="1592129" y="30876495"/>
            <a:ext cx="13097368" cy="206094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l">
              <a:defRPr/>
            </a:pPr>
            <a:r>
              <a:rPr sz="3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Calcul au moyen de </a:t>
            </a:r>
            <a:r>
              <a:rPr sz="34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facteurs d’émissions monétaires</a:t>
            </a:r>
            <a:r>
              <a:rPr sz="3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construits à partir de trois bases de données existantes ADEME, CEDA, EPA. </a:t>
            </a:r>
            <a:endParaRPr/>
          </a:p>
          <a:p>
            <a:pPr algn="ctr">
              <a:defRPr/>
            </a:pPr>
            <a:r>
              <a:rPr sz="3400" b="0" i="1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facteur d’émission du code NACRES * montant de l’achat</a:t>
            </a:r>
            <a:endParaRPr/>
          </a:p>
        </p:txBody>
      </p:sp>
      <p:sp>
        <p:nvSpPr>
          <p:cNvPr id="37" name="ZoneTexte 38"/>
          <p:cNvSpPr/>
          <p:nvPr/>
        </p:nvSpPr>
        <p:spPr bwMode="auto">
          <a:xfrm>
            <a:off x="915764" y="34933711"/>
            <a:ext cx="13611312" cy="253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sz="3600" b="1" i="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Décisions</a:t>
            </a:r>
            <a:endParaRPr/>
          </a:p>
          <a:p>
            <a:pPr>
              <a:defRPr/>
            </a:pPr>
            <a:endParaRPr sz="2800" b="1" i="0" u="sng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82136" lvl="0" indent="-482137">
              <a:buFont typeface="Arial"/>
              <a:buChar char="•"/>
              <a:defRPr/>
            </a:pPr>
            <a:r>
              <a:rPr sz="3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Rénovation énergétique des bâtiments A et B</a:t>
            </a:r>
            <a:endParaRPr/>
          </a:p>
          <a:p>
            <a:pPr marL="482135" lvl="0" indent="-482136">
              <a:buFont typeface="Arial"/>
              <a:buChar char="•"/>
              <a:defRPr/>
            </a:pPr>
            <a:r>
              <a:rPr sz="3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Proposition de plantation d’une haie autour du parking</a:t>
            </a:r>
            <a:endParaRPr/>
          </a:p>
          <a:p>
            <a:pPr lvl="1">
              <a:defRPr/>
            </a:pPr>
            <a:endParaRPr/>
          </a:p>
          <a:p>
            <a:pPr lvl="1">
              <a:defRPr/>
            </a:pPr>
            <a:endParaRPr sz="36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sz="3000"/>
              <a:t>  </a:t>
            </a:r>
            <a:endParaRPr sz="3000" b="1" i="0" u="sng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Rectangle 33"/>
          <p:cNvSpPr/>
          <p:nvPr/>
        </p:nvSpPr>
        <p:spPr bwMode="auto">
          <a:xfrm>
            <a:off x="2039418" y="14470429"/>
            <a:ext cx="9660301" cy="329021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482137" lvl="0" indent="-482137">
              <a:buFont typeface="Arial"/>
              <a:buChar char="•"/>
              <a:defRPr/>
            </a:pPr>
            <a:r>
              <a:rPr sz="2600" dirty="0" err="1"/>
              <a:t>Bâtiments</a:t>
            </a:r>
            <a:r>
              <a:rPr sz="2600" dirty="0"/>
              <a:t> de </a:t>
            </a:r>
            <a:r>
              <a:rPr sz="2600" dirty="0" err="1"/>
              <a:t>manips</a:t>
            </a:r>
            <a:r>
              <a:rPr sz="2600" dirty="0"/>
              <a:t> </a:t>
            </a:r>
            <a:r>
              <a:rPr lang="fr-FR" sz="2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(CFG) </a:t>
            </a:r>
            <a:r>
              <a:rPr sz="2600" dirty="0"/>
              <a:t>avec </a:t>
            </a:r>
            <a:r>
              <a:rPr sz="2600" dirty="0" err="1"/>
              <a:t>chauffage</a:t>
            </a:r>
            <a:r>
              <a:rPr sz="2600" dirty="0"/>
              <a:t> au </a:t>
            </a:r>
            <a:r>
              <a:rPr sz="2600" dirty="0" err="1"/>
              <a:t>gaz</a:t>
            </a:r>
            <a:r>
              <a:rPr sz="2600" dirty="0"/>
              <a:t> naturel</a:t>
            </a:r>
            <a:endParaRPr dirty="0"/>
          </a:p>
          <a:p>
            <a:pPr lvl="0">
              <a:defRPr/>
            </a:pPr>
            <a:r>
              <a:rPr sz="2600" dirty="0"/>
              <a:t>      </a:t>
            </a:r>
            <a:r>
              <a:rPr sz="2600" b="1" dirty="0"/>
              <a:t>  </a:t>
            </a:r>
            <a:r>
              <a:rPr lang="fr-FR" sz="2600" b="1" dirty="0">
                <a:latin typeface="Wingdings" pitchFamily="2" charset="2"/>
              </a:rPr>
              <a:t>➞</a:t>
            </a:r>
            <a:r>
              <a:rPr sz="2600" b="1" dirty="0"/>
              <a:t> 87</a:t>
            </a:r>
            <a:r>
              <a:rPr lang="fr-FR" sz="2600" b="1" dirty="0"/>
              <a:t> </a:t>
            </a:r>
            <a:r>
              <a:rPr sz="2600" b="1" dirty="0"/>
              <a:t>% des </a:t>
            </a:r>
            <a:r>
              <a:rPr sz="2600" b="1" dirty="0" err="1"/>
              <a:t>émissions</a:t>
            </a:r>
            <a:r>
              <a:rPr sz="2600" b="1" dirty="0"/>
              <a:t> </a:t>
            </a:r>
            <a:r>
              <a:rPr sz="2600" b="1" dirty="0" err="1"/>
              <a:t>chauffage</a:t>
            </a:r>
            <a:endParaRPr dirty="0"/>
          </a:p>
          <a:p>
            <a:pPr lvl="0">
              <a:defRPr/>
            </a:pPr>
            <a:endParaRPr sz="1200" b="1" dirty="0"/>
          </a:p>
          <a:p>
            <a:pPr marL="482137" lvl="0" indent="-482137">
              <a:buFont typeface="Arial"/>
              <a:buChar char="•"/>
              <a:defRPr/>
            </a:pPr>
            <a:r>
              <a:rPr lang="fr-FR" sz="2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Bâtiments hébergeant une salle blanche (FG)</a:t>
            </a:r>
            <a:endParaRPr sz="2600" b="0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lvl="0">
              <a:defRPr/>
            </a:pPr>
            <a:r>
              <a:rPr lang="fr-FR" sz="2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       </a:t>
            </a:r>
            <a:r>
              <a:rPr lang="fr-FR" sz="2600" b="1" dirty="0">
                <a:latin typeface="Wingdings" pitchFamily="2" charset="2"/>
              </a:rPr>
              <a:t>➞</a:t>
            </a:r>
            <a:r>
              <a:rPr lang="fr-FR" sz="26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~60 % des émissions électriques</a:t>
            </a:r>
            <a:endParaRPr sz="2600" b="1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lvl="0">
              <a:defRPr/>
            </a:pPr>
            <a:endParaRPr sz="1200" b="0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482137" lvl="0" indent="-482137">
              <a:buFont typeface="Arial"/>
              <a:buChar char="•"/>
              <a:defRPr/>
            </a:pPr>
            <a:r>
              <a:rPr lang="fr-FR" sz="2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Bâtiment intelligent (H) produisant de l'électricité photovoltaïque</a:t>
            </a:r>
            <a:endParaRPr sz="2600" b="0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lvl="0">
              <a:defRPr/>
            </a:pPr>
            <a:r>
              <a:rPr lang="fr-FR" sz="26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       </a:t>
            </a:r>
            <a:r>
              <a:rPr lang="fr-FR" sz="2600" b="1" dirty="0">
                <a:latin typeface="Wingdings" pitchFamily="2" charset="2"/>
              </a:rPr>
              <a:t>➞</a:t>
            </a:r>
            <a:r>
              <a:rPr lang="fr-FR" sz="26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3 % des émissions électriques</a:t>
            </a:r>
            <a:endParaRPr sz="2600" b="1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44" name="Image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209917" y="15838983"/>
            <a:ext cx="980578" cy="980578"/>
          </a:xfrm>
          <a:prstGeom prst="rect">
            <a:avLst/>
          </a:prstGeom>
        </p:spPr>
      </p:pic>
      <p:sp>
        <p:nvSpPr>
          <p:cNvPr id="47" name="ZoneTexte 23"/>
          <p:cNvSpPr/>
          <p:nvPr/>
        </p:nvSpPr>
        <p:spPr bwMode="auto">
          <a:xfrm>
            <a:off x="6531236" y="40993546"/>
            <a:ext cx="16029784" cy="573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600" b="1">
                <a:solidFill>
                  <a:schemeClr val="bg1"/>
                </a:solidFill>
                <a:latin typeface="Arial"/>
                <a:cs typeface="Arial"/>
              </a:rPr>
              <a:t>Pour joindre le collectif EcoLAAS :         ecolaas@laas.fr        </a:t>
            </a:r>
            <a:r>
              <a:rPr lang="fr-FR" sz="26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https://www.laas.fr/projects/ecolaas</a:t>
            </a:r>
            <a:endParaRPr sz="2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8" name="ZoneTexte 43"/>
          <p:cNvSpPr/>
          <p:nvPr/>
        </p:nvSpPr>
        <p:spPr bwMode="auto">
          <a:xfrm>
            <a:off x="18930146" y="31866281"/>
            <a:ext cx="9304984" cy="1242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71994" lvl="0" indent="-371994">
              <a:buFont typeface="Arial"/>
              <a:buChar char="•"/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</a:rPr>
              <a:t> 4 566 351 km parcourus (~114 tours de la Terre !)</a:t>
            </a:r>
            <a:endParaRPr sz="3200"/>
          </a:p>
          <a:p>
            <a:pPr marL="371994" lvl="0" indent="-371994">
              <a:buFont typeface="Arial"/>
              <a:buChar char="•"/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</a:rPr>
              <a:t> </a:t>
            </a:r>
            <a:r>
              <a:rPr lang="fr-FR" sz="3200" b="1" i="0" u="none" strike="noStrike" cap="none" spc="0">
                <a:solidFill>
                  <a:schemeClr val="tx1"/>
                </a:solidFill>
              </a:rPr>
              <a:t>Mode de déplacement majoritaire : l’avion</a:t>
            </a:r>
          </a:p>
          <a:p>
            <a:pPr lvl="0">
              <a:defRPr/>
            </a:pPr>
            <a:endParaRPr lang="fr-FR" sz="26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49" name="Image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49568" y="31904196"/>
            <a:ext cx="980578" cy="980578"/>
          </a:xfrm>
          <a:prstGeom prst="rect">
            <a:avLst/>
          </a:prstGeom>
        </p:spPr>
      </p:pic>
      <p:sp>
        <p:nvSpPr>
          <p:cNvPr id="50" name="ZoneTexte 1"/>
          <p:cNvSpPr/>
          <p:nvPr/>
        </p:nvSpPr>
        <p:spPr bwMode="auto">
          <a:xfrm>
            <a:off x="4737845" y="1956233"/>
            <a:ext cx="24526443" cy="79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* Gaz à effet de serre</a:t>
            </a:r>
            <a:endParaRPr sz="4600">
              <a:latin typeface="Arial"/>
              <a:ea typeface="Arial"/>
              <a:cs typeface="Arial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2349158" y="41063446"/>
            <a:ext cx="435600" cy="34919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5620674" y="40984595"/>
            <a:ext cx="418262" cy="42802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312070" y="24373659"/>
            <a:ext cx="1138461" cy="988662"/>
          </a:xfrm>
          <a:prstGeom prst="rect">
            <a:avLst/>
          </a:prstGeom>
        </p:spPr>
      </p:pic>
      <p:sp>
        <p:nvSpPr>
          <p:cNvPr id="23" name="Rectangle 634"/>
          <p:cNvSpPr>
            <a:spLocks noChangeAspect="1" noChangeArrowheads="1"/>
          </p:cNvSpPr>
          <p:nvPr/>
        </p:nvSpPr>
        <p:spPr bwMode="auto">
          <a:xfrm>
            <a:off x="2896246" y="24404794"/>
            <a:ext cx="5618081" cy="10295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Achats</a:t>
            </a:r>
            <a:endParaRPr/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fr-FR" sz="2800">
              <a:latin typeface="Arial Unicode MS"/>
            </a:endParaRPr>
          </a:p>
        </p:txBody>
      </p:sp>
      <p:cxnSp>
        <p:nvCxnSpPr>
          <p:cNvPr id="40" name="Connecteur droit 39"/>
          <p:cNvCxnSpPr>
            <a:cxnSpLocks/>
          </p:cNvCxnSpPr>
          <p:nvPr/>
        </p:nvCxnSpPr>
        <p:spPr bwMode="auto">
          <a:xfrm>
            <a:off x="15137604" y="35103244"/>
            <a:ext cx="0" cy="4558854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634"/>
          <p:cNvSpPr>
            <a:spLocks noChangeAspect="1" noChangeArrowheads="1"/>
          </p:cNvSpPr>
          <p:nvPr/>
        </p:nvSpPr>
        <p:spPr bwMode="auto">
          <a:xfrm>
            <a:off x="22074860" y="18242542"/>
            <a:ext cx="5971741" cy="12567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6600">
                <a:latin typeface="Arial"/>
              </a:rPr>
              <a:t>Véhicules</a:t>
            </a:r>
            <a:endParaRPr lang="fr-FR" sz="2800">
              <a:latin typeface="Arial Unicode M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4651888" y="7823945"/>
            <a:ext cx="1260000" cy="1260000"/>
          </a:xfrm>
          <a:prstGeom prst="rect">
            <a:avLst/>
          </a:prstGeom>
          <a:noFill/>
        </p:spPr>
      </p:pic>
      <p:sp>
        <p:nvSpPr>
          <p:cNvPr id="56009726" name="ZoneTexte 56009725"/>
          <p:cNvSpPr txBox="1"/>
          <p:nvPr/>
        </p:nvSpPr>
        <p:spPr bwMode="auto">
          <a:xfrm>
            <a:off x="21015111" y="20080705"/>
            <a:ext cx="8669296" cy="263048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sz="5500" dirty="0"/>
              <a:t>2 </a:t>
            </a:r>
            <a:r>
              <a:rPr sz="5500" dirty="0" err="1"/>
              <a:t>véhicules</a:t>
            </a:r>
            <a:r>
              <a:rPr sz="5500" dirty="0"/>
              <a:t> = 13217 Km </a:t>
            </a:r>
            <a:endParaRPr dirty="0"/>
          </a:p>
          <a:p>
            <a:pPr algn="ctr">
              <a:defRPr/>
            </a:pPr>
            <a:r>
              <a:rPr sz="6000" b="1" dirty="0" err="1"/>
              <a:t>soit</a:t>
            </a:r>
            <a:r>
              <a:rPr sz="6000" b="1" dirty="0"/>
              <a:t> 3,10 t eCO</a:t>
            </a:r>
            <a:r>
              <a:rPr sz="6000" b="1" baseline="-25000" dirty="0"/>
              <a:t>2</a:t>
            </a:r>
            <a:endParaRPr baseline="-25000" dirty="0"/>
          </a:p>
        </p:txBody>
      </p:sp>
      <p:sp>
        <p:nvSpPr>
          <p:cNvPr id="964746629" name="ZoneTexte 964746628"/>
          <p:cNvSpPr txBox="1"/>
          <p:nvPr/>
        </p:nvSpPr>
        <p:spPr bwMode="auto">
          <a:xfrm>
            <a:off x="22632028" y="42024299"/>
            <a:ext cx="1181099" cy="13411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67381082" name="ZoneTexte 1567381081"/>
          <p:cNvSpPr txBox="1"/>
          <p:nvPr/>
        </p:nvSpPr>
        <p:spPr bwMode="auto">
          <a:xfrm>
            <a:off x="20759197" y="42024298"/>
            <a:ext cx="3201624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 b="0">
                <a:solidFill>
                  <a:schemeClr val="bg1"/>
                </a:solidFill>
              </a:rPr>
              <a:t>Novembre 2022</a:t>
            </a:r>
            <a:endParaRPr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43483" y="25722360"/>
            <a:ext cx="13680000" cy="5078143"/>
          </a:xfrm>
          <a:prstGeom prst="rect">
            <a:avLst/>
          </a:prstGeom>
        </p:spPr>
      </p:pic>
      <p:sp>
        <p:nvSpPr>
          <p:cNvPr id="461446243" name=" 461446242"/>
          <p:cNvSpPr/>
          <p:nvPr/>
        </p:nvSpPr>
        <p:spPr bwMode="auto">
          <a:xfrm>
            <a:off x="15010166" y="20777041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13525027" name="Image 1013525026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985583" y="9723803"/>
            <a:ext cx="7181849" cy="42195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881300" y="19304319"/>
            <a:ext cx="7560000" cy="4126957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24038" y="18449553"/>
            <a:ext cx="1022861" cy="972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27289704" y="1617831"/>
            <a:ext cx="2700000" cy="2700000"/>
          </a:xfrm>
          <a:prstGeom prst="rect">
            <a:avLst/>
          </a:prstGeom>
        </p:spPr>
      </p:pic>
      <p:sp>
        <p:nvSpPr>
          <p:cNvPr id="1015075716" name=" 1015075715"/>
          <p:cNvSpPr/>
          <p:nvPr/>
        </p:nvSpPr>
        <p:spPr bwMode="auto">
          <a:xfrm>
            <a:off x="15010166" y="20777041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3096438" name="Image 103096437"/>
          <p:cNvPicPr>
            <a:picLocks noChangeAspect="1"/>
          </p:cNvPicPr>
          <p:nvPr/>
        </p:nvPicPr>
        <p:blipFill>
          <a:blip r:embed="rId16"/>
          <a:srcRect l="11682" t="9542" r="28202" b="1364"/>
          <a:stretch/>
        </p:blipFill>
        <p:spPr bwMode="auto">
          <a:xfrm>
            <a:off x="15944522" y="9560871"/>
            <a:ext cx="6687505" cy="5717228"/>
          </a:xfrm>
          <a:prstGeom prst="rect">
            <a:avLst/>
          </a:prstGeom>
        </p:spPr>
      </p:pic>
      <p:sp>
        <p:nvSpPr>
          <p:cNvPr id="47675288" name=" 47675287"/>
          <p:cNvSpPr/>
          <p:nvPr/>
        </p:nvSpPr>
        <p:spPr bwMode="auto">
          <a:xfrm>
            <a:off x="15010166" y="20777041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76119153" name=" 576119152"/>
          <p:cNvSpPr/>
          <p:nvPr/>
        </p:nvSpPr>
        <p:spPr bwMode="auto">
          <a:xfrm>
            <a:off x="21858268" y="24691743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70155906" name=" 1070155905"/>
          <p:cNvSpPr/>
          <p:nvPr/>
        </p:nvSpPr>
        <p:spPr bwMode="auto">
          <a:xfrm>
            <a:off x="36751217" y="30989018"/>
            <a:ext cx="313269" cy="21062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621056804" name="Image 621056803"/>
          <p:cNvPicPr>
            <a:picLocks noChangeAspect="1"/>
          </p:cNvPicPr>
          <p:nvPr/>
        </p:nvPicPr>
        <p:blipFill>
          <a:blip r:embed="rId17"/>
          <a:srcRect l="25969" t="1354" r="26515" b="2081"/>
          <a:stretch/>
        </p:blipFill>
        <p:spPr bwMode="auto">
          <a:xfrm>
            <a:off x="22678527" y="9105899"/>
            <a:ext cx="6849601" cy="6076949"/>
          </a:xfrm>
          <a:prstGeom prst="rect">
            <a:avLst/>
          </a:prstGeom>
        </p:spPr>
      </p:pic>
      <p:sp>
        <p:nvSpPr>
          <p:cNvPr id="2052292123" name=" 2052292122"/>
          <p:cNvSpPr/>
          <p:nvPr/>
        </p:nvSpPr>
        <p:spPr bwMode="auto">
          <a:xfrm>
            <a:off x="39700433" y="47828041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73086835" name="Image 373086834"/>
          <p:cNvPicPr>
            <a:picLocks noChangeAspect="1"/>
          </p:cNvPicPr>
          <p:nvPr/>
        </p:nvPicPr>
        <p:blipFill>
          <a:blip r:embed="rId18"/>
          <a:srcRect l="20635" t="1562" r="10507" b="1769"/>
          <a:stretch/>
        </p:blipFill>
        <p:spPr bwMode="auto">
          <a:xfrm>
            <a:off x="17949568" y="25455106"/>
            <a:ext cx="6151108" cy="6131137"/>
          </a:xfrm>
          <a:prstGeom prst="rect">
            <a:avLst/>
          </a:prstGeom>
        </p:spPr>
      </p:pic>
      <p:sp>
        <p:nvSpPr>
          <p:cNvPr id="500505849" name=" 500505848"/>
          <p:cNvSpPr/>
          <p:nvPr/>
        </p:nvSpPr>
        <p:spPr bwMode="auto">
          <a:xfrm>
            <a:off x="41273623" y="45478219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81540968" name=" 1881540967"/>
          <p:cNvSpPr/>
          <p:nvPr/>
        </p:nvSpPr>
        <p:spPr bwMode="auto">
          <a:xfrm>
            <a:off x="37064487" y="47916607"/>
            <a:ext cx="424863" cy="350564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596533586" name="Image 1596533585"/>
          <p:cNvPicPr>
            <a:picLocks noChangeAspect="1"/>
          </p:cNvPicPr>
          <p:nvPr/>
        </p:nvPicPr>
        <p:blipFill>
          <a:blip r:embed="rId19"/>
          <a:srcRect l="23447" t="806" r="21846" b="2000"/>
          <a:stretch/>
        </p:blipFill>
        <p:spPr bwMode="auto">
          <a:xfrm>
            <a:off x="24289376" y="25646566"/>
            <a:ext cx="5343903" cy="5939676"/>
          </a:xfrm>
          <a:prstGeom prst="rect">
            <a:avLst/>
          </a:prstGeom>
        </p:spPr>
      </p:pic>
      <p:sp>
        <p:nvSpPr>
          <p:cNvPr id="79710410" name="Rectangle à coins arrondis 157"/>
          <p:cNvSpPr/>
          <p:nvPr/>
        </p:nvSpPr>
        <p:spPr bwMode="auto">
          <a:xfrm>
            <a:off x="386415" y="33472593"/>
            <a:ext cx="29650024" cy="683720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44235153-F625-9B90-E7DE-77EE8777C8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81022" y="15957311"/>
            <a:ext cx="10551846" cy="10509554"/>
          </a:xfrm>
          <a:prstGeom prst="rect">
            <a:avLst/>
          </a:prstGeom>
        </p:spPr>
      </p:pic>
      <p:pic>
        <p:nvPicPr>
          <p:cNvPr id="41" name="Graphique 40">
            <a:extLst>
              <a:ext uri="{FF2B5EF4-FFF2-40B4-BE49-F238E27FC236}">
                <a16:creationId xmlns:a16="http://schemas.microsoft.com/office/drawing/2014/main" id="{EC1B5122-00DB-318D-F089-B32AFF30C9C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2105" t="15771" r="48144" b="47505"/>
          <a:stretch/>
        </p:blipFill>
        <p:spPr>
          <a:xfrm>
            <a:off x="20538206" y="18247680"/>
            <a:ext cx="1260000" cy="116406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3D82A5A-CCD2-5AB4-4945-93C98794CD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951039" y="7936385"/>
            <a:ext cx="1488818" cy="8486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301</Words>
  <Application>Microsoft Macintosh PowerPoint</Application>
  <DocSecurity>0</DocSecurity>
  <PresentationFormat>Personnalisé</PresentationFormat>
  <Paragraphs>48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 Unicode MS</vt:lpstr>
      <vt:lpstr>Arial</vt:lpstr>
      <vt:lpstr>Avenir Light</vt:lpstr>
      <vt:lpstr>Calibri</vt:lpstr>
      <vt:lpstr>HelveticaNeue LightCond</vt:lpstr>
      <vt:lpstr>Times New Roman</vt:lpstr>
      <vt:lpstr>Webdings</vt:lpstr>
      <vt:lpstr>Wingdings</vt:lpstr>
      <vt:lpstr>Thème Office</vt:lpstr>
      <vt:lpstr>Présentation PowerPoint</vt:lpstr>
    </vt:vector>
  </TitlesOfParts>
  <Manager/>
  <Company>CNRS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dominique daurat</dc:creator>
  <cp:keywords/>
  <dc:description/>
  <cp:lastModifiedBy>Microsoft Office User</cp:lastModifiedBy>
  <cp:revision>195</cp:revision>
  <cp:lastPrinted>2022-11-15T13:44:17Z</cp:lastPrinted>
  <dcterms:created xsi:type="dcterms:W3CDTF">2013-11-26T13:20:32Z</dcterms:created>
  <dcterms:modified xsi:type="dcterms:W3CDTF">2022-11-15T14:33:10Z</dcterms:modified>
  <cp:category/>
  <dc:identifier/>
  <cp:contentStatus/>
  <dc:language/>
  <cp:version/>
</cp:coreProperties>
</file>