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38"/>
  </p:notesMasterIdLst>
  <p:handoutMasterIdLst>
    <p:handoutMasterId r:id="rId39"/>
  </p:handoutMasterIdLst>
  <p:sldIdLst>
    <p:sldId id="256" r:id="rId2"/>
    <p:sldId id="317" r:id="rId3"/>
    <p:sldId id="259" r:id="rId4"/>
    <p:sldId id="316" r:id="rId5"/>
    <p:sldId id="311" r:id="rId6"/>
    <p:sldId id="315" r:id="rId7"/>
    <p:sldId id="298" r:id="rId8"/>
    <p:sldId id="314" r:id="rId9"/>
    <p:sldId id="282" r:id="rId10"/>
    <p:sldId id="281" r:id="rId11"/>
    <p:sldId id="284" r:id="rId12"/>
    <p:sldId id="283" r:id="rId13"/>
    <p:sldId id="285" r:id="rId14"/>
    <p:sldId id="312" r:id="rId15"/>
    <p:sldId id="290" r:id="rId16"/>
    <p:sldId id="293" r:id="rId17"/>
    <p:sldId id="291" r:id="rId18"/>
    <p:sldId id="292" r:id="rId19"/>
    <p:sldId id="296" r:id="rId20"/>
    <p:sldId id="289" r:id="rId21"/>
    <p:sldId id="295" r:id="rId22"/>
    <p:sldId id="313" r:id="rId23"/>
    <p:sldId id="280" r:id="rId24"/>
    <p:sldId id="299" r:id="rId25"/>
    <p:sldId id="310" r:id="rId26"/>
    <p:sldId id="304" r:id="rId27"/>
    <p:sldId id="305" r:id="rId28"/>
    <p:sldId id="300" r:id="rId29"/>
    <p:sldId id="306" r:id="rId30"/>
    <p:sldId id="307" r:id="rId31"/>
    <p:sldId id="302" r:id="rId32"/>
    <p:sldId id="303" r:id="rId33"/>
    <p:sldId id="266" r:id="rId34"/>
    <p:sldId id="267" r:id="rId35"/>
    <p:sldId id="272" r:id="rId36"/>
    <p:sldId id="318" r:id="rId37"/>
  </p:sldIdLst>
  <p:sldSz cx="9144000" cy="6858000" type="screen4x3"/>
  <p:notesSz cx="6797675" cy="9874250"/>
  <p:defaultTextStyle>
    <a:defPPr>
      <a:defRPr lang="fr-FR"/>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4133" userDrawn="1">
          <p15:clr>
            <a:srgbClr val="A4A3A4"/>
          </p15:clr>
        </p15:guide>
        <p15:guide id="2" pos="444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rice Mathieu" initials="FM" lastIdx="0" clrIdx="0">
    <p:extLst>
      <p:ext uri="{19B8F6BF-5375-455C-9EA6-DF929625EA0E}">
        <p15:presenceInfo xmlns:p15="http://schemas.microsoft.com/office/powerpoint/2012/main" userId="S-1-5-21-1834775760-295379022-1435325219-4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DC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91" autoAdjust="0"/>
    <p:restoredTop sz="34573" autoAdjust="0"/>
  </p:normalViewPr>
  <p:slideViewPr>
    <p:cSldViewPr snapToGrid="0" snapToObjects="1">
      <p:cViewPr varScale="1">
        <p:scale>
          <a:sx n="116" d="100"/>
          <a:sy n="116" d="100"/>
        </p:scale>
        <p:origin x="1254" y="72"/>
      </p:cViewPr>
      <p:guideLst>
        <p:guide orient="horz" pos="4133"/>
        <p:guide pos="44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79.wmf"/><Relationship Id="rId1" Type="http://schemas.openxmlformats.org/officeDocument/2006/relationships/image" Target="../media/image78.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wmf"/><Relationship Id="rId7" Type="http://schemas.openxmlformats.org/officeDocument/2006/relationships/image" Target="../media/image96.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 Id="rId9" Type="http://schemas.openxmlformats.org/officeDocument/2006/relationships/image" Target="../media/image9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29.wmf"/><Relationship Id="rId1" Type="http://schemas.openxmlformats.org/officeDocument/2006/relationships/image" Target="../media/image128.wmf"/><Relationship Id="rId5" Type="http://schemas.openxmlformats.org/officeDocument/2006/relationships/image" Target="../media/image131.wmf"/><Relationship Id="rId4" Type="http://schemas.openxmlformats.org/officeDocument/2006/relationships/image" Target="../media/image13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50.wmf"/><Relationship Id="rId3" Type="http://schemas.openxmlformats.org/officeDocument/2006/relationships/image" Target="../media/image40.wmf"/><Relationship Id="rId7" Type="http://schemas.openxmlformats.org/officeDocument/2006/relationships/image" Target="../media/image44.wmf"/><Relationship Id="rId12" Type="http://schemas.openxmlformats.org/officeDocument/2006/relationships/image" Target="../media/image49.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11" Type="http://schemas.openxmlformats.org/officeDocument/2006/relationships/image" Target="../media/image48.wmf"/><Relationship Id="rId5" Type="http://schemas.openxmlformats.org/officeDocument/2006/relationships/image" Target="../media/image42.wmf"/><Relationship Id="rId10" Type="http://schemas.openxmlformats.org/officeDocument/2006/relationships/image" Target="../media/image47.wmf"/><Relationship Id="rId4" Type="http://schemas.openxmlformats.org/officeDocument/2006/relationships/image" Target="../media/image41.wmf"/><Relationship Id="rId9"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7E27435-608F-44EC-87F0-8399EB013629}"/>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US"/>
          </a:p>
        </p:txBody>
      </p:sp>
      <p:sp>
        <p:nvSpPr>
          <p:cNvPr id="3" name="Espace réservé de la date 2">
            <a:extLst>
              <a:ext uri="{FF2B5EF4-FFF2-40B4-BE49-F238E27FC236}">
                <a16:creationId xmlns:a16="http://schemas.microsoft.com/office/drawing/2014/main" id="{76CC1A4E-F508-4277-B168-EA392646A14A}"/>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679917CB-C243-444A-BF31-59011431D237}" type="datetimeFigureOut">
              <a:rPr lang="en-US" smtClean="0"/>
              <a:t>9/18/2020</a:t>
            </a:fld>
            <a:endParaRPr lang="en-US"/>
          </a:p>
        </p:txBody>
      </p:sp>
      <p:sp>
        <p:nvSpPr>
          <p:cNvPr id="4" name="Espace réservé du pied de page 3">
            <a:extLst>
              <a:ext uri="{FF2B5EF4-FFF2-40B4-BE49-F238E27FC236}">
                <a16:creationId xmlns:a16="http://schemas.microsoft.com/office/drawing/2014/main" id="{12F4E8D5-B098-4751-82C9-AD4292B9D82D}"/>
              </a:ext>
            </a:extLst>
          </p:cNvPr>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a:extLst>
              <a:ext uri="{FF2B5EF4-FFF2-40B4-BE49-F238E27FC236}">
                <a16:creationId xmlns:a16="http://schemas.microsoft.com/office/drawing/2014/main" id="{0C7B7F16-A81C-4DC8-BA11-8BF5A8E6F921}"/>
              </a:ext>
            </a:extLst>
          </p:cNvPr>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37DF66FD-D5A2-4321-96BA-0669C82902C6}" type="slidenum">
              <a:rPr lang="en-US" smtClean="0"/>
              <a:t>‹N°›</a:t>
            </a:fld>
            <a:endParaRPr lang="en-US"/>
          </a:p>
        </p:txBody>
      </p:sp>
    </p:spTree>
    <p:extLst>
      <p:ext uri="{BB962C8B-B14F-4D97-AF65-F5344CB8AC3E}">
        <p14:creationId xmlns:p14="http://schemas.microsoft.com/office/powerpoint/2010/main" val="21947977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3713"/>
          </a:xfrm>
          <a:prstGeom prst="rect">
            <a:avLst/>
          </a:prstGeom>
        </p:spPr>
        <p:txBody>
          <a:bodyPr vert="horz" lIns="95264" tIns="47632" rIns="95264" bIns="47632" rtlCol="0"/>
          <a:lstStyle>
            <a:lvl1pPr algn="l">
              <a:defRPr sz="1300"/>
            </a:lvl1pPr>
          </a:lstStyle>
          <a:p>
            <a:pPr>
              <a:defRPr/>
            </a:pPr>
            <a:endParaRPr lang="fr-FR"/>
          </a:p>
        </p:txBody>
      </p:sp>
      <p:sp>
        <p:nvSpPr>
          <p:cNvPr id="3" name="Espace réservé de la date 2"/>
          <p:cNvSpPr>
            <a:spLocks noGrp="1"/>
          </p:cNvSpPr>
          <p:nvPr>
            <p:ph type="dt" idx="1"/>
          </p:nvPr>
        </p:nvSpPr>
        <p:spPr>
          <a:xfrm>
            <a:off x="3850444" y="1"/>
            <a:ext cx="2945659" cy="493713"/>
          </a:xfrm>
          <a:prstGeom prst="rect">
            <a:avLst/>
          </a:prstGeom>
        </p:spPr>
        <p:txBody>
          <a:bodyPr vert="horz" lIns="95264" tIns="47632" rIns="95264" bIns="47632" rtlCol="0"/>
          <a:lstStyle>
            <a:lvl1pPr algn="r">
              <a:defRPr sz="1300"/>
            </a:lvl1pPr>
          </a:lstStyle>
          <a:p>
            <a:pPr>
              <a:defRPr/>
            </a:pPr>
            <a:fld id="{0D60E413-399B-4713-A819-20BA46DE6E52}" type="datetimeFigureOut">
              <a:rPr lang="fr-FR"/>
              <a:pPr>
                <a:defRPr/>
              </a:pPr>
              <a:t>18/09/2020</a:t>
            </a:fld>
            <a:endParaRPr lang="fr-FR"/>
          </a:p>
        </p:txBody>
      </p:sp>
      <p:sp>
        <p:nvSpPr>
          <p:cNvPr id="4" name="Espace réservé de l'image des diapositives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5264" tIns="47632" rIns="95264" bIns="47632" rtlCol="0" anchor="ctr"/>
          <a:lstStyle/>
          <a:p>
            <a:pPr lvl="0"/>
            <a:endParaRPr lang="fr-FR" noProof="0"/>
          </a:p>
        </p:txBody>
      </p:sp>
      <p:sp>
        <p:nvSpPr>
          <p:cNvPr id="5" name="Espace réservé des commentaires 4"/>
          <p:cNvSpPr>
            <a:spLocks noGrp="1"/>
          </p:cNvSpPr>
          <p:nvPr>
            <p:ph type="body" sz="quarter" idx="3"/>
          </p:nvPr>
        </p:nvSpPr>
        <p:spPr>
          <a:xfrm>
            <a:off x="679768" y="4690269"/>
            <a:ext cx="5438140" cy="4443413"/>
          </a:xfrm>
          <a:prstGeom prst="rect">
            <a:avLst/>
          </a:prstGeom>
        </p:spPr>
        <p:txBody>
          <a:bodyPr vert="horz" lIns="95264" tIns="47632" rIns="95264" bIns="47632"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378825"/>
            <a:ext cx="2945659" cy="493713"/>
          </a:xfrm>
          <a:prstGeom prst="rect">
            <a:avLst/>
          </a:prstGeom>
        </p:spPr>
        <p:txBody>
          <a:bodyPr vert="horz" lIns="95264" tIns="47632" rIns="95264" bIns="47632" rtlCol="0" anchor="b"/>
          <a:lstStyle>
            <a:lvl1pPr algn="l">
              <a:defRPr sz="1300"/>
            </a:lvl1pPr>
          </a:lstStyle>
          <a:p>
            <a:pPr>
              <a:defRPr/>
            </a:pPr>
            <a:endParaRPr lang="fr-FR"/>
          </a:p>
        </p:txBody>
      </p:sp>
      <p:sp>
        <p:nvSpPr>
          <p:cNvPr id="7" name="Espace réservé du numéro de diapositive 6"/>
          <p:cNvSpPr>
            <a:spLocks noGrp="1"/>
          </p:cNvSpPr>
          <p:nvPr>
            <p:ph type="sldNum" sz="quarter" idx="5"/>
          </p:nvPr>
        </p:nvSpPr>
        <p:spPr>
          <a:xfrm>
            <a:off x="3850444" y="9378825"/>
            <a:ext cx="2945659" cy="493713"/>
          </a:xfrm>
          <a:prstGeom prst="rect">
            <a:avLst/>
          </a:prstGeom>
        </p:spPr>
        <p:txBody>
          <a:bodyPr vert="horz" lIns="95264" tIns="47632" rIns="95264" bIns="47632" rtlCol="0" anchor="b"/>
          <a:lstStyle>
            <a:lvl1pPr algn="r">
              <a:defRPr sz="1300"/>
            </a:lvl1pPr>
          </a:lstStyle>
          <a:p>
            <a:pPr>
              <a:defRPr/>
            </a:pPr>
            <a:fld id="{7E4458F9-069D-4310-86B3-CDCA7D5B3EFB}" type="slidenum">
              <a:rPr lang="fr-FR"/>
              <a:pPr>
                <a:defRPr/>
              </a:pPr>
              <a:t>‹N°›</a:t>
            </a:fld>
            <a:endParaRPr lang="fr-FR"/>
          </a:p>
        </p:txBody>
      </p:sp>
    </p:spTree>
    <p:extLst>
      <p:ext uri="{BB962C8B-B14F-4D97-AF65-F5344CB8AC3E}">
        <p14:creationId xmlns:p14="http://schemas.microsoft.com/office/powerpoint/2010/main" val="147022913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8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27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userDrawn="1"/>
        </p:nvSpPr>
        <p:spPr>
          <a:xfrm>
            <a:off x="138329" y="879232"/>
            <a:ext cx="8841545" cy="5842243"/>
          </a:xfrm>
          <a:prstGeom prst="roundRect">
            <a:avLst>
              <a:gd name="adj" fmla="val 33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userDrawn="1"/>
        </p:nvSpPr>
        <p:spPr>
          <a:xfrm>
            <a:off x="138329" y="112273"/>
            <a:ext cx="8841545" cy="648000"/>
          </a:xfrm>
          <a:prstGeom prst="roundRect">
            <a:avLst>
              <a:gd name="adj" fmla="val 2789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userDrawn="1"/>
        </p:nvSpPr>
        <p:spPr>
          <a:xfrm>
            <a:off x="239489" y="6678629"/>
            <a:ext cx="883575" cy="215444"/>
          </a:xfrm>
          <a:prstGeom prst="rect">
            <a:avLst/>
          </a:prstGeom>
          <a:noFill/>
        </p:spPr>
        <p:txBody>
          <a:bodyPr wrap="none" rtlCol="0">
            <a:spAutoFit/>
          </a:bodyPr>
          <a:lstStyle/>
          <a:p>
            <a:r>
              <a:rPr lang="fr-FR" sz="800" dirty="0"/>
              <a:t>Fabrice Mathieu </a:t>
            </a:r>
          </a:p>
        </p:txBody>
      </p:sp>
    </p:spTree>
  </p:cSld>
  <p:clrMap bg1="lt1" tx1="dk1" bg2="lt2" tx2="dk2" accent1="accent1" accent2="accent2" accent3="accent3" accent4="accent4" accent5="accent5" accent6="accent6" hlink="hlink" folHlink="folHlink"/>
  <p:sldLayoutIdLst>
    <p:sldLayoutId id="2147483675" r:id="rId1"/>
    <p:sldLayoutId id="2147483681" r:id="rId2"/>
    <p:sldLayoutId id="2147483686"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34.wmf"/><Relationship Id="rId11" Type="http://schemas.openxmlformats.org/officeDocument/2006/relationships/image" Target="../media/image36.wmf"/><Relationship Id="rId5" Type="http://schemas.openxmlformats.org/officeDocument/2006/relationships/oleObject" Target="../embeddings/oleObject17.bin"/><Relationship Id="rId10" Type="http://schemas.openxmlformats.org/officeDocument/2006/relationships/oleObject" Target="../embeddings/oleObject19.bin"/><Relationship Id="rId4" Type="http://schemas.openxmlformats.org/officeDocument/2006/relationships/image" Target="../media/image33.wmf"/><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1.wmf"/><Relationship Id="rId18" Type="http://schemas.openxmlformats.org/officeDocument/2006/relationships/oleObject" Target="../embeddings/oleObject26.bin"/><Relationship Id="rId26" Type="http://schemas.openxmlformats.org/officeDocument/2006/relationships/oleObject" Target="../embeddings/oleObject30.bin"/><Relationship Id="rId3" Type="http://schemas.openxmlformats.org/officeDocument/2006/relationships/image" Target="../media/image51.png"/><Relationship Id="rId21" Type="http://schemas.openxmlformats.org/officeDocument/2006/relationships/image" Target="../media/image45.wmf"/><Relationship Id="rId7" Type="http://schemas.openxmlformats.org/officeDocument/2006/relationships/image" Target="../media/image38.wmf"/><Relationship Id="rId12" Type="http://schemas.openxmlformats.org/officeDocument/2006/relationships/oleObject" Target="../embeddings/oleObject23.bin"/><Relationship Id="rId17" Type="http://schemas.openxmlformats.org/officeDocument/2006/relationships/image" Target="../media/image43.wmf"/><Relationship Id="rId25" Type="http://schemas.openxmlformats.org/officeDocument/2006/relationships/image" Target="../media/image47.wmf"/><Relationship Id="rId2" Type="http://schemas.openxmlformats.org/officeDocument/2006/relationships/slideLayout" Target="../slideLayouts/slideLayout3.xml"/><Relationship Id="rId16" Type="http://schemas.openxmlformats.org/officeDocument/2006/relationships/oleObject" Target="../embeddings/oleObject25.bin"/><Relationship Id="rId20" Type="http://schemas.openxmlformats.org/officeDocument/2006/relationships/oleObject" Target="../embeddings/oleObject27.bin"/><Relationship Id="rId29" Type="http://schemas.openxmlformats.org/officeDocument/2006/relationships/image" Target="../media/image49.wmf"/><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image" Target="../media/image40.wmf"/><Relationship Id="rId24" Type="http://schemas.openxmlformats.org/officeDocument/2006/relationships/oleObject" Target="../embeddings/oleObject29.bin"/><Relationship Id="rId5" Type="http://schemas.openxmlformats.org/officeDocument/2006/relationships/image" Target="../media/image53.png"/><Relationship Id="rId15" Type="http://schemas.openxmlformats.org/officeDocument/2006/relationships/image" Target="../media/image42.wmf"/><Relationship Id="rId23" Type="http://schemas.openxmlformats.org/officeDocument/2006/relationships/image" Target="../media/image46.wmf"/><Relationship Id="rId28" Type="http://schemas.openxmlformats.org/officeDocument/2006/relationships/oleObject" Target="../embeddings/oleObject31.bin"/><Relationship Id="rId10" Type="http://schemas.openxmlformats.org/officeDocument/2006/relationships/oleObject" Target="../embeddings/oleObject22.bin"/><Relationship Id="rId19" Type="http://schemas.openxmlformats.org/officeDocument/2006/relationships/image" Target="../media/image44.wmf"/><Relationship Id="rId31" Type="http://schemas.openxmlformats.org/officeDocument/2006/relationships/image" Target="../media/image50.wmf"/><Relationship Id="rId4" Type="http://schemas.openxmlformats.org/officeDocument/2006/relationships/image" Target="../media/image52.png"/><Relationship Id="rId9" Type="http://schemas.openxmlformats.org/officeDocument/2006/relationships/image" Target="../media/image39.wmf"/><Relationship Id="rId14" Type="http://schemas.openxmlformats.org/officeDocument/2006/relationships/oleObject" Target="../embeddings/oleObject24.bin"/><Relationship Id="rId22" Type="http://schemas.openxmlformats.org/officeDocument/2006/relationships/oleObject" Target="../embeddings/oleObject28.bin"/><Relationship Id="rId27" Type="http://schemas.openxmlformats.org/officeDocument/2006/relationships/image" Target="../media/image48.wmf"/><Relationship Id="rId30" Type="http://schemas.openxmlformats.org/officeDocument/2006/relationships/oleObject" Target="../embeddings/oleObject32.bin"/></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62.png"/><Relationship Id="rId3" Type="http://schemas.openxmlformats.org/officeDocument/2006/relationships/image" Target="../media/image60.png"/><Relationship Id="rId7" Type="http://schemas.openxmlformats.org/officeDocument/2006/relationships/image" Target="../media/image57.wmf"/><Relationship Id="rId12" Type="http://schemas.openxmlformats.org/officeDocument/2006/relationships/image" Target="../media/image61.png"/><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oleObject" Target="../embeddings/oleObject34.bin"/><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58.wmf"/></Relationships>
</file>

<file path=ppt/slides/_rels/slide16.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61.png"/><Relationship Id="rId7"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63.wmf"/><Relationship Id="rId5" Type="http://schemas.openxmlformats.org/officeDocument/2006/relationships/oleObject" Target="../embeddings/oleObject37.bin"/><Relationship Id="rId4" Type="http://schemas.openxmlformats.org/officeDocument/2006/relationships/image" Target="../media/image65.png"/><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oleObject" Target="../embeddings/oleObject43.bin"/><Relationship Id="rId3" Type="http://schemas.openxmlformats.org/officeDocument/2006/relationships/notesSlide" Target="../notesSlides/notesSlide10.xml"/><Relationship Id="rId7" Type="http://schemas.openxmlformats.org/officeDocument/2006/relationships/image" Target="../media/image70.wmf"/><Relationship Id="rId12" Type="http://schemas.openxmlformats.org/officeDocument/2006/relationships/image" Target="../media/image72.wmf"/><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oleObject" Target="../embeddings/oleObject40.bin"/><Relationship Id="rId11" Type="http://schemas.openxmlformats.org/officeDocument/2006/relationships/oleObject" Target="../embeddings/oleObject42.bin"/><Relationship Id="rId5" Type="http://schemas.openxmlformats.org/officeDocument/2006/relationships/image" Target="../media/image69.wmf"/><Relationship Id="rId10" Type="http://schemas.openxmlformats.org/officeDocument/2006/relationships/image" Target="../media/image54.png"/><Relationship Id="rId4" Type="http://schemas.openxmlformats.org/officeDocument/2006/relationships/oleObject" Target="../embeddings/oleObject39.bin"/><Relationship Id="rId9" Type="http://schemas.openxmlformats.org/officeDocument/2006/relationships/image" Target="../media/image71.wmf"/><Relationship Id="rId14" Type="http://schemas.openxmlformats.org/officeDocument/2006/relationships/image" Target="../media/image73.wmf"/></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74.wmf"/><Relationship Id="rId5" Type="http://schemas.openxmlformats.org/officeDocument/2006/relationships/oleObject" Target="../embeddings/oleObject44.bin"/><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8.png"/><Relationship Id="rId18" Type="http://schemas.openxmlformats.org/officeDocument/2006/relationships/image" Target="../media/image70.wmf"/><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78.wmf"/><Relationship Id="rId17" Type="http://schemas.openxmlformats.org/officeDocument/2006/relationships/oleObject" Target="../embeddings/oleObject40.bin"/><Relationship Id="rId2" Type="http://schemas.openxmlformats.org/officeDocument/2006/relationships/slideLayout" Target="../slideLayouts/slideLayout3.xml"/><Relationship Id="rId16" Type="http://schemas.openxmlformats.org/officeDocument/2006/relationships/image" Target="../media/image79.wmf"/><Relationship Id="rId1" Type="http://schemas.openxmlformats.org/officeDocument/2006/relationships/vmlDrawing" Target="../drawings/vmlDrawing11.vml"/><Relationship Id="rId6" Type="http://schemas.openxmlformats.org/officeDocument/2006/relationships/image" Target="../media/image83.png"/><Relationship Id="rId11" Type="http://schemas.openxmlformats.org/officeDocument/2006/relationships/oleObject" Target="../embeddings/oleObject45.bin"/><Relationship Id="rId5" Type="http://schemas.openxmlformats.org/officeDocument/2006/relationships/image" Target="../media/image82.png"/><Relationship Id="rId15" Type="http://schemas.openxmlformats.org/officeDocument/2006/relationships/oleObject" Target="../embeddings/oleObject46.bin"/><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89.png"/></Relationships>
</file>

<file path=ppt/slides/_rels/slide21.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52.bin"/><Relationship Id="rId18" Type="http://schemas.openxmlformats.org/officeDocument/2006/relationships/image" Target="../media/image97.wmf"/><Relationship Id="rId3" Type="http://schemas.openxmlformats.org/officeDocument/2006/relationships/oleObject" Target="../embeddings/oleObject47.bin"/><Relationship Id="rId21" Type="http://schemas.openxmlformats.org/officeDocument/2006/relationships/image" Target="../media/image99.png"/><Relationship Id="rId7" Type="http://schemas.openxmlformats.org/officeDocument/2006/relationships/oleObject" Target="../embeddings/oleObject49.bin"/><Relationship Id="rId12" Type="http://schemas.openxmlformats.org/officeDocument/2006/relationships/image" Target="../media/image94.wmf"/><Relationship Id="rId17" Type="http://schemas.openxmlformats.org/officeDocument/2006/relationships/oleObject" Target="../embeddings/oleObject54.bin"/><Relationship Id="rId2" Type="http://schemas.openxmlformats.org/officeDocument/2006/relationships/slideLayout" Target="../slideLayouts/slideLayout3.xml"/><Relationship Id="rId16" Type="http://schemas.openxmlformats.org/officeDocument/2006/relationships/image" Target="../media/image96.wmf"/><Relationship Id="rId20" Type="http://schemas.openxmlformats.org/officeDocument/2006/relationships/image" Target="../media/image98.wmf"/><Relationship Id="rId1" Type="http://schemas.openxmlformats.org/officeDocument/2006/relationships/vmlDrawing" Target="../drawings/vmlDrawing12.vml"/><Relationship Id="rId6" Type="http://schemas.openxmlformats.org/officeDocument/2006/relationships/image" Target="../media/image91.w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23" Type="http://schemas.openxmlformats.org/officeDocument/2006/relationships/image" Target="../media/image101.png"/><Relationship Id="rId10" Type="http://schemas.openxmlformats.org/officeDocument/2006/relationships/image" Target="../media/image93.wmf"/><Relationship Id="rId19" Type="http://schemas.openxmlformats.org/officeDocument/2006/relationships/oleObject" Target="../embeddings/oleObject55.bin"/><Relationship Id="rId4" Type="http://schemas.openxmlformats.org/officeDocument/2006/relationships/image" Target="../media/image90.wmf"/><Relationship Id="rId9" Type="http://schemas.openxmlformats.org/officeDocument/2006/relationships/oleObject" Target="../embeddings/oleObject50.bin"/><Relationship Id="rId14" Type="http://schemas.openxmlformats.org/officeDocument/2006/relationships/image" Target="../media/image95.wmf"/><Relationship Id="rId22" Type="http://schemas.openxmlformats.org/officeDocument/2006/relationships/image" Target="../media/image100.png"/></Relationships>
</file>

<file path=ppt/slides/_rels/slide2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06.wmf"/><Relationship Id="rId5" Type="http://schemas.openxmlformats.org/officeDocument/2006/relationships/oleObject" Target="../embeddings/oleObject57.bin"/><Relationship Id="rId4" Type="http://schemas.openxmlformats.org/officeDocument/2006/relationships/image" Target="../media/image105.wmf"/></Relationships>
</file>

<file path=ppt/slides/_rels/slide27.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oleObject" Target="../embeddings/oleObject64.bin"/><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112.wmf"/><Relationship Id="rId2" Type="http://schemas.openxmlformats.org/officeDocument/2006/relationships/slideLayout" Target="../slideLayouts/slideLayout2.xml"/><Relationship Id="rId16" Type="http://schemas.openxmlformats.org/officeDocument/2006/relationships/image" Target="../media/image104.png"/><Relationship Id="rId1" Type="http://schemas.openxmlformats.org/officeDocument/2006/relationships/vmlDrawing" Target="../drawings/vmlDrawing14.vml"/><Relationship Id="rId6" Type="http://schemas.openxmlformats.org/officeDocument/2006/relationships/image" Target="../media/image109.wmf"/><Relationship Id="rId11" Type="http://schemas.openxmlformats.org/officeDocument/2006/relationships/oleObject" Target="../embeddings/oleObject63.bin"/><Relationship Id="rId5" Type="http://schemas.openxmlformats.org/officeDocument/2006/relationships/oleObject" Target="../embeddings/oleObject60.bin"/><Relationship Id="rId15" Type="http://schemas.openxmlformats.org/officeDocument/2006/relationships/oleObject" Target="../embeddings/oleObject65.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62.bin"/><Relationship Id="rId14" Type="http://schemas.openxmlformats.org/officeDocument/2006/relationships/image" Target="../media/image11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52.png"/><Relationship Id="rId4" Type="http://schemas.openxmlformats.org/officeDocument/2006/relationships/image" Target="../media/image114.wmf"/></Relationships>
</file>

<file path=ppt/slides/_rels/slide29.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16.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68.bin"/><Relationship Id="rId5" Type="http://schemas.openxmlformats.org/officeDocument/2006/relationships/image" Target="../media/image115.wmf"/><Relationship Id="rId4" Type="http://schemas.openxmlformats.org/officeDocument/2006/relationships/oleObject" Target="../embeddings/oleObject67.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18.wmf"/><Relationship Id="rId4" Type="http://schemas.openxmlformats.org/officeDocument/2006/relationships/oleObject" Target="../embeddings/oleObject69.bin"/></Relationships>
</file>

<file path=ppt/slides/_rels/slide31.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32.xml.rels><?xml version="1.0" encoding="UTF-8" standalone="yes"?>
<Relationships xmlns="http://schemas.openxmlformats.org/package/2006/relationships"><Relationship Id="rId3" Type="http://schemas.openxmlformats.org/officeDocument/2006/relationships/image" Target="../media/image123.wmf"/><Relationship Id="rId7" Type="http://schemas.openxmlformats.org/officeDocument/2006/relationships/image" Target="../media/image127.png"/><Relationship Id="rId2" Type="http://schemas.openxmlformats.org/officeDocument/2006/relationships/image" Target="../media/image122.wmf"/><Relationship Id="rId1" Type="http://schemas.openxmlformats.org/officeDocument/2006/relationships/slideLayout" Target="../slideLayouts/slideLayout2.xml"/><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131.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29.wmf"/><Relationship Id="rId11" Type="http://schemas.openxmlformats.org/officeDocument/2006/relationships/oleObject" Target="../embeddings/oleObject74.bin"/><Relationship Id="rId5" Type="http://schemas.openxmlformats.org/officeDocument/2006/relationships/oleObject" Target="../embeddings/oleObject71.bin"/><Relationship Id="rId10" Type="http://schemas.openxmlformats.org/officeDocument/2006/relationships/image" Target="../media/image130.wmf"/><Relationship Id="rId4" Type="http://schemas.openxmlformats.org/officeDocument/2006/relationships/image" Target="../media/image128.wmf"/><Relationship Id="rId9" Type="http://schemas.openxmlformats.org/officeDocument/2006/relationships/oleObject" Target="../embeddings/oleObject73.bin"/></Relationships>
</file>

<file path=ppt/slides/_rels/slide36.xml.rels><?xml version="1.0" encoding="UTF-8" standalone="yes"?>
<Relationships xmlns="http://schemas.openxmlformats.org/package/2006/relationships"><Relationship Id="rId8" Type="http://schemas.openxmlformats.org/officeDocument/2006/relationships/hyperlink" Target="http://leom.ec-lyon.fr/leom_new/files/fichiers/Bloc_elem.pdf" TargetMode="External"/><Relationship Id="rId3" Type="http://schemas.openxmlformats.org/officeDocument/2006/relationships/hyperlink" Target="http://www.montefiore.ulg.ac.be/~vdh/supports-elen0075-1/notes-chap6.pdf" TargetMode="External"/><Relationship Id="rId7" Type="http://schemas.openxmlformats.org/officeDocument/2006/relationships/hyperlink" Target="http://leom.ec-lyon.fr/leom_new/files/fichiers/BJT.pdf" TargetMode="External"/><Relationship Id="rId2" Type="http://schemas.openxmlformats.org/officeDocument/2006/relationships/hyperlink" Target="http://philippe.roux.7.perso.neuf.fr/" TargetMode="External"/><Relationship Id="rId1" Type="http://schemas.openxmlformats.org/officeDocument/2006/relationships/slideLayout" Target="../slideLayouts/slideLayout2.xml"/><Relationship Id="rId6" Type="http://schemas.openxmlformats.org/officeDocument/2006/relationships/hyperlink" Target="http://leom.ec-lyon.fr/leom_new/files/fichiers/MOS.pdf" TargetMode="External"/><Relationship Id="rId11" Type="http://schemas.openxmlformats.org/officeDocument/2006/relationships/hyperlink" Target="http://www.analog.com/static/imported-files/application_notes/413221855AN251.pdf" TargetMode="External"/><Relationship Id="rId5" Type="http://schemas.openxmlformats.org/officeDocument/2006/relationships/hyperlink" Target="http://www.diodes.com/zetex/_pdfs/5.0/pdf/ze0372.pdf" TargetMode="External"/><Relationship Id="rId10" Type="http://schemas.openxmlformats.org/officeDocument/2006/relationships/hyperlink" Target="http://www.famillezoom.com/cours/electronique/electronique-analogique.pdf" TargetMode="External"/><Relationship Id="rId4" Type="http://schemas.openxmlformats.org/officeDocument/2006/relationships/hyperlink" Target="http://subaru2.univ-lemans.fr/enseignements/physique/02/cours2.html" TargetMode="External"/><Relationship Id="rId9" Type="http://schemas.openxmlformats.org/officeDocument/2006/relationships/hyperlink" Target="http://claude.lahache.free.fr/mapage1/ampli-differentiel.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4.wmf"/><Relationship Id="rId3" Type="http://schemas.openxmlformats.org/officeDocument/2006/relationships/notesSlide" Target="../notesSlides/notesSlide5.xml"/><Relationship Id="rId7" Type="http://schemas.openxmlformats.org/officeDocument/2006/relationships/image" Target="../media/image11.wmf"/><Relationship Id="rId12" Type="http://schemas.openxmlformats.org/officeDocument/2006/relationships/oleObject" Target="../embeddings/oleObject7.bin"/><Relationship Id="rId2" Type="http://schemas.openxmlformats.org/officeDocument/2006/relationships/slideLayout" Target="../slideLayouts/slideLayout3.xml"/><Relationship Id="rId16" Type="http://schemas.openxmlformats.org/officeDocument/2006/relationships/image" Target="../media/image16.png"/><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2.wmf"/><Relationship Id="rId1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0.wmf"/><Relationship Id="rId3" Type="http://schemas.openxmlformats.org/officeDocument/2006/relationships/notesSlide" Target="../notesSlides/notesSlide6.xml"/><Relationship Id="rId7" Type="http://schemas.openxmlformats.org/officeDocument/2006/relationships/oleObject" Target="../embeddings/oleObject10.bin"/><Relationship Id="rId12" Type="http://schemas.openxmlformats.org/officeDocument/2006/relationships/oleObject" Target="../embeddings/oleObject12.bin"/><Relationship Id="rId2" Type="http://schemas.openxmlformats.org/officeDocument/2006/relationships/slideLayout" Target="../slideLayouts/slideLayout3.xml"/><Relationship Id="rId16" Type="http://schemas.openxmlformats.org/officeDocument/2006/relationships/image" Target="../media/image25.jpeg"/><Relationship Id="rId1" Type="http://schemas.openxmlformats.org/officeDocument/2006/relationships/vmlDrawing" Target="../drawings/vmlDrawing3.vml"/><Relationship Id="rId6" Type="http://schemas.openxmlformats.org/officeDocument/2006/relationships/image" Target="../media/image17.wmf"/><Relationship Id="rId11" Type="http://schemas.openxmlformats.org/officeDocument/2006/relationships/image" Target="../media/image19.wmf"/><Relationship Id="rId5" Type="http://schemas.openxmlformats.org/officeDocument/2006/relationships/oleObject" Target="../embeddings/oleObject9.bin"/><Relationship Id="rId15" Type="http://schemas.openxmlformats.org/officeDocument/2006/relationships/image" Target="../media/image24.png"/><Relationship Id="rId10" Type="http://schemas.openxmlformats.org/officeDocument/2006/relationships/oleObject" Target="../embeddings/oleObject11.bin"/><Relationship Id="rId4" Type="http://schemas.openxmlformats.org/officeDocument/2006/relationships/image" Target="../media/image21.png"/><Relationship Id="rId9" Type="http://schemas.openxmlformats.org/officeDocument/2006/relationships/image" Target="../media/image22.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fr.wikipedia.org/wiki/Image:Classes_of_amplifier_operation.svg" TargetMode="Externa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png"/><Relationship Id="rId7" Type="http://schemas.openxmlformats.org/officeDocument/2006/relationships/image" Target="../media/image29.wm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28.wmf"/><Relationship Id="rId10" Type="http://schemas.openxmlformats.org/officeDocument/2006/relationships/image" Target="../media/image30.wmf"/><Relationship Id="rId4" Type="http://schemas.openxmlformats.org/officeDocument/2006/relationships/oleObject" Target="../embeddings/oleObject13.bin"/><Relationship Id="rId9"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1223688" y="937852"/>
            <a:ext cx="3602589" cy="5493812"/>
          </a:xfrm>
          <a:prstGeom prst="rect">
            <a:avLst/>
          </a:prstGeom>
          <a:noFill/>
          <a:ln w="9525">
            <a:noFill/>
            <a:miter lim="800000"/>
            <a:headEnd/>
            <a:tailEnd/>
          </a:ln>
        </p:spPr>
        <p:txBody>
          <a:bodyPr wrap="none">
            <a:spAutoFit/>
          </a:bodyPr>
          <a:lstStyle/>
          <a:p>
            <a:pPr algn="ctr">
              <a:spcAft>
                <a:spcPts val="1200"/>
              </a:spcAft>
              <a:tabLst>
                <a:tab pos="1438275" algn="l"/>
              </a:tabLst>
              <a:defRPr/>
            </a:pPr>
            <a:r>
              <a:rPr lang="fr-FR" b="1" dirty="0"/>
              <a:t>PLAN</a:t>
            </a:r>
          </a:p>
          <a:p>
            <a:pPr marL="449263" indent="-449263">
              <a:tabLst>
                <a:tab pos="449263" algn="l"/>
                <a:tab pos="1438275" algn="l"/>
              </a:tabLst>
              <a:defRPr/>
            </a:pPr>
            <a:r>
              <a:rPr lang="fr-FR" dirty="0"/>
              <a:t>1.	</a:t>
            </a:r>
            <a:r>
              <a:rPr lang="fr-FR" sz="1600" dirty="0"/>
              <a:t>Les amplificateurs</a:t>
            </a:r>
            <a:endParaRPr lang="fr-FR" dirty="0"/>
          </a:p>
          <a:p>
            <a:pPr marL="449263" indent="-449263">
              <a:tabLst>
                <a:tab pos="449263" algn="l"/>
                <a:tab pos="1438275" algn="l"/>
              </a:tabLst>
              <a:defRPr/>
            </a:pPr>
            <a:r>
              <a:rPr lang="fr-FR" sz="1600" dirty="0">
                <a:sym typeface="Wingdings" pitchFamily="2" charset="2"/>
              </a:rPr>
              <a:t>2.	Les transistors Bipolaires</a:t>
            </a:r>
          </a:p>
          <a:p>
            <a:pPr marL="449263" lvl="1" indent="-449263">
              <a:tabLst>
                <a:tab pos="449263" algn="l"/>
                <a:tab pos="1438275" algn="l"/>
              </a:tabLst>
              <a:defRPr/>
            </a:pPr>
            <a:r>
              <a:rPr lang="fr-FR" sz="1600" dirty="0">
                <a:sym typeface="Wingdings" pitchFamily="2" charset="2"/>
              </a:rPr>
              <a:t>2.1.	Définition</a:t>
            </a:r>
          </a:p>
          <a:p>
            <a:pPr marL="449263" lvl="1" indent="-449263">
              <a:tabLst>
                <a:tab pos="449263" algn="l"/>
                <a:tab pos="1438275" algn="l"/>
              </a:tabLst>
              <a:defRPr/>
            </a:pPr>
            <a:r>
              <a:rPr lang="fr-FR" sz="1600" dirty="0">
                <a:sym typeface="Wingdings" pitchFamily="2" charset="2"/>
              </a:rPr>
              <a:t>2.2.   La commutation</a:t>
            </a:r>
          </a:p>
          <a:p>
            <a:pPr marL="449263" lvl="1" indent="-449263">
              <a:tabLst>
                <a:tab pos="449263" algn="l"/>
                <a:tab pos="1438275" algn="l"/>
              </a:tabLst>
              <a:defRPr/>
            </a:pPr>
            <a:r>
              <a:rPr lang="fr-FR" sz="1600" dirty="0">
                <a:sym typeface="Wingdings" pitchFamily="2" charset="2"/>
              </a:rPr>
              <a:t>2.3.	L’amplification</a:t>
            </a:r>
          </a:p>
          <a:p>
            <a:pPr marL="449263" indent="-449263">
              <a:spcBef>
                <a:spcPts val="600"/>
              </a:spcBef>
              <a:tabLst>
                <a:tab pos="449263" algn="l"/>
                <a:tab pos="1438275" algn="l"/>
              </a:tabLst>
              <a:defRPr/>
            </a:pPr>
            <a:r>
              <a:rPr lang="fr-FR" sz="1600" dirty="0">
                <a:sym typeface="Wingdings" pitchFamily="2" charset="2"/>
              </a:rPr>
              <a:t>3.	Les transistors à effet de champs</a:t>
            </a:r>
          </a:p>
          <a:p>
            <a:pPr marL="449263" lvl="1" indent="-449263">
              <a:tabLst>
                <a:tab pos="449263" algn="l"/>
                <a:tab pos="1438275" algn="l"/>
              </a:tabLst>
              <a:defRPr/>
            </a:pPr>
            <a:r>
              <a:rPr lang="fr-FR" sz="1600" dirty="0">
                <a:sym typeface="Wingdings" pitchFamily="2" charset="2"/>
              </a:rPr>
              <a:t>3.1.	Définition</a:t>
            </a:r>
          </a:p>
          <a:p>
            <a:pPr marL="449263" lvl="1" indent="-449263">
              <a:tabLst>
                <a:tab pos="449263" algn="l"/>
                <a:tab pos="1438275" algn="l"/>
              </a:tabLst>
              <a:defRPr/>
            </a:pPr>
            <a:r>
              <a:rPr lang="fr-FR" sz="1600" dirty="0">
                <a:sym typeface="Wingdings" pitchFamily="2" charset="2"/>
              </a:rPr>
              <a:t>3.2.   La commutation</a:t>
            </a:r>
          </a:p>
          <a:p>
            <a:pPr marL="449263" lvl="1" indent="-449263">
              <a:tabLst>
                <a:tab pos="449263" algn="l"/>
                <a:tab pos="1438275" algn="l"/>
              </a:tabLst>
              <a:defRPr/>
            </a:pPr>
            <a:r>
              <a:rPr lang="fr-FR" sz="1600" dirty="0">
                <a:sym typeface="Wingdings" pitchFamily="2" charset="2"/>
              </a:rPr>
              <a:t>3.3.	L’amplification</a:t>
            </a:r>
          </a:p>
          <a:p>
            <a:pPr marL="449263" indent="-449263">
              <a:spcBef>
                <a:spcPts val="600"/>
              </a:spcBef>
              <a:tabLst>
                <a:tab pos="449263" algn="l"/>
                <a:tab pos="1438275" algn="l"/>
              </a:tabLst>
              <a:defRPr/>
            </a:pPr>
            <a:r>
              <a:rPr lang="fr-FR" sz="1600" dirty="0">
                <a:sym typeface="Wingdings" pitchFamily="2" charset="2"/>
              </a:rPr>
              <a:t>4.	</a:t>
            </a:r>
            <a:r>
              <a:rPr lang="fr-FR" sz="1600" dirty="0"/>
              <a:t>Comparaison des deux technologies</a:t>
            </a:r>
          </a:p>
          <a:p>
            <a:pPr marL="449263" indent="-449263">
              <a:spcBef>
                <a:spcPts val="600"/>
              </a:spcBef>
              <a:spcAft>
                <a:spcPts val="0"/>
              </a:spcAft>
              <a:tabLst>
                <a:tab pos="449263" algn="l"/>
                <a:tab pos="1438275" algn="l"/>
              </a:tabLst>
              <a:defRPr/>
            </a:pPr>
            <a:r>
              <a:rPr lang="fr-FR" sz="1600" dirty="0"/>
              <a:t>5 	Les applications</a:t>
            </a:r>
          </a:p>
          <a:p>
            <a:pPr marL="449263" indent="-449263">
              <a:spcBef>
                <a:spcPts val="0"/>
              </a:spcBef>
              <a:spcAft>
                <a:spcPts val="0"/>
              </a:spcAft>
              <a:tabLst>
                <a:tab pos="449263" algn="l"/>
                <a:tab pos="1438275" algn="l"/>
              </a:tabLst>
              <a:defRPr/>
            </a:pPr>
            <a:r>
              <a:rPr lang="fr-FR" sz="1600" dirty="0"/>
              <a:t>5.1.</a:t>
            </a:r>
            <a:r>
              <a:rPr lang="fr-FR" dirty="0"/>
              <a:t>	</a:t>
            </a:r>
            <a:r>
              <a:rPr lang="fr-FR" sz="1600" dirty="0"/>
              <a:t>La génération de courant</a:t>
            </a:r>
          </a:p>
          <a:p>
            <a:pPr marL="449263" indent="-449263">
              <a:spcBef>
                <a:spcPts val="0"/>
              </a:spcBef>
              <a:spcAft>
                <a:spcPts val="0"/>
              </a:spcAft>
              <a:tabLst>
                <a:tab pos="449263" algn="l"/>
                <a:tab pos="1438275" algn="l"/>
              </a:tabLst>
              <a:defRPr/>
            </a:pPr>
            <a:r>
              <a:rPr lang="fr-FR" sz="1600" dirty="0"/>
              <a:t>5.2.	La charge active</a:t>
            </a:r>
          </a:p>
          <a:p>
            <a:pPr marL="449263" indent="-449263">
              <a:spcBef>
                <a:spcPts val="0"/>
              </a:spcBef>
              <a:spcAft>
                <a:spcPts val="0"/>
              </a:spcAft>
              <a:tabLst>
                <a:tab pos="449263" algn="l"/>
                <a:tab pos="1438275" algn="l"/>
              </a:tabLst>
              <a:defRPr/>
            </a:pPr>
            <a:r>
              <a:rPr lang="fr-FR" sz="1600" dirty="0">
                <a:sym typeface="Wingdings" pitchFamily="2" charset="2"/>
              </a:rPr>
              <a:t>5.3.	La paire différentielle</a:t>
            </a:r>
          </a:p>
          <a:p>
            <a:pPr marL="449263" indent="-449263">
              <a:tabLst>
                <a:tab pos="449263" algn="l"/>
                <a:tab pos="1438275" algn="l"/>
              </a:tabLst>
              <a:defRPr/>
            </a:pPr>
            <a:r>
              <a:rPr lang="fr-FR" sz="1600" dirty="0">
                <a:sym typeface="Wingdings" pitchFamily="2" charset="2"/>
              </a:rPr>
              <a:t>5.4.	L’amplification de puissance</a:t>
            </a:r>
          </a:p>
          <a:p>
            <a:pPr marL="449263" indent="-449263">
              <a:tabLst>
                <a:tab pos="449263" algn="l"/>
                <a:tab pos="1438275" algn="l"/>
              </a:tabLst>
              <a:defRPr/>
            </a:pPr>
            <a:r>
              <a:rPr lang="fr-FR" sz="1600" dirty="0">
                <a:sym typeface="Wingdings" pitchFamily="2" charset="2"/>
              </a:rPr>
              <a:t>5.5.	L’amplificateur opérationnel</a:t>
            </a:r>
          </a:p>
          <a:p>
            <a:pPr marL="449263" indent="-449263">
              <a:tabLst>
                <a:tab pos="449263" algn="l"/>
                <a:tab pos="1438275" algn="l"/>
              </a:tabLst>
              <a:defRPr/>
            </a:pPr>
            <a:r>
              <a:rPr lang="fr-FR" sz="1600" dirty="0">
                <a:sym typeface="Wingdings" pitchFamily="2" charset="2"/>
              </a:rPr>
              <a:t>5.6.	L’alimentation linéaire</a:t>
            </a:r>
          </a:p>
          <a:p>
            <a:pPr marL="449263" indent="-449263">
              <a:tabLst>
                <a:tab pos="449263" algn="l"/>
                <a:tab pos="1438275" algn="l"/>
              </a:tabLst>
              <a:defRPr/>
            </a:pPr>
            <a:r>
              <a:rPr lang="fr-FR" sz="1600" dirty="0">
                <a:sym typeface="Wingdings" pitchFamily="2" charset="2"/>
              </a:rPr>
              <a:t>5.7.	L’adaptation de tension</a:t>
            </a:r>
            <a:endParaRPr lang="fr-FR" sz="1600" dirty="0"/>
          </a:p>
          <a:p>
            <a:pPr marL="449263" indent="-449263">
              <a:tabLst>
                <a:tab pos="449263" algn="l"/>
                <a:tab pos="1438275" algn="l"/>
              </a:tabLst>
              <a:defRPr/>
            </a:pPr>
            <a:r>
              <a:rPr lang="fr-FR" sz="1600" dirty="0">
                <a:sym typeface="Wingdings" pitchFamily="2" charset="2"/>
              </a:rPr>
              <a:t>5.8.	Les montages non linéaires</a:t>
            </a:r>
          </a:p>
        </p:txBody>
      </p:sp>
      <p:sp>
        <p:nvSpPr>
          <p:cNvPr id="21508" name="Rectangle 5"/>
          <p:cNvSpPr>
            <a:spLocks noChangeArrowheads="1"/>
          </p:cNvSpPr>
          <p:nvPr/>
        </p:nvSpPr>
        <p:spPr bwMode="auto">
          <a:xfrm>
            <a:off x="2263775" y="964728"/>
            <a:ext cx="1447800" cy="347662"/>
          </a:xfrm>
          <a:prstGeom prst="rect">
            <a:avLst/>
          </a:prstGeom>
          <a:noFill/>
          <a:ln w="12700">
            <a:solidFill>
              <a:schemeClr val="tx1"/>
            </a:solidFill>
            <a:miter lim="800000"/>
            <a:headEnd/>
            <a:tailEnd/>
          </a:ln>
        </p:spPr>
        <p:txBody>
          <a:bodyPr wrap="none" anchor="ctr"/>
          <a:lstStyle/>
          <a:p>
            <a:endParaRPr lang="fr-FR"/>
          </a:p>
        </p:txBody>
      </p:sp>
      <p:pic>
        <p:nvPicPr>
          <p:cNvPr id="245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6000" y="1889308"/>
            <a:ext cx="4105275" cy="3933825"/>
          </a:xfrm>
          <a:prstGeom prst="rect">
            <a:avLst/>
          </a:prstGeom>
          <a:noFill/>
          <a:ln w="9525">
            <a:noFill/>
            <a:miter lim="800000"/>
            <a:headEnd/>
            <a:tailEnd/>
          </a:ln>
        </p:spPr>
      </p:pic>
      <p:sp>
        <p:nvSpPr>
          <p:cNvPr id="7" name="Rectangle 6"/>
          <p:cNvSpPr/>
          <p:nvPr/>
        </p:nvSpPr>
        <p:spPr>
          <a:xfrm>
            <a:off x="1954195" y="168915"/>
            <a:ext cx="5222905" cy="523220"/>
          </a:xfrm>
          <a:prstGeom prst="rect">
            <a:avLst/>
          </a:prstGeom>
        </p:spPr>
        <p:txBody>
          <a:bodyPr wrap="square">
            <a:spAutoFit/>
          </a:bodyPr>
          <a:lstStyle/>
          <a:p>
            <a:pPr algn="ctr"/>
            <a:r>
              <a:rPr lang="fr-FR" sz="2800" dirty="0"/>
              <a:t>Les transistors et leurs applications</a:t>
            </a:r>
          </a:p>
        </p:txBody>
      </p:sp>
      <p:sp>
        <p:nvSpPr>
          <p:cNvPr id="8" name="ZoneTexte 7">
            <a:extLst>
              <a:ext uri="{FF2B5EF4-FFF2-40B4-BE49-F238E27FC236}">
                <a16:creationId xmlns:a16="http://schemas.microsoft.com/office/drawing/2014/main" id="{5E350DED-1F67-42D5-92B9-A5622A1FE376}"/>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1</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ZoneTexte 26"/>
          <p:cNvSpPr txBox="1">
            <a:spLocks noChangeArrowheads="1"/>
          </p:cNvSpPr>
          <p:nvPr/>
        </p:nvSpPr>
        <p:spPr bwMode="auto">
          <a:xfrm>
            <a:off x="828675" y="1760538"/>
            <a:ext cx="7897813" cy="584200"/>
          </a:xfrm>
          <a:prstGeom prst="rect">
            <a:avLst/>
          </a:prstGeom>
          <a:noFill/>
          <a:ln w="9525">
            <a:noFill/>
            <a:miter lim="800000"/>
            <a:headEnd/>
            <a:tailEnd/>
          </a:ln>
        </p:spPr>
        <p:txBody>
          <a:bodyPr wrap="none">
            <a:spAutoFit/>
          </a:bodyPr>
          <a:lstStyle/>
          <a:p>
            <a:r>
              <a:rPr lang="fr-FR" sz="1600" dirty="0"/>
              <a:t>Autour du point de polarisation, si les signaux d’amplification sont faibles (pas de distorsion),</a:t>
            </a:r>
          </a:p>
          <a:p>
            <a:r>
              <a:rPr lang="fr-FR" sz="1600" dirty="0"/>
              <a:t>on </a:t>
            </a:r>
            <a:r>
              <a:rPr lang="fr-FR" sz="1600" dirty="0" err="1"/>
              <a:t>linéarise</a:t>
            </a:r>
            <a:r>
              <a:rPr lang="fr-FR" sz="1600" dirty="0"/>
              <a:t> le fonctionnement avec le montage suivant</a:t>
            </a:r>
          </a:p>
        </p:txBody>
      </p:sp>
      <p:sp>
        <p:nvSpPr>
          <p:cNvPr id="4102" name="ZoneTexte 26"/>
          <p:cNvSpPr txBox="1">
            <a:spLocks noChangeArrowheads="1"/>
          </p:cNvSpPr>
          <p:nvPr/>
        </p:nvSpPr>
        <p:spPr bwMode="auto">
          <a:xfrm>
            <a:off x="827088" y="4828195"/>
            <a:ext cx="5953539" cy="338554"/>
          </a:xfrm>
          <a:prstGeom prst="rect">
            <a:avLst/>
          </a:prstGeom>
          <a:noFill/>
          <a:ln w="9525">
            <a:noFill/>
            <a:miter lim="800000"/>
            <a:headEnd/>
            <a:tailEnd/>
          </a:ln>
        </p:spPr>
        <p:txBody>
          <a:bodyPr wrap="square">
            <a:spAutoFit/>
          </a:bodyPr>
          <a:lstStyle/>
          <a:p>
            <a:r>
              <a:rPr lang="fr-FR" sz="1600" dirty="0"/>
              <a:t>Avec :		</a:t>
            </a:r>
          </a:p>
        </p:txBody>
      </p:sp>
      <p:graphicFrame>
        <p:nvGraphicFramePr>
          <p:cNvPr id="4098" name="Object 62"/>
          <p:cNvGraphicFramePr>
            <a:graphicFrameLocks noChangeAspect="1"/>
          </p:cNvGraphicFramePr>
          <p:nvPr>
            <p:extLst>
              <p:ext uri="{D42A27DB-BD31-4B8C-83A1-F6EECF244321}">
                <p14:modId xmlns:p14="http://schemas.microsoft.com/office/powerpoint/2010/main" val="621694040"/>
              </p:ext>
            </p:extLst>
          </p:nvPr>
        </p:nvGraphicFramePr>
        <p:xfrm>
          <a:off x="3479800" y="5873750"/>
          <a:ext cx="1285875" cy="539750"/>
        </p:xfrm>
        <a:graphic>
          <a:graphicData uri="http://schemas.openxmlformats.org/presentationml/2006/ole">
            <mc:AlternateContent xmlns:mc="http://schemas.openxmlformats.org/markup-compatibility/2006">
              <mc:Choice xmlns:v="urn:schemas-microsoft-com:vml" Requires="v">
                <p:oleObj spid="_x0000_s4467" name="Équation" r:id="rId3" imgW="1028520" imgH="431640" progId="Equation.3">
                  <p:embed/>
                </p:oleObj>
              </mc:Choice>
              <mc:Fallback>
                <p:oleObj name="Équation" r:id="rId3" imgW="1028520" imgH="431640" progId="Equation.3">
                  <p:embed/>
                  <p:pic>
                    <p:nvPicPr>
                      <p:cNvPr id="0" name="Object 62"/>
                      <p:cNvPicPr>
                        <a:picLocks noChangeAspect="1" noChangeArrowheads="1"/>
                      </p:cNvPicPr>
                      <p:nvPr/>
                    </p:nvPicPr>
                    <p:blipFill>
                      <a:blip r:embed="rId4"/>
                      <a:srcRect/>
                      <a:stretch>
                        <a:fillRect/>
                      </a:stretch>
                    </p:blipFill>
                    <p:spPr bwMode="auto">
                      <a:xfrm>
                        <a:off x="3479800" y="5873750"/>
                        <a:ext cx="1285875"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16"/>
          <p:cNvGraphicFramePr>
            <a:graphicFrameLocks noChangeAspect="1"/>
          </p:cNvGraphicFramePr>
          <p:nvPr>
            <p:extLst>
              <p:ext uri="{D42A27DB-BD31-4B8C-83A1-F6EECF244321}">
                <p14:modId xmlns:p14="http://schemas.microsoft.com/office/powerpoint/2010/main" val="2692105948"/>
              </p:ext>
            </p:extLst>
          </p:nvPr>
        </p:nvGraphicFramePr>
        <p:xfrm>
          <a:off x="1535113" y="5364163"/>
          <a:ext cx="2270125" cy="555625"/>
        </p:xfrm>
        <a:graphic>
          <a:graphicData uri="http://schemas.openxmlformats.org/presentationml/2006/ole">
            <mc:AlternateContent xmlns:mc="http://schemas.openxmlformats.org/markup-compatibility/2006">
              <mc:Choice xmlns:v="urn:schemas-microsoft-com:vml" Requires="v">
                <p:oleObj spid="_x0000_s4468" name="Équation" r:id="rId5" imgW="1815840" imgH="444240" progId="Equation.3">
                  <p:embed/>
                </p:oleObj>
              </mc:Choice>
              <mc:Fallback>
                <p:oleObj name="Équation" r:id="rId5" imgW="1815840" imgH="444240" progId="Equation.3">
                  <p:embed/>
                  <p:pic>
                    <p:nvPicPr>
                      <p:cNvPr id="0" name="Object 16"/>
                      <p:cNvPicPr>
                        <a:picLocks noChangeAspect="1" noChangeArrowheads="1"/>
                      </p:cNvPicPr>
                      <p:nvPr/>
                    </p:nvPicPr>
                    <p:blipFill>
                      <a:blip r:embed="rId6"/>
                      <a:srcRect/>
                      <a:stretch>
                        <a:fillRect/>
                      </a:stretch>
                    </p:blipFill>
                    <p:spPr bwMode="auto">
                      <a:xfrm>
                        <a:off x="1535113" y="5364163"/>
                        <a:ext cx="2270125" cy="55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17"/>
          <p:cNvGraphicFramePr>
            <a:graphicFrameLocks noChangeAspect="1"/>
          </p:cNvGraphicFramePr>
          <p:nvPr>
            <p:extLst>
              <p:ext uri="{D42A27DB-BD31-4B8C-83A1-F6EECF244321}">
                <p14:modId xmlns:p14="http://schemas.microsoft.com/office/powerpoint/2010/main" val="4032169306"/>
              </p:ext>
            </p:extLst>
          </p:nvPr>
        </p:nvGraphicFramePr>
        <p:xfrm>
          <a:off x="1643063" y="4746625"/>
          <a:ext cx="1825625" cy="539750"/>
        </p:xfrm>
        <a:graphic>
          <a:graphicData uri="http://schemas.openxmlformats.org/presentationml/2006/ole">
            <mc:AlternateContent xmlns:mc="http://schemas.openxmlformats.org/markup-compatibility/2006">
              <mc:Choice xmlns:v="urn:schemas-microsoft-com:vml" Requires="v">
                <p:oleObj spid="_x0000_s4469" name="Équation" r:id="rId7" imgW="1460160" imgH="431640" progId="Equation.3">
                  <p:embed/>
                </p:oleObj>
              </mc:Choice>
              <mc:Fallback>
                <p:oleObj name="Équation" r:id="rId7" imgW="1460160" imgH="431640" progId="Equation.3">
                  <p:embed/>
                  <p:pic>
                    <p:nvPicPr>
                      <p:cNvPr id="0" name="Object 17"/>
                      <p:cNvPicPr>
                        <a:picLocks noChangeAspect="1" noChangeArrowheads="1"/>
                      </p:cNvPicPr>
                      <p:nvPr/>
                    </p:nvPicPr>
                    <p:blipFill>
                      <a:blip r:embed="rId8"/>
                      <a:srcRect/>
                      <a:stretch>
                        <a:fillRect/>
                      </a:stretch>
                    </p:blipFill>
                    <p:spPr bwMode="auto">
                      <a:xfrm>
                        <a:off x="1643063" y="4746625"/>
                        <a:ext cx="1825625"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ZoneTexte 26"/>
          <p:cNvSpPr txBox="1">
            <a:spLocks noChangeArrowheads="1"/>
          </p:cNvSpPr>
          <p:nvPr/>
        </p:nvSpPr>
        <p:spPr bwMode="auto">
          <a:xfrm>
            <a:off x="836613" y="5971088"/>
            <a:ext cx="4957762" cy="338137"/>
          </a:xfrm>
          <a:prstGeom prst="rect">
            <a:avLst/>
          </a:prstGeom>
          <a:noFill/>
          <a:ln w="9525">
            <a:noFill/>
            <a:miter lim="800000"/>
            <a:headEnd/>
            <a:tailEnd/>
          </a:ln>
        </p:spPr>
        <p:txBody>
          <a:bodyPr>
            <a:spAutoFit/>
          </a:bodyPr>
          <a:lstStyle/>
          <a:p>
            <a:r>
              <a:rPr lang="fr-FR" sz="1600" dirty="0"/>
              <a:t>Et </a:t>
            </a:r>
            <a:r>
              <a:rPr lang="fr-FR" sz="1600" i="1" dirty="0" err="1"/>
              <a:t>g</a:t>
            </a:r>
            <a:r>
              <a:rPr lang="fr-FR" sz="1600" i="1" baseline="-25000" dirty="0" err="1"/>
              <a:t>m</a:t>
            </a:r>
            <a:r>
              <a:rPr lang="fr-FR" sz="1600" dirty="0"/>
              <a:t> la transconductance :                                   ; </a:t>
            </a:r>
          </a:p>
        </p:txBody>
      </p:sp>
      <p:sp>
        <p:nvSpPr>
          <p:cNvPr id="4105" name="ZoneTexte 26"/>
          <p:cNvSpPr txBox="1">
            <a:spLocks noChangeArrowheads="1"/>
          </p:cNvSpPr>
          <p:nvPr/>
        </p:nvSpPr>
        <p:spPr bwMode="auto">
          <a:xfrm>
            <a:off x="831850" y="1433513"/>
            <a:ext cx="2559050" cy="338137"/>
          </a:xfrm>
          <a:prstGeom prst="rect">
            <a:avLst/>
          </a:prstGeom>
          <a:noFill/>
          <a:ln w="9525">
            <a:noFill/>
            <a:miter lim="800000"/>
            <a:headEnd/>
            <a:tailEnd/>
          </a:ln>
        </p:spPr>
        <p:txBody>
          <a:bodyPr wrap="none">
            <a:spAutoFit/>
          </a:bodyPr>
          <a:lstStyle/>
          <a:p>
            <a:r>
              <a:rPr lang="fr-FR" sz="1600"/>
              <a:t>Modèle petit signal simplifié</a:t>
            </a:r>
          </a:p>
        </p:txBody>
      </p:sp>
      <p:sp>
        <p:nvSpPr>
          <p:cNvPr id="4106" name="ZoneTexte 44"/>
          <p:cNvSpPr txBox="1">
            <a:spLocks noChangeArrowheads="1"/>
          </p:cNvSpPr>
          <p:nvPr/>
        </p:nvSpPr>
        <p:spPr bwMode="auto">
          <a:xfrm>
            <a:off x="676275" y="885825"/>
            <a:ext cx="3006725" cy="461963"/>
          </a:xfrm>
          <a:prstGeom prst="rect">
            <a:avLst/>
          </a:prstGeom>
          <a:noFill/>
          <a:ln w="9525">
            <a:noFill/>
            <a:miter lim="800000"/>
            <a:headEnd/>
            <a:tailEnd/>
          </a:ln>
        </p:spPr>
        <p:txBody>
          <a:bodyPr wrap="none">
            <a:spAutoFit/>
          </a:bodyPr>
          <a:lstStyle/>
          <a:p>
            <a:r>
              <a:rPr lang="fr-FR" sz="2400" dirty="0"/>
              <a:t>2.3.	L’amplification</a:t>
            </a:r>
          </a:p>
        </p:txBody>
      </p:sp>
      <p:pic>
        <p:nvPicPr>
          <p:cNvPr id="3"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03728" y="2603628"/>
            <a:ext cx="8277225" cy="2143125"/>
          </a:xfrm>
          <a:prstGeom prst="rect">
            <a:avLst/>
          </a:prstGeom>
          <a:noFill/>
          <a:ln w="9525">
            <a:noFill/>
            <a:miter lim="800000"/>
            <a:headEnd/>
            <a:tailEnd/>
          </a:ln>
        </p:spPr>
      </p:pic>
      <p:sp>
        <p:nvSpPr>
          <p:cNvPr id="14" name="Rectangle 13"/>
          <p:cNvSpPr/>
          <p:nvPr/>
        </p:nvSpPr>
        <p:spPr>
          <a:xfrm>
            <a:off x="2515919" y="216801"/>
            <a:ext cx="4069960" cy="461665"/>
          </a:xfrm>
          <a:prstGeom prst="rect">
            <a:avLst/>
          </a:prstGeom>
        </p:spPr>
        <p:txBody>
          <a:bodyPr wrap="none">
            <a:spAutoFit/>
          </a:bodyPr>
          <a:lstStyle/>
          <a:p>
            <a:pPr algn="ctr">
              <a:tabLst>
                <a:tab pos="717550" algn="l"/>
              </a:tabLst>
            </a:pPr>
            <a:r>
              <a:rPr lang="fr-FR" sz="2400" dirty="0"/>
              <a:t>2.	Les transistors bipolaires</a:t>
            </a:r>
          </a:p>
        </p:txBody>
      </p:sp>
      <p:graphicFrame>
        <p:nvGraphicFramePr>
          <p:cNvPr id="2" name="Object 62"/>
          <p:cNvGraphicFramePr>
            <a:graphicFrameLocks noChangeAspect="1"/>
          </p:cNvGraphicFramePr>
          <p:nvPr/>
        </p:nvGraphicFramePr>
        <p:xfrm>
          <a:off x="5168900" y="5997575"/>
          <a:ext cx="968375" cy="285750"/>
        </p:xfrm>
        <a:graphic>
          <a:graphicData uri="http://schemas.openxmlformats.org/presentationml/2006/ole">
            <mc:AlternateContent xmlns:mc="http://schemas.openxmlformats.org/markup-compatibility/2006">
              <mc:Choice xmlns:v="urn:schemas-microsoft-com:vml" Requires="v">
                <p:oleObj spid="_x0000_s4470" name="Équation" r:id="rId10" imgW="774360" imgH="228600" progId="Equation.3">
                  <p:embed/>
                </p:oleObj>
              </mc:Choice>
              <mc:Fallback>
                <p:oleObj name="Équation" r:id="rId10" imgW="774360" imgH="228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68900" y="5997575"/>
                        <a:ext cx="968375"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a:extLst>
              <a:ext uri="{FF2B5EF4-FFF2-40B4-BE49-F238E27FC236}">
                <a16:creationId xmlns:a16="http://schemas.microsoft.com/office/drawing/2014/main" id="{877741A2-12AC-4892-8628-4B65159A91DB}"/>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62438" y="2109788"/>
            <a:ext cx="4733925" cy="2092325"/>
          </a:xfrm>
          <a:prstGeom prst="rect">
            <a:avLst/>
          </a:prstGeom>
          <a:noFill/>
          <a:ln w="9525">
            <a:noFill/>
            <a:miter lim="800000"/>
            <a:headEnd/>
            <a:tailEnd/>
          </a:ln>
        </p:spPr>
      </p:pic>
      <p:sp>
        <p:nvSpPr>
          <p:cNvPr id="22531" name="ZoneTexte 26"/>
          <p:cNvSpPr txBox="1">
            <a:spLocks noChangeArrowheads="1"/>
          </p:cNvSpPr>
          <p:nvPr/>
        </p:nvSpPr>
        <p:spPr bwMode="auto">
          <a:xfrm>
            <a:off x="827088" y="4683125"/>
            <a:ext cx="7602537" cy="585788"/>
          </a:xfrm>
          <a:prstGeom prst="rect">
            <a:avLst/>
          </a:prstGeom>
          <a:noFill/>
          <a:ln w="9525">
            <a:noFill/>
            <a:miter lim="800000"/>
            <a:headEnd/>
            <a:tailEnd/>
          </a:ln>
        </p:spPr>
        <p:txBody>
          <a:bodyPr wrap="none">
            <a:spAutoFit/>
          </a:bodyPr>
          <a:lstStyle/>
          <a:p>
            <a:r>
              <a:rPr lang="fr-FR" sz="1600"/>
              <a:t>Schéma tenant compte des éléments parasites, permettant l’étude en fréquence.</a:t>
            </a:r>
          </a:p>
          <a:p>
            <a:r>
              <a:rPr lang="fr-FR" sz="1600"/>
              <a:t>A noter, la contre réaction réalisé par les éléments r</a:t>
            </a:r>
            <a:r>
              <a:rPr lang="fr-FR" sz="1600" baseline="-25000"/>
              <a:t>µ</a:t>
            </a:r>
            <a:r>
              <a:rPr lang="fr-FR" sz="1600"/>
              <a:t> et C</a:t>
            </a:r>
            <a:r>
              <a:rPr lang="fr-FR" sz="1600" baseline="-25000"/>
              <a:t>µ</a:t>
            </a:r>
            <a:r>
              <a:rPr lang="fr-FR" sz="1600"/>
              <a:t> qui provoquent un effet Miller.</a:t>
            </a:r>
          </a:p>
        </p:txBody>
      </p:sp>
      <p:sp>
        <p:nvSpPr>
          <p:cNvPr id="22532" name="ZoneTexte 26"/>
          <p:cNvSpPr txBox="1">
            <a:spLocks noChangeArrowheads="1"/>
          </p:cNvSpPr>
          <p:nvPr/>
        </p:nvSpPr>
        <p:spPr bwMode="auto">
          <a:xfrm>
            <a:off x="792163" y="5556250"/>
            <a:ext cx="8313737" cy="815975"/>
          </a:xfrm>
          <a:prstGeom prst="rect">
            <a:avLst/>
          </a:prstGeom>
          <a:noFill/>
          <a:ln w="9525">
            <a:noFill/>
            <a:miter lim="800000"/>
            <a:headEnd/>
            <a:tailEnd/>
          </a:ln>
        </p:spPr>
        <p:txBody>
          <a:bodyPr>
            <a:spAutoFit/>
          </a:bodyPr>
          <a:lstStyle/>
          <a:p>
            <a:r>
              <a:rPr lang="fr-FR" sz="1400" b="1" dirty="0"/>
              <a:t>Effet Miller </a:t>
            </a:r>
            <a:r>
              <a:rPr lang="fr-FR" sz="1400" dirty="0"/>
              <a:t>: l'influence du gain d'un amplificateur inverseur sur ses propres caractéristiques d'entrée.</a:t>
            </a:r>
          </a:p>
          <a:p>
            <a:r>
              <a:rPr lang="fr-FR" sz="1400" dirty="0"/>
              <a:t>      (dans le cas d'un amplificateur non-inverseur, le même effet conduit à la génération d'impédances négatives).</a:t>
            </a:r>
          </a:p>
          <a:p>
            <a:pPr>
              <a:spcBef>
                <a:spcPts val="600"/>
              </a:spcBef>
            </a:pPr>
            <a:r>
              <a:rPr lang="fr-FR" sz="1400" dirty="0"/>
              <a:t>      Conséquences : Diminutions de l’impédance d’entrée et de la bande passante du montage</a:t>
            </a:r>
          </a:p>
        </p:txBody>
      </p:sp>
      <p:pic>
        <p:nvPicPr>
          <p:cNvPr id="2253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4711" y="1962150"/>
            <a:ext cx="3889375" cy="2624138"/>
          </a:xfrm>
          <a:prstGeom prst="rect">
            <a:avLst/>
          </a:prstGeom>
          <a:noFill/>
          <a:ln w="9525">
            <a:noFill/>
            <a:miter lim="800000"/>
            <a:headEnd/>
            <a:tailEnd/>
          </a:ln>
        </p:spPr>
      </p:pic>
      <p:sp useBgFill="1">
        <p:nvSpPr>
          <p:cNvPr id="44" name="Rectangle 43"/>
          <p:cNvSpPr/>
          <p:nvPr/>
        </p:nvSpPr>
        <p:spPr>
          <a:xfrm>
            <a:off x="3959448" y="4328083"/>
            <a:ext cx="479425" cy="396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35" name="ZoneTexte 44"/>
          <p:cNvSpPr txBox="1">
            <a:spLocks noChangeArrowheads="1"/>
          </p:cNvSpPr>
          <p:nvPr/>
        </p:nvSpPr>
        <p:spPr bwMode="auto">
          <a:xfrm>
            <a:off x="676275" y="885825"/>
            <a:ext cx="3006725" cy="461963"/>
          </a:xfrm>
          <a:prstGeom prst="rect">
            <a:avLst/>
          </a:prstGeom>
          <a:noFill/>
          <a:ln w="9525">
            <a:noFill/>
            <a:miter lim="800000"/>
            <a:headEnd/>
            <a:tailEnd/>
          </a:ln>
        </p:spPr>
        <p:txBody>
          <a:bodyPr wrap="none">
            <a:spAutoFit/>
          </a:bodyPr>
          <a:lstStyle/>
          <a:p>
            <a:r>
              <a:rPr lang="fr-FR" sz="2400" dirty="0"/>
              <a:t>2.3.	L’amplification</a:t>
            </a:r>
          </a:p>
        </p:txBody>
      </p:sp>
      <p:sp>
        <p:nvSpPr>
          <p:cNvPr id="22537" name="ZoneTexte 26"/>
          <p:cNvSpPr txBox="1">
            <a:spLocks noChangeArrowheads="1"/>
          </p:cNvSpPr>
          <p:nvPr/>
        </p:nvSpPr>
        <p:spPr bwMode="auto">
          <a:xfrm>
            <a:off x="831850" y="1433513"/>
            <a:ext cx="2135188" cy="338137"/>
          </a:xfrm>
          <a:prstGeom prst="rect">
            <a:avLst/>
          </a:prstGeom>
          <a:noFill/>
          <a:ln w="9525">
            <a:noFill/>
            <a:miter lim="800000"/>
            <a:headEnd/>
            <a:tailEnd/>
          </a:ln>
        </p:spPr>
        <p:txBody>
          <a:bodyPr wrap="none">
            <a:spAutoFit/>
          </a:bodyPr>
          <a:lstStyle/>
          <a:p>
            <a:r>
              <a:rPr lang="fr-FR" sz="1600"/>
              <a:t>Modèle petit signal réel</a:t>
            </a:r>
          </a:p>
        </p:txBody>
      </p:sp>
      <p:sp>
        <p:nvSpPr>
          <p:cNvPr id="12" name="Rectangle 11"/>
          <p:cNvSpPr/>
          <p:nvPr/>
        </p:nvSpPr>
        <p:spPr>
          <a:xfrm>
            <a:off x="2515919" y="216801"/>
            <a:ext cx="4069960" cy="461665"/>
          </a:xfrm>
          <a:prstGeom prst="rect">
            <a:avLst/>
          </a:prstGeom>
        </p:spPr>
        <p:txBody>
          <a:bodyPr wrap="none">
            <a:spAutoFit/>
          </a:bodyPr>
          <a:lstStyle/>
          <a:p>
            <a:pPr algn="ctr">
              <a:tabLst>
                <a:tab pos="717550" algn="l"/>
              </a:tabLst>
            </a:pPr>
            <a:r>
              <a:rPr lang="fr-FR" sz="2400" dirty="0"/>
              <a:t>2.	Les transistors bipolaires</a:t>
            </a:r>
          </a:p>
        </p:txBody>
      </p:sp>
      <p:sp>
        <p:nvSpPr>
          <p:cNvPr id="10" name="ZoneTexte 9">
            <a:extLst>
              <a:ext uri="{FF2B5EF4-FFF2-40B4-BE49-F238E27FC236}">
                <a16:creationId xmlns:a16="http://schemas.microsoft.com/office/drawing/2014/main" id="{3D43E887-9648-4DC8-B9F0-229C497C7166}"/>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Rectangle 5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sp>
        <p:nvSpPr>
          <p:cNvPr id="5136" name="Rectangle 15"/>
          <p:cNvSpPr>
            <a:spLocks noChangeArrowheads="1"/>
          </p:cNvSpPr>
          <p:nvPr/>
        </p:nvSpPr>
        <p:spPr bwMode="auto">
          <a:xfrm>
            <a:off x="1062038" y="1431925"/>
            <a:ext cx="1514475" cy="307975"/>
          </a:xfrm>
          <a:prstGeom prst="rect">
            <a:avLst/>
          </a:prstGeom>
          <a:noFill/>
          <a:ln w="9525">
            <a:noFill/>
            <a:miter lim="800000"/>
            <a:headEnd/>
            <a:tailEnd/>
          </a:ln>
        </p:spPr>
        <p:txBody>
          <a:bodyPr wrap="none">
            <a:spAutoFit/>
          </a:bodyPr>
          <a:lstStyle/>
          <a:p>
            <a:pPr algn="ctr"/>
            <a:r>
              <a:rPr lang="fr-FR" sz="1400"/>
              <a:t>Emetteur commun</a:t>
            </a:r>
          </a:p>
        </p:txBody>
      </p:sp>
      <p:sp>
        <p:nvSpPr>
          <p:cNvPr id="5137" name="Rectangle 19"/>
          <p:cNvSpPr>
            <a:spLocks noChangeArrowheads="1"/>
          </p:cNvSpPr>
          <p:nvPr/>
        </p:nvSpPr>
        <p:spPr bwMode="auto">
          <a:xfrm>
            <a:off x="3605213" y="1431925"/>
            <a:ext cx="1606550" cy="307975"/>
          </a:xfrm>
          <a:prstGeom prst="rect">
            <a:avLst/>
          </a:prstGeom>
          <a:noFill/>
          <a:ln w="9525">
            <a:noFill/>
            <a:miter lim="800000"/>
            <a:headEnd/>
            <a:tailEnd/>
          </a:ln>
        </p:spPr>
        <p:txBody>
          <a:bodyPr wrap="none">
            <a:spAutoFit/>
          </a:bodyPr>
          <a:lstStyle/>
          <a:p>
            <a:pPr algn="ctr"/>
            <a:r>
              <a:rPr lang="fr-FR" sz="1400"/>
              <a:t>Collecteur commun</a:t>
            </a:r>
          </a:p>
        </p:txBody>
      </p:sp>
      <p:sp>
        <p:nvSpPr>
          <p:cNvPr id="5138" name="Rectangle 23"/>
          <p:cNvSpPr>
            <a:spLocks noChangeArrowheads="1"/>
          </p:cNvSpPr>
          <p:nvPr/>
        </p:nvSpPr>
        <p:spPr bwMode="auto">
          <a:xfrm>
            <a:off x="6411913" y="1431925"/>
            <a:ext cx="1290637" cy="307975"/>
          </a:xfrm>
          <a:prstGeom prst="rect">
            <a:avLst/>
          </a:prstGeom>
          <a:noFill/>
          <a:ln w="9525">
            <a:noFill/>
            <a:miter lim="800000"/>
            <a:headEnd/>
            <a:tailEnd/>
          </a:ln>
        </p:spPr>
        <p:txBody>
          <a:bodyPr wrap="none">
            <a:spAutoFit/>
          </a:bodyPr>
          <a:lstStyle/>
          <a:p>
            <a:pPr algn="ctr"/>
            <a:r>
              <a:rPr lang="fr-FR" sz="1400"/>
              <a:t>Base commune</a:t>
            </a:r>
          </a:p>
        </p:txBody>
      </p:sp>
      <p:sp>
        <p:nvSpPr>
          <p:cNvPr id="5139" name="ZoneTexte 26"/>
          <p:cNvSpPr txBox="1">
            <a:spLocks noChangeArrowheads="1"/>
          </p:cNvSpPr>
          <p:nvPr/>
        </p:nvSpPr>
        <p:spPr bwMode="auto">
          <a:xfrm>
            <a:off x="4170363" y="917575"/>
            <a:ext cx="2425700" cy="400050"/>
          </a:xfrm>
          <a:prstGeom prst="rect">
            <a:avLst/>
          </a:prstGeom>
          <a:noFill/>
          <a:ln w="9525">
            <a:noFill/>
            <a:miter lim="800000"/>
            <a:headEnd/>
            <a:tailEnd/>
          </a:ln>
        </p:spPr>
        <p:txBody>
          <a:bodyPr wrap="none">
            <a:spAutoFit/>
          </a:bodyPr>
          <a:lstStyle/>
          <a:p>
            <a:r>
              <a:rPr lang="fr-FR" sz="2000"/>
              <a:t>Les montages de base</a:t>
            </a:r>
          </a:p>
        </p:txBody>
      </p:sp>
      <p:grpSp>
        <p:nvGrpSpPr>
          <p:cNvPr id="5140" name="Groupe 36"/>
          <p:cNvGrpSpPr>
            <a:grpSpLocks/>
          </p:cNvGrpSpPr>
          <p:nvPr/>
        </p:nvGrpSpPr>
        <p:grpSpPr bwMode="auto">
          <a:xfrm>
            <a:off x="3413125" y="1762125"/>
            <a:ext cx="1725613" cy="1865313"/>
            <a:chOff x="3181350" y="1716878"/>
            <a:chExt cx="1925852" cy="2090737"/>
          </a:xfrm>
        </p:grpSpPr>
        <p:pic>
          <p:nvPicPr>
            <p:cNvPr id="5149"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81350" y="1716878"/>
              <a:ext cx="1925852" cy="2090737"/>
            </a:xfrm>
            <a:prstGeom prst="rect">
              <a:avLst/>
            </a:prstGeom>
            <a:noFill/>
            <a:ln w="9525">
              <a:noFill/>
              <a:miter lim="800000"/>
              <a:headEnd/>
              <a:tailEnd/>
            </a:ln>
          </p:spPr>
        </p:pic>
        <p:sp>
          <p:nvSpPr>
            <p:cNvPr id="34" name="ZoneTexte 33"/>
            <p:cNvSpPr txBox="1"/>
            <p:nvPr/>
          </p:nvSpPr>
          <p:spPr>
            <a:xfrm>
              <a:off x="4790065" y="3168828"/>
              <a:ext cx="255127" cy="215302"/>
            </a:xfrm>
            <a:prstGeom prst="rect">
              <a:avLst/>
            </a:prstGeom>
            <a:noFill/>
          </p:spPr>
          <p:txBody>
            <a:bodyPr>
              <a:spAutoFit/>
            </a:bodyPr>
            <a:lstStyle/>
            <a:p>
              <a:pPr>
                <a:defRPr/>
              </a:pPr>
              <a:r>
                <a:rPr lang="fr-FR" sz="800" dirty="0">
                  <a:latin typeface="+mj-lt"/>
                </a:rPr>
                <a:t>u</a:t>
              </a:r>
            </a:p>
          </p:txBody>
        </p:sp>
      </p:grpSp>
      <p:grpSp>
        <p:nvGrpSpPr>
          <p:cNvPr id="5141" name="Groupe 35"/>
          <p:cNvGrpSpPr>
            <a:grpSpLocks/>
          </p:cNvGrpSpPr>
          <p:nvPr/>
        </p:nvGrpSpPr>
        <p:grpSpPr bwMode="auto">
          <a:xfrm>
            <a:off x="738188" y="1812925"/>
            <a:ext cx="2041525" cy="1627188"/>
            <a:chOff x="685800" y="1768030"/>
            <a:chExt cx="2279650" cy="1822450"/>
          </a:xfrm>
        </p:grpSpPr>
        <p:pic>
          <p:nvPicPr>
            <p:cNvPr id="5146"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5800" y="1768030"/>
              <a:ext cx="2279650" cy="1822450"/>
            </a:xfrm>
            <a:prstGeom prst="rect">
              <a:avLst/>
            </a:prstGeom>
            <a:noFill/>
            <a:ln w="9525">
              <a:noFill/>
              <a:miter lim="800000"/>
              <a:headEnd/>
              <a:tailEnd/>
            </a:ln>
          </p:spPr>
        </p:pic>
        <p:sp useBgFill="1">
          <p:nvSpPr>
            <p:cNvPr id="31" name="Rectangle 30"/>
            <p:cNvSpPr/>
            <p:nvPr/>
          </p:nvSpPr>
          <p:spPr>
            <a:xfrm>
              <a:off x="2538874" y="2793781"/>
              <a:ext cx="104587" cy="161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ZoneTexte 34"/>
            <p:cNvSpPr txBox="1"/>
            <p:nvPr/>
          </p:nvSpPr>
          <p:spPr>
            <a:xfrm>
              <a:off x="2435983" y="2785842"/>
              <a:ext cx="388214" cy="241297"/>
            </a:xfrm>
            <a:prstGeom prst="rect">
              <a:avLst/>
            </a:prstGeom>
            <a:noFill/>
          </p:spPr>
          <p:txBody>
            <a:bodyPr wrap="square">
              <a:spAutoFit/>
            </a:bodyPr>
            <a:lstStyle/>
            <a:p>
              <a:pPr>
                <a:defRPr/>
              </a:pPr>
              <a:r>
                <a:rPr lang="fr-FR" sz="800" dirty="0">
                  <a:latin typeface="+mj-lt"/>
                </a:rPr>
                <a:t>u</a:t>
              </a:r>
            </a:p>
          </p:txBody>
        </p:sp>
      </p:grpSp>
      <p:pic>
        <p:nvPicPr>
          <p:cNvPr id="5142"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915025" y="1733550"/>
            <a:ext cx="2360613" cy="1700213"/>
          </a:xfrm>
          <a:prstGeom prst="rect">
            <a:avLst/>
          </a:prstGeom>
          <a:noFill/>
          <a:ln w="9525">
            <a:noFill/>
            <a:miter lim="800000"/>
            <a:headEnd/>
            <a:tailEnd/>
          </a:ln>
        </p:spPr>
      </p:pic>
      <p:graphicFrame>
        <p:nvGraphicFramePr>
          <p:cNvPr id="5122" name="Object 8"/>
          <p:cNvGraphicFramePr>
            <a:graphicFrameLocks noChangeAspect="1"/>
          </p:cNvGraphicFramePr>
          <p:nvPr>
            <p:extLst>
              <p:ext uri="{D42A27DB-BD31-4B8C-83A1-F6EECF244321}">
                <p14:modId xmlns:p14="http://schemas.microsoft.com/office/powerpoint/2010/main" val="1110959403"/>
              </p:ext>
            </p:extLst>
          </p:nvPr>
        </p:nvGraphicFramePr>
        <p:xfrm>
          <a:off x="1373309" y="4455505"/>
          <a:ext cx="787400" cy="241300"/>
        </p:xfrm>
        <a:graphic>
          <a:graphicData uri="http://schemas.openxmlformats.org/presentationml/2006/ole">
            <mc:AlternateContent xmlns:mc="http://schemas.openxmlformats.org/markup-compatibility/2006">
              <mc:Choice xmlns:v="urn:schemas-microsoft-com:vml" Requires="v">
                <p:oleObj spid="_x0000_s51322" name="Équation" r:id="rId6" imgW="787320" imgH="241200" progId="Equation.3">
                  <p:embed/>
                </p:oleObj>
              </mc:Choice>
              <mc:Fallback>
                <p:oleObj name="Équation" r:id="rId6" imgW="787320" imgH="2412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3309" y="4455505"/>
                        <a:ext cx="7874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9"/>
          <p:cNvGraphicFramePr>
            <a:graphicFrameLocks noChangeAspect="1"/>
          </p:cNvGraphicFramePr>
          <p:nvPr>
            <p:extLst>
              <p:ext uri="{D42A27DB-BD31-4B8C-83A1-F6EECF244321}">
                <p14:modId xmlns:p14="http://schemas.microsoft.com/office/powerpoint/2010/main" val="3026591621"/>
              </p:ext>
            </p:extLst>
          </p:nvPr>
        </p:nvGraphicFramePr>
        <p:xfrm>
          <a:off x="3218717" y="4455505"/>
          <a:ext cx="2259013" cy="241300"/>
        </p:xfrm>
        <a:graphic>
          <a:graphicData uri="http://schemas.openxmlformats.org/presentationml/2006/ole">
            <mc:AlternateContent xmlns:mc="http://schemas.openxmlformats.org/markup-compatibility/2006">
              <mc:Choice xmlns:v="urn:schemas-microsoft-com:vml" Requires="v">
                <p:oleObj spid="_x0000_s51323" name="Équation" r:id="rId8" imgW="2260440" imgH="241200" progId="Equation.3">
                  <p:embed/>
                </p:oleObj>
              </mc:Choice>
              <mc:Fallback>
                <p:oleObj name="Équation" r:id="rId8" imgW="2260440" imgH="24120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8717" y="4455505"/>
                        <a:ext cx="2259013"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10"/>
          <p:cNvGraphicFramePr>
            <a:graphicFrameLocks noChangeAspect="1"/>
          </p:cNvGraphicFramePr>
          <p:nvPr>
            <p:extLst>
              <p:ext uri="{D42A27DB-BD31-4B8C-83A1-F6EECF244321}">
                <p14:modId xmlns:p14="http://schemas.microsoft.com/office/powerpoint/2010/main" val="3178044323"/>
              </p:ext>
            </p:extLst>
          </p:nvPr>
        </p:nvGraphicFramePr>
        <p:xfrm>
          <a:off x="6613647" y="4357202"/>
          <a:ext cx="876300" cy="431800"/>
        </p:xfrm>
        <a:graphic>
          <a:graphicData uri="http://schemas.openxmlformats.org/presentationml/2006/ole">
            <mc:AlternateContent xmlns:mc="http://schemas.openxmlformats.org/markup-compatibility/2006">
              <mc:Choice xmlns:v="urn:schemas-microsoft-com:vml" Requires="v">
                <p:oleObj spid="_x0000_s51324" name="Équation" r:id="rId10" imgW="876240" imgH="431640" progId="Equation.3">
                  <p:embed/>
                </p:oleObj>
              </mc:Choice>
              <mc:Fallback>
                <p:oleObj name="Équation" r:id="rId10" imgW="876240" imgH="43164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13647" y="4357202"/>
                        <a:ext cx="8763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11"/>
          <p:cNvGraphicFramePr>
            <a:graphicFrameLocks noChangeAspect="1"/>
          </p:cNvGraphicFramePr>
          <p:nvPr>
            <p:extLst>
              <p:ext uri="{D42A27DB-BD31-4B8C-83A1-F6EECF244321}">
                <p14:modId xmlns:p14="http://schemas.microsoft.com/office/powerpoint/2010/main" val="1165573773"/>
              </p:ext>
            </p:extLst>
          </p:nvPr>
        </p:nvGraphicFramePr>
        <p:xfrm>
          <a:off x="1021982" y="3825147"/>
          <a:ext cx="1485900" cy="431800"/>
        </p:xfrm>
        <a:graphic>
          <a:graphicData uri="http://schemas.openxmlformats.org/presentationml/2006/ole">
            <mc:AlternateContent xmlns:mc="http://schemas.openxmlformats.org/markup-compatibility/2006">
              <mc:Choice xmlns:v="urn:schemas-microsoft-com:vml" Requires="v">
                <p:oleObj spid="_x0000_s51325" name="Équation" r:id="rId12" imgW="1485720" imgH="431640" progId="Equation.3">
                  <p:embed/>
                </p:oleObj>
              </mc:Choice>
              <mc:Fallback>
                <p:oleObj name="Équation" r:id="rId12" imgW="1485720" imgH="431640"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1982" y="3825147"/>
                        <a:ext cx="14859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Object 12"/>
          <p:cNvGraphicFramePr>
            <a:graphicFrameLocks noChangeAspect="1"/>
          </p:cNvGraphicFramePr>
          <p:nvPr>
            <p:extLst>
              <p:ext uri="{D42A27DB-BD31-4B8C-83A1-F6EECF244321}">
                <p14:modId xmlns:p14="http://schemas.microsoft.com/office/powerpoint/2010/main" val="1071141264"/>
              </p:ext>
            </p:extLst>
          </p:nvPr>
        </p:nvGraphicFramePr>
        <p:xfrm>
          <a:off x="3238986" y="3826002"/>
          <a:ext cx="2233613" cy="431800"/>
        </p:xfrm>
        <a:graphic>
          <a:graphicData uri="http://schemas.openxmlformats.org/presentationml/2006/ole">
            <mc:AlternateContent xmlns:mc="http://schemas.openxmlformats.org/markup-compatibility/2006">
              <mc:Choice xmlns:v="urn:schemas-microsoft-com:vml" Requires="v">
                <p:oleObj spid="_x0000_s51326" name="Équation" r:id="rId14" imgW="2234880" imgH="431640" progId="Equation.3">
                  <p:embed/>
                </p:oleObj>
              </mc:Choice>
              <mc:Fallback>
                <p:oleObj name="Équation" r:id="rId14" imgW="2234880" imgH="431640" progId="Equation.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38986" y="3826002"/>
                        <a:ext cx="223361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7" name="Object 13"/>
          <p:cNvGraphicFramePr>
            <a:graphicFrameLocks noChangeAspect="1"/>
          </p:cNvGraphicFramePr>
          <p:nvPr>
            <p:extLst>
              <p:ext uri="{D42A27DB-BD31-4B8C-83A1-F6EECF244321}">
                <p14:modId xmlns:p14="http://schemas.microsoft.com/office/powerpoint/2010/main" val="2955808269"/>
              </p:ext>
            </p:extLst>
          </p:nvPr>
        </p:nvGraphicFramePr>
        <p:xfrm>
          <a:off x="6133120" y="3799626"/>
          <a:ext cx="1854200" cy="482600"/>
        </p:xfrm>
        <a:graphic>
          <a:graphicData uri="http://schemas.openxmlformats.org/presentationml/2006/ole">
            <mc:AlternateContent xmlns:mc="http://schemas.openxmlformats.org/markup-compatibility/2006">
              <mc:Choice xmlns:v="urn:schemas-microsoft-com:vml" Requires="v">
                <p:oleObj spid="_x0000_s51327" name="Équation" r:id="rId16" imgW="1854000" imgH="482400" progId="Equation.3">
                  <p:embed/>
                </p:oleObj>
              </mc:Choice>
              <mc:Fallback>
                <p:oleObj name="Équation" r:id="rId16" imgW="1854000" imgH="482400" progId="Equation.3">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33120" y="3799626"/>
                        <a:ext cx="1854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8" name="Object 14"/>
          <p:cNvGraphicFramePr>
            <a:graphicFrameLocks noChangeAspect="1"/>
          </p:cNvGraphicFramePr>
          <p:nvPr>
            <p:extLst>
              <p:ext uri="{D42A27DB-BD31-4B8C-83A1-F6EECF244321}">
                <p14:modId xmlns:p14="http://schemas.microsoft.com/office/powerpoint/2010/main" val="2639894511"/>
              </p:ext>
            </p:extLst>
          </p:nvPr>
        </p:nvGraphicFramePr>
        <p:xfrm>
          <a:off x="1200515" y="5003799"/>
          <a:ext cx="1168400" cy="228600"/>
        </p:xfrm>
        <a:graphic>
          <a:graphicData uri="http://schemas.openxmlformats.org/presentationml/2006/ole">
            <mc:AlternateContent xmlns:mc="http://schemas.openxmlformats.org/markup-compatibility/2006">
              <mc:Choice xmlns:v="urn:schemas-microsoft-com:vml" Requires="v">
                <p:oleObj spid="_x0000_s51328" name="Équation" r:id="rId18" imgW="1168200" imgH="228600" progId="Equation.3">
                  <p:embed/>
                </p:oleObj>
              </mc:Choice>
              <mc:Fallback>
                <p:oleObj name="Équation" r:id="rId18" imgW="1168200" imgH="228600" progId="Equation.3">
                  <p:embed/>
                  <p:pic>
                    <p:nvPicPr>
                      <p:cNvPr id="0"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00515" y="5003799"/>
                        <a:ext cx="11684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9" name="Object 16"/>
          <p:cNvGraphicFramePr>
            <a:graphicFrameLocks noChangeAspect="1"/>
          </p:cNvGraphicFramePr>
          <p:nvPr>
            <p:extLst>
              <p:ext uri="{D42A27DB-BD31-4B8C-83A1-F6EECF244321}">
                <p14:modId xmlns:p14="http://schemas.microsoft.com/office/powerpoint/2010/main" val="3278538062"/>
              </p:ext>
            </p:extLst>
          </p:nvPr>
        </p:nvGraphicFramePr>
        <p:xfrm>
          <a:off x="3437667" y="4892796"/>
          <a:ext cx="1841500" cy="444500"/>
        </p:xfrm>
        <a:graphic>
          <a:graphicData uri="http://schemas.openxmlformats.org/presentationml/2006/ole">
            <mc:AlternateContent xmlns:mc="http://schemas.openxmlformats.org/markup-compatibility/2006">
              <mc:Choice xmlns:v="urn:schemas-microsoft-com:vml" Requires="v">
                <p:oleObj spid="_x0000_s51329" name="Équation" r:id="rId20" imgW="1841400" imgH="444240" progId="Equation.3">
                  <p:embed/>
                </p:oleObj>
              </mc:Choice>
              <mc:Fallback>
                <p:oleObj name="Équation" r:id="rId20" imgW="1841400" imgH="444240" progId="Equation.3">
                  <p:embed/>
                  <p:pic>
                    <p:nvPicPr>
                      <p:cNvPr id="0" name="Object 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37667" y="4892796"/>
                        <a:ext cx="18415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0" name="Object 17"/>
          <p:cNvGraphicFramePr>
            <a:graphicFrameLocks noChangeAspect="1"/>
          </p:cNvGraphicFramePr>
          <p:nvPr>
            <p:extLst>
              <p:ext uri="{D42A27DB-BD31-4B8C-83A1-F6EECF244321}">
                <p14:modId xmlns:p14="http://schemas.microsoft.com/office/powerpoint/2010/main" val="1286397553"/>
              </p:ext>
            </p:extLst>
          </p:nvPr>
        </p:nvGraphicFramePr>
        <p:xfrm>
          <a:off x="5822096" y="5003799"/>
          <a:ext cx="2474912" cy="228600"/>
        </p:xfrm>
        <a:graphic>
          <a:graphicData uri="http://schemas.openxmlformats.org/presentationml/2006/ole">
            <mc:AlternateContent xmlns:mc="http://schemas.openxmlformats.org/markup-compatibility/2006">
              <mc:Choice xmlns:v="urn:schemas-microsoft-com:vml" Requires="v">
                <p:oleObj spid="_x0000_s51330" name="Équation" r:id="rId22" imgW="2476440" imgH="228600" progId="Equation.3">
                  <p:embed/>
                </p:oleObj>
              </mc:Choice>
              <mc:Fallback>
                <p:oleObj name="Équation" r:id="rId22" imgW="2476440" imgH="228600" progId="Equation.3">
                  <p:embed/>
                  <p:pic>
                    <p:nvPicPr>
                      <p:cNvPr id="0" name="Object 1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822096" y="5003799"/>
                        <a:ext cx="2474912"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3" name="ZoneTexte 26"/>
          <p:cNvSpPr txBox="1">
            <a:spLocks noChangeArrowheads="1"/>
          </p:cNvSpPr>
          <p:nvPr/>
        </p:nvSpPr>
        <p:spPr bwMode="auto">
          <a:xfrm>
            <a:off x="1027113" y="5635625"/>
            <a:ext cx="7802562" cy="830263"/>
          </a:xfrm>
          <a:prstGeom prst="rect">
            <a:avLst/>
          </a:prstGeom>
          <a:noFill/>
          <a:ln w="9525">
            <a:noFill/>
            <a:miter lim="800000"/>
            <a:headEnd/>
            <a:tailEnd/>
          </a:ln>
        </p:spPr>
        <p:txBody>
          <a:bodyPr>
            <a:spAutoFit/>
          </a:bodyPr>
          <a:lstStyle/>
          <a:p>
            <a:r>
              <a:rPr lang="fr-FR" sz="1600"/>
              <a:t>Avec :		 ,	     ,	             ,		        </a:t>
            </a:r>
          </a:p>
          <a:p>
            <a:endParaRPr lang="fr-FR" sz="1600"/>
          </a:p>
          <a:p>
            <a:r>
              <a:rPr lang="fr-FR" sz="1600"/>
              <a:t>                 et </a:t>
            </a:r>
            <a:r>
              <a:rPr lang="fr-FR" sz="1600" i="1"/>
              <a:t>R</a:t>
            </a:r>
            <a:r>
              <a:rPr lang="fr-FR" sz="1600" i="1" baseline="-25000"/>
              <a:t>G</a:t>
            </a:r>
            <a:r>
              <a:rPr lang="fr-FR" sz="1600"/>
              <a:t> : Impédance de sortie du générateur.</a:t>
            </a:r>
          </a:p>
        </p:txBody>
      </p:sp>
      <p:graphicFrame>
        <p:nvGraphicFramePr>
          <p:cNvPr id="5131" name="Object 29"/>
          <p:cNvGraphicFramePr>
            <a:graphicFrameLocks noChangeAspect="1"/>
          </p:cNvGraphicFramePr>
          <p:nvPr/>
        </p:nvGraphicFramePr>
        <p:xfrm>
          <a:off x="1973263" y="5711825"/>
          <a:ext cx="787400" cy="241300"/>
        </p:xfrm>
        <a:graphic>
          <a:graphicData uri="http://schemas.openxmlformats.org/presentationml/2006/ole">
            <mc:AlternateContent xmlns:mc="http://schemas.openxmlformats.org/markup-compatibility/2006">
              <mc:Choice xmlns:v="urn:schemas-microsoft-com:vml" Requires="v">
                <p:oleObj spid="_x0000_s51331" name="Équation" r:id="rId24" imgW="787320" imgH="241200" progId="Equation.3">
                  <p:embed/>
                </p:oleObj>
              </mc:Choice>
              <mc:Fallback>
                <p:oleObj name="Équation" r:id="rId24" imgW="787320" imgH="241200" progId="Equation.3">
                  <p:embed/>
                  <p:pic>
                    <p:nvPicPr>
                      <p:cNvPr id="0" name="Object 2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73263" y="5711825"/>
                        <a:ext cx="7874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2" name="Object 62"/>
          <p:cNvGraphicFramePr>
            <a:graphicFrameLocks noChangeAspect="1"/>
          </p:cNvGraphicFramePr>
          <p:nvPr/>
        </p:nvGraphicFramePr>
        <p:xfrm>
          <a:off x="3279775" y="5532438"/>
          <a:ext cx="546100" cy="431800"/>
        </p:xfrm>
        <a:graphic>
          <a:graphicData uri="http://schemas.openxmlformats.org/presentationml/2006/ole">
            <mc:AlternateContent xmlns:mc="http://schemas.openxmlformats.org/markup-compatibility/2006">
              <mc:Choice xmlns:v="urn:schemas-microsoft-com:vml" Requires="v">
                <p:oleObj spid="_x0000_s51332" name="Équation" r:id="rId26" imgW="545760" imgH="431640" progId="Equation.3">
                  <p:embed/>
                </p:oleObj>
              </mc:Choice>
              <mc:Fallback>
                <p:oleObj name="Équation" r:id="rId26" imgW="545760" imgH="431640" progId="Equation.3">
                  <p:embed/>
                  <p:pic>
                    <p:nvPicPr>
                      <p:cNvPr id="0" name="Object 6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279775" y="5532438"/>
                        <a:ext cx="546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3" name="Object 31"/>
          <p:cNvGraphicFramePr>
            <a:graphicFrameLocks noChangeAspect="1"/>
          </p:cNvGraphicFramePr>
          <p:nvPr/>
        </p:nvGraphicFramePr>
        <p:xfrm>
          <a:off x="4354513" y="5532438"/>
          <a:ext cx="647700" cy="431800"/>
        </p:xfrm>
        <a:graphic>
          <a:graphicData uri="http://schemas.openxmlformats.org/presentationml/2006/ole">
            <mc:AlternateContent xmlns:mc="http://schemas.openxmlformats.org/markup-compatibility/2006">
              <mc:Choice xmlns:v="urn:schemas-microsoft-com:vml" Requires="v">
                <p:oleObj spid="_x0000_s51333" name="Équation" r:id="rId28" imgW="647640" imgH="431640" progId="Equation.3">
                  <p:embed/>
                </p:oleObj>
              </mc:Choice>
              <mc:Fallback>
                <p:oleObj name="Équation" r:id="rId28" imgW="647640" imgH="431640" progId="Equation.3">
                  <p:embed/>
                  <p:pic>
                    <p:nvPicPr>
                      <p:cNvPr id="0" name="Object 3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354513" y="5532438"/>
                        <a:ext cx="647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4" name="Object 32"/>
          <p:cNvGraphicFramePr>
            <a:graphicFrameLocks noChangeAspect="1"/>
          </p:cNvGraphicFramePr>
          <p:nvPr/>
        </p:nvGraphicFramePr>
        <p:xfrm>
          <a:off x="5694363" y="5532438"/>
          <a:ext cx="863600" cy="431800"/>
        </p:xfrm>
        <a:graphic>
          <a:graphicData uri="http://schemas.openxmlformats.org/presentationml/2006/ole">
            <mc:AlternateContent xmlns:mc="http://schemas.openxmlformats.org/markup-compatibility/2006">
              <mc:Choice xmlns:v="urn:schemas-microsoft-com:vml" Requires="v">
                <p:oleObj spid="_x0000_s51334" name="Équation" r:id="rId30" imgW="863280" imgH="431640" progId="Equation.3">
                  <p:embed/>
                </p:oleObj>
              </mc:Choice>
              <mc:Fallback>
                <p:oleObj name="Équation" r:id="rId30" imgW="863280" imgH="431640" progId="Equation.3">
                  <p:embed/>
                  <p:pic>
                    <p:nvPicPr>
                      <p:cNvPr id="0" name="Object 3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694363" y="5532438"/>
                        <a:ext cx="863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4" name="ZoneTexte 44"/>
          <p:cNvSpPr txBox="1">
            <a:spLocks noChangeArrowheads="1"/>
          </p:cNvSpPr>
          <p:nvPr/>
        </p:nvSpPr>
        <p:spPr bwMode="auto">
          <a:xfrm>
            <a:off x="676275" y="885825"/>
            <a:ext cx="3006725" cy="461963"/>
          </a:xfrm>
          <a:prstGeom prst="rect">
            <a:avLst/>
          </a:prstGeom>
          <a:noFill/>
          <a:ln w="9525">
            <a:noFill/>
            <a:miter lim="800000"/>
            <a:headEnd/>
            <a:tailEnd/>
          </a:ln>
        </p:spPr>
        <p:txBody>
          <a:bodyPr wrap="none">
            <a:spAutoFit/>
          </a:bodyPr>
          <a:lstStyle/>
          <a:p>
            <a:r>
              <a:rPr lang="fr-FR" sz="2400"/>
              <a:t>2.3</a:t>
            </a:r>
            <a:r>
              <a:rPr lang="fr-FR" sz="2400" dirty="0"/>
              <a:t>.	L’amplification</a:t>
            </a:r>
          </a:p>
        </p:txBody>
      </p:sp>
      <p:sp>
        <p:nvSpPr>
          <p:cNvPr id="33" name="Rectangle 32"/>
          <p:cNvSpPr/>
          <p:nvPr/>
        </p:nvSpPr>
        <p:spPr>
          <a:xfrm>
            <a:off x="2515919" y="216801"/>
            <a:ext cx="4069960" cy="461665"/>
          </a:xfrm>
          <a:prstGeom prst="rect">
            <a:avLst/>
          </a:prstGeom>
        </p:spPr>
        <p:txBody>
          <a:bodyPr wrap="none">
            <a:spAutoFit/>
          </a:bodyPr>
          <a:lstStyle/>
          <a:p>
            <a:pPr algn="ctr">
              <a:tabLst>
                <a:tab pos="717550" algn="l"/>
              </a:tabLst>
            </a:pPr>
            <a:r>
              <a:rPr lang="fr-FR" sz="2400" dirty="0"/>
              <a:t>2.	Les transistors bipolaires</a:t>
            </a:r>
          </a:p>
        </p:txBody>
      </p:sp>
      <p:sp>
        <p:nvSpPr>
          <p:cNvPr id="32" name="ZoneTexte 31">
            <a:extLst>
              <a:ext uri="{FF2B5EF4-FFF2-40B4-BE49-F238E27FC236}">
                <a16:creationId xmlns:a16="http://schemas.microsoft.com/office/drawing/2014/main" id="{79C743F5-5D0D-47EB-AE6B-5C6535FDEB19}"/>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sp>
        <p:nvSpPr>
          <p:cNvPr id="23555" name="Rectangle 15"/>
          <p:cNvSpPr>
            <a:spLocks noChangeArrowheads="1"/>
          </p:cNvSpPr>
          <p:nvPr/>
        </p:nvSpPr>
        <p:spPr bwMode="auto">
          <a:xfrm>
            <a:off x="1062038" y="1431925"/>
            <a:ext cx="1514475" cy="307975"/>
          </a:xfrm>
          <a:prstGeom prst="rect">
            <a:avLst/>
          </a:prstGeom>
          <a:noFill/>
          <a:ln w="9525">
            <a:noFill/>
            <a:miter lim="800000"/>
            <a:headEnd/>
            <a:tailEnd/>
          </a:ln>
        </p:spPr>
        <p:txBody>
          <a:bodyPr wrap="none">
            <a:spAutoFit/>
          </a:bodyPr>
          <a:lstStyle/>
          <a:p>
            <a:pPr algn="ctr"/>
            <a:r>
              <a:rPr lang="fr-FR" sz="1400"/>
              <a:t>Emetteur commun</a:t>
            </a:r>
          </a:p>
        </p:txBody>
      </p:sp>
      <p:sp>
        <p:nvSpPr>
          <p:cNvPr id="23556" name="Rectangle 19"/>
          <p:cNvSpPr>
            <a:spLocks noChangeArrowheads="1"/>
          </p:cNvSpPr>
          <p:nvPr/>
        </p:nvSpPr>
        <p:spPr bwMode="auto">
          <a:xfrm>
            <a:off x="3605213" y="1431925"/>
            <a:ext cx="1606550" cy="307975"/>
          </a:xfrm>
          <a:prstGeom prst="rect">
            <a:avLst/>
          </a:prstGeom>
          <a:noFill/>
          <a:ln w="9525">
            <a:noFill/>
            <a:miter lim="800000"/>
            <a:headEnd/>
            <a:tailEnd/>
          </a:ln>
        </p:spPr>
        <p:txBody>
          <a:bodyPr wrap="none">
            <a:spAutoFit/>
          </a:bodyPr>
          <a:lstStyle/>
          <a:p>
            <a:pPr algn="ctr"/>
            <a:r>
              <a:rPr lang="fr-FR" sz="1400"/>
              <a:t>Collecteur commun</a:t>
            </a:r>
          </a:p>
        </p:txBody>
      </p:sp>
      <p:sp>
        <p:nvSpPr>
          <p:cNvPr id="23557" name="Rectangle 23"/>
          <p:cNvSpPr>
            <a:spLocks noChangeArrowheads="1"/>
          </p:cNvSpPr>
          <p:nvPr/>
        </p:nvSpPr>
        <p:spPr bwMode="auto">
          <a:xfrm>
            <a:off x="6411913" y="1431925"/>
            <a:ext cx="1290637" cy="307975"/>
          </a:xfrm>
          <a:prstGeom prst="rect">
            <a:avLst/>
          </a:prstGeom>
          <a:noFill/>
          <a:ln w="9525">
            <a:noFill/>
            <a:miter lim="800000"/>
            <a:headEnd/>
            <a:tailEnd/>
          </a:ln>
        </p:spPr>
        <p:txBody>
          <a:bodyPr wrap="none">
            <a:spAutoFit/>
          </a:bodyPr>
          <a:lstStyle/>
          <a:p>
            <a:pPr algn="ctr"/>
            <a:r>
              <a:rPr lang="fr-FR" sz="1400"/>
              <a:t>Base commune</a:t>
            </a:r>
          </a:p>
        </p:txBody>
      </p:sp>
      <p:grpSp>
        <p:nvGrpSpPr>
          <p:cNvPr id="23558" name="Groupe 36"/>
          <p:cNvGrpSpPr>
            <a:grpSpLocks/>
          </p:cNvGrpSpPr>
          <p:nvPr/>
        </p:nvGrpSpPr>
        <p:grpSpPr bwMode="auto">
          <a:xfrm>
            <a:off x="3413125" y="1762125"/>
            <a:ext cx="1725613" cy="1865313"/>
            <a:chOff x="3181350" y="1716878"/>
            <a:chExt cx="1925852" cy="2090737"/>
          </a:xfrm>
        </p:grpSpPr>
        <p:pic>
          <p:nvPicPr>
            <p:cNvPr id="23571"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81350" y="1716878"/>
              <a:ext cx="1925852" cy="2090737"/>
            </a:xfrm>
            <a:prstGeom prst="rect">
              <a:avLst/>
            </a:prstGeom>
            <a:noFill/>
            <a:ln w="9525">
              <a:noFill/>
              <a:miter lim="800000"/>
              <a:headEnd/>
              <a:tailEnd/>
            </a:ln>
          </p:spPr>
        </p:pic>
        <p:sp>
          <p:nvSpPr>
            <p:cNvPr id="34" name="ZoneTexte 33"/>
            <p:cNvSpPr txBox="1"/>
            <p:nvPr/>
          </p:nvSpPr>
          <p:spPr>
            <a:xfrm>
              <a:off x="4790065" y="3168828"/>
              <a:ext cx="255127" cy="215302"/>
            </a:xfrm>
            <a:prstGeom prst="rect">
              <a:avLst/>
            </a:prstGeom>
            <a:noFill/>
          </p:spPr>
          <p:txBody>
            <a:bodyPr>
              <a:spAutoFit/>
            </a:bodyPr>
            <a:lstStyle/>
            <a:p>
              <a:pPr>
                <a:defRPr/>
              </a:pPr>
              <a:r>
                <a:rPr lang="fr-FR" sz="800" dirty="0">
                  <a:latin typeface="+mj-lt"/>
                </a:rPr>
                <a:t>u</a:t>
              </a:r>
            </a:p>
          </p:txBody>
        </p:sp>
      </p:grpSp>
      <p:grpSp>
        <p:nvGrpSpPr>
          <p:cNvPr id="23559" name="Groupe 35"/>
          <p:cNvGrpSpPr>
            <a:grpSpLocks/>
          </p:cNvGrpSpPr>
          <p:nvPr/>
        </p:nvGrpSpPr>
        <p:grpSpPr bwMode="auto">
          <a:xfrm>
            <a:off x="738188" y="1812925"/>
            <a:ext cx="2041525" cy="1627188"/>
            <a:chOff x="685800" y="1768030"/>
            <a:chExt cx="2279650" cy="1822450"/>
          </a:xfrm>
        </p:grpSpPr>
        <p:pic>
          <p:nvPicPr>
            <p:cNvPr id="23568"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5800" y="1768030"/>
              <a:ext cx="2279650" cy="1822450"/>
            </a:xfrm>
            <a:prstGeom prst="rect">
              <a:avLst/>
            </a:prstGeom>
            <a:noFill/>
            <a:ln w="9525">
              <a:noFill/>
              <a:miter lim="800000"/>
              <a:headEnd/>
              <a:tailEnd/>
            </a:ln>
          </p:spPr>
        </p:pic>
        <p:sp useBgFill="1">
          <p:nvSpPr>
            <p:cNvPr id="31" name="Rectangle 30"/>
            <p:cNvSpPr/>
            <p:nvPr/>
          </p:nvSpPr>
          <p:spPr>
            <a:xfrm>
              <a:off x="2543555" y="2795714"/>
              <a:ext cx="104587" cy="161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ZoneTexte 34"/>
            <p:cNvSpPr txBox="1"/>
            <p:nvPr/>
          </p:nvSpPr>
          <p:spPr>
            <a:xfrm>
              <a:off x="2436792" y="2780931"/>
              <a:ext cx="255264" cy="215137"/>
            </a:xfrm>
            <a:prstGeom prst="rect">
              <a:avLst/>
            </a:prstGeom>
            <a:noFill/>
          </p:spPr>
          <p:txBody>
            <a:bodyPr>
              <a:spAutoFit/>
            </a:bodyPr>
            <a:lstStyle/>
            <a:p>
              <a:pPr>
                <a:defRPr/>
              </a:pPr>
              <a:r>
                <a:rPr lang="fr-FR" sz="800" dirty="0">
                  <a:latin typeface="+mj-lt"/>
                </a:rPr>
                <a:t>u</a:t>
              </a:r>
            </a:p>
          </p:txBody>
        </p:sp>
      </p:grpSp>
      <p:pic>
        <p:nvPicPr>
          <p:cNvPr id="23560"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915025" y="1733550"/>
            <a:ext cx="2360613" cy="1700213"/>
          </a:xfrm>
          <a:prstGeom prst="rect">
            <a:avLst/>
          </a:prstGeom>
          <a:noFill/>
          <a:ln w="9525">
            <a:noFill/>
            <a:miter lim="800000"/>
            <a:headEnd/>
            <a:tailEnd/>
          </a:ln>
        </p:spPr>
      </p:pic>
      <p:sp>
        <p:nvSpPr>
          <p:cNvPr id="23561" name="Rectangle 15"/>
          <p:cNvSpPr>
            <a:spLocks noChangeArrowheads="1"/>
          </p:cNvSpPr>
          <p:nvPr/>
        </p:nvSpPr>
        <p:spPr bwMode="auto">
          <a:xfrm>
            <a:off x="792163" y="3548063"/>
            <a:ext cx="2235200" cy="1354137"/>
          </a:xfrm>
          <a:prstGeom prst="rect">
            <a:avLst/>
          </a:prstGeom>
          <a:noFill/>
          <a:ln w="9525">
            <a:noFill/>
            <a:miter lim="800000"/>
            <a:headEnd/>
            <a:tailEnd/>
          </a:ln>
        </p:spPr>
        <p:txBody>
          <a:bodyPr wrap="none">
            <a:spAutoFit/>
          </a:bodyPr>
          <a:lstStyle/>
          <a:p>
            <a:pPr algn="just">
              <a:buFontTx/>
              <a:buChar char="-"/>
            </a:pPr>
            <a:r>
              <a:rPr lang="fr-FR" sz="1200"/>
              <a:t> Gain d’amplification en tension</a:t>
            </a:r>
          </a:p>
          <a:p>
            <a:pPr algn="just"/>
            <a:r>
              <a:rPr lang="fr-FR" sz="1200"/>
              <a:t>   important</a:t>
            </a:r>
            <a:r>
              <a:rPr lang="fr-FR" sz="1200" i="1"/>
              <a:t>   A</a:t>
            </a:r>
            <a:r>
              <a:rPr lang="fr-FR" sz="1200" i="1" baseline="-25000"/>
              <a:t>v </a:t>
            </a:r>
            <a:r>
              <a:rPr lang="fr-FR" sz="1200" i="1"/>
              <a:t>~100</a:t>
            </a:r>
          </a:p>
          <a:p>
            <a:pPr algn="just">
              <a:spcBef>
                <a:spcPts val="600"/>
              </a:spcBef>
              <a:buFontTx/>
              <a:buChar char="-"/>
            </a:pPr>
            <a:r>
              <a:rPr lang="fr-FR" sz="1200"/>
              <a:t> Impédance d’entrée faible</a:t>
            </a:r>
          </a:p>
          <a:p>
            <a:pPr algn="just"/>
            <a:r>
              <a:rPr lang="fr-FR" sz="1200" i="1"/>
              <a:t>   Z</a:t>
            </a:r>
            <a:r>
              <a:rPr lang="fr-FR" sz="1200" i="1" baseline="-25000"/>
              <a:t>e</a:t>
            </a:r>
            <a:r>
              <a:rPr lang="fr-FR" sz="1200" i="1"/>
              <a:t> ~ k</a:t>
            </a:r>
            <a:r>
              <a:rPr lang="fr-FR" sz="1200" i="1">
                <a:latin typeface="Symbol" pitchFamily="18" charset="2"/>
              </a:rPr>
              <a:t>W</a:t>
            </a:r>
            <a:endParaRPr lang="fr-FR" sz="1200" i="1">
              <a:cs typeface="Times New Roman" pitchFamily="18" charset="0"/>
            </a:endParaRPr>
          </a:p>
          <a:p>
            <a:pPr algn="just">
              <a:spcBef>
                <a:spcPts val="600"/>
              </a:spcBef>
              <a:buFontTx/>
              <a:buChar char="-"/>
            </a:pPr>
            <a:r>
              <a:rPr lang="fr-FR" sz="1200">
                <a:cs typeface="Times New Roman" pitchFamily="18" charset="0"/>
              </a:rPr>
              <a:t> Impédance de sortie élevée</a:t>
            </a:r>
          </a:p>
          <a:p>
            <a:pPr algn="just"/>
            <a:r>
              <a:rPr lang="fr-FR" sz="1200" i="1">
                <a:cs typeface="Times New Roman" pitchFamily="18" charset="0"/>
              </a:rPr>
              <a:t>   Z</a:t>
            </a:r>
            <a:r>
              <a:rPr lang="fr-FR" sz="1200" i="1" baseline="-25000">
                <a:cs typeface="Times New Roman" pitchFamily="18" charset="0"/>
              </a:rPr>
              <a:t>s</a:t>
            </a:r>
            <a:r>
              <a:rPr lang="fr-FR" sz="1200" i="1">
                <a:cs typeface="Times New Roman" pitchFamily="18" charset="0"/>
              </a:rPr>
              <a:t> ~ R</a:t>
            </a:r>
            <a:r>
              <a:rPr lang="fr-FR" sz="1200" i="1" baseline="-25000">
                <a:cs typeface="Times New Roman" pitchFamily="18" charset="0"/>
              </a:rPr>
              <a:t>c</a:t>
            </a:r>
            <a:r>
              <a:rPr lang="fr-FR" sz="1200" i="1">
                <a:cs typeface="Times New Roman" pitchFamily="18" charset="0"/>
              </a:rPr>
              <a:t> </a:t>
            </a:r>
            <a:r>
              <a:rPr lang="fr-FR" sz="1200">
                <a:cs typeface="Times New Roman" pitchFamily="18" charset="0"/>
              </a:rPr>
              <a:t>~ </a:t>
            </a:r>
            <a:r>
              <a:rPr lang="fr-FR" sz="1200" i="1"/>
              <a:t>k</a:t>
            </a:r>
            <a:r>
              <a:rPr lang="fr-FR" sz="1200" i="1">
                <a:latin typeface="Symbol" pitchFamily="18" charset="2"/>
              </a:rPr>
              <a:t>W</a:t>
            </a:r>
            <a:endParaRPr lang="fr-FR" sz="1200">
              <a:cs typeface="Times New Roman" pitchFamily="18" charset="0"/>
            </a:endParaRPr>
          </a:p>
        </p:txBody>
      </p:sp>
      <p:sp>
        <p:nvSpPr>
          <p:cNvPr id="23562" name="Rectangle 15"/>
          <p:cNvSpPr>
            <a:spLocks noChangeArrowheads="1"/>
          </p:cNvSpPr>
          <p:nvPr/>
        </p:nvSpPr>
        <p:spPr bwMode="auto">
          <a:xfrm>
            <a:off x="3427413" y="3551238"/>
            <a:ext cx="2235200" cy="1354137"/>
          </a:xfrm>
          <a:prstGeom prst="rect">
            <a:avLst/>
          </a:prstGeom>
          <a:noFill/>
          <a:ln w="9525">
            <a:noFill/>
            <a:miter lim="800000"/>
            <a:headEnd/>
            <a:tailEnd/>
          </a:ln>
        </p:spPr>
        <p:txBody>
          <a:bodyPr wrap="none">
            <a:spAutoFit/>
          </a:bodyPr>
          <a:lstStyle/>
          <a:p>
            <a:pPr algn="just">
              <a:buFontTx/>
              <a:buChar char="-"/>
            </a:pPr>
            <a:r>
              <a:rPr lang="fr-FR" sz="1200" dirty="0"/>
              <a:t> Gain d’amplification en tension</a:t>
            </a:r>
          </a:p>
          <a:p>
            <a:pPr algn="just"/>
            <a:r>
              <a:rPr lang="fr-FR" sz="1200" dirty="0"/>
              <a:t>   proche de l’unité</a:t>
            </a:r>
          </a:p>
          <a:p>
            <a:pPr algn="just">
              <a:spcBef>
                <a:spcPts val="600"/>
              </a:spcBef>
              <a:buFontTx/>
              <a:buChar char="-"/>
            </a:pPr>
            <a:r>
              <a:rPr lang="fr-FR" sz="1200" dirty="0"/>
              <a:t> Impédance d’entrée élevée</a:t>
            </a:r>
          </a:p>
          <a:p>
            <a:pPr algn="just"/>
            <a:r>
              <a:rPr lang="fr-FR" sz="1200" i="1" dirty="0"/>
              <a:t>   </a:t>
            </a:r>
            <a:r>
              <a:rPr lang="fr-FR" sz="1200" i="1" dirty="0" err="1"/>
              <a:t>Z</a:t>
            </a:r>
            <a:r>
              <a:rPr lang="fr-FR" sz="1200" i="1" baseline="-25000" dirty="0" err="1"/>
              <a:t>e</a:t>
            </a:r>
            <a:r>
              <a:rPr lang="fr-FR" sz="1200" i="1" dirty="0"/>
              <a:t> ~ </a:t>
            </a:r>
            <a:r>
              <a:rPr lang="fr-FR" sz="1200" i="1" dirty="0">
                <a:latin typeface="Symbol" pitchFamily="18" charset="2"/>
              </a:rPr>
              <a:t>b </a:t>
            </a:r>
            <a:r>
              <a:rPr lang="fr-FR" sz="1200" dirty="0">
                <a:cs typeface="Times New Roman" pitchFamily="18" charset="0"/>
              </a:rPr>
              <a:t>fois l’EC</a:t>
            </a:r>
            <a:endParaRPr lang="fr-FR" sz="1200" i="1" dirty="0">
              <a:cs typeface="Times New Roman" pitchFamily="18" charset="0"/>
            </a:endParaRPr>
          </a:p>
          <a:p>
            <a:pPr algn="just">
              <a:spcBef>
                <a:spcPts val="600"/>
              </a:spcBef>
              <a:buFontTx/>
              <a:buChar char="-"/>
            </a:pPr>
            <a:r>
              <a:rPr lang="fr-FR" sz="1200" dirty="0">
                <a:cs typeface="Times New Roman" pitchFamily="18" charset="0"/>
              </a:rPr>
              <a:t> Impédance de sortie faible</a:t>
            </a:r>
          </a:p>
          <a:p>
            <a:pPr algn="just"/>
            <a:r>
              <a:rPr lang="fr-FR" sz="1200" i="1" dirty="0">
                <a:cs typeface="Times New Roman" pitchFamily="18" charset="0"/>
              </a:rPr>
              <a:t>   </a:t>
            </a:r>
            <a:r>
              <a:rPr lang="fr-FR" sz="1200" i="1" dirty="0" err="1">
                <a:cs typeface="Times New Roman" pitchFamily="18" charset="0"/>
              </a:rPr>
              <a:t>Z</a:t>
            </a:r>
            <a:r>
              <a:rPr lang="fr-FR" sz="1200" i="1" baseline="-25000" dirty="0" err="1">
                <a:cs typeface="Times New Roman" pitchFamily="18" charset="0"/>
              </a:rPr>
              <a:t>s</a:t>
            </a:r>
            <a:r>
              <a:rPr lang="fr-FR" sz="1200" i="1" dirty="0">
                <a:cs typeface="Times New Roman" pitchFamily="18" charset="0"/>
              </a:rPr>
              <a:t> ~ 1/</a:t>
            </a:r>
            <a:r>
              <a:rPr lang="fr-FR" sz="1200" i="1" dirty="0">
                <a:latin typeface="Symbol" pitchFamily="18" charset="2"/>
              </a:rPr>
              <a:t>b </a:t>
            </a:r>
            <a:r>
              <a:rPr lang="fr-FR" sz="1200" dirty="0">
                <a:cs typeface="Times New Roman" pitchFamily="18" charset="0"/>
              </a:rPr>
              <a:t>fois l’EC</a:t>
            </a:r>
          </a:p>
        </p:txBody>
      </p:sp>
      <p:sp>
        <p:nvSpPr>
          <p:cNvPr id="23563" name="Rectangle 15"/>
          <p:cNvSpPr>
            <a:spLocks noChangeArrowheads="1"/>
          </p:cNvSpPr>
          <p:nvPr/>
        </p:nvSpPr>
        <p:spPr bwMode="auto">
          <a:xfrm>
            <a:off x="5967413" y="3548063"/>
            <a:ext cx="2316162" cy="1354137"/>
          </a:xfrm>
          <a:prstGeom prst="rect">
            <a:avLst/>
          </a:prstGeom>
          <a:noFill/>
          <a:ln w="9525">
            <a:noFill/>
            <a:miter lim="800000"/>
            <a:headEnd/>
            <a:tailEnd/>
          </a:ln>
        </p:spPr>
        <p:txBody>
          <a:bodyPr wrap="none">
            <a:spAutoFit/>
          </a:bodyPr>
          <a:lstStyle/>
          <a:p>
            <a:pPr algn="just">
              <a:buFontTx/>
              <a:buChar char="-"/>
            </a:pPr>
            <a:r>
              <a:rPr lang="fr-FR" sz="1200"/>
              <a:t> Gain d’amplification en tension</a:t>
            </a:r>
          </a:p>
          <a:p>
            <a:pPr algn="just"/>
            <a:r>
              <a:rPr lang="fr-FR" sz="1200"/>
              <a:t>  équivalent à l’EC </a:t>
            </a:r>
            <a:endParaRPr lang="fr-FR" sz="1200" i="1"/>
          </a:p>
          <a:p>
            <a:pPr algn="just">
              <a:spcBef>
                <a:spcPts val="600"/>
              </a:spcBef>
              <a:buFontTx/>
              <a:buChar char="-"/>
            </a:pPr>
            <a:r>
              <a:rPr lang="fr-FR" sz="1200"/>
              <a:t> Impédance d’entrée faible</a:t>
            </a:r>
          </a:p>
          <a:p>
            <a:pPr algn="just"/>
            <a:r>
              <a:rPr lang="fr-FR" sz="1200" i="1"/>
              <a:t>   Z</a:t>
            </a:r>
            <a:r>
              <a:rPr lang="fr-FR" sz="1200" i="1" baseline="-25000"/>
              <a:t>e</a:t>
            </a:r>
            <a:r>
              <a:rPr lang="fr-FR" sz="1200" i="1"/>
              <a:t> ~ quelque dizaines d’</a:t>
            </a:r>
            <a:r>
              <a:rPr lang="fr-FR" sz="1200" i="1">
                <a:latin typeface="Symbol" pitchFamily="18" charset="2"/>
              </a:rPr>
              <a:t>W</a:t>
            </a:r>
            <a:endParaRPr lang="fr-FR" sz="1200" i="1">
              <a:cs typeface="Times New Roman" pitchFamily="18" charset="0"/>
            </a:endParaRPr>
          </a:p>
          <a:p>
            <a:pPr algn="just">
              <a:spcBef>
                <a:spcPts val="600"/>
              </a:spcBef>
              <a:buFontTx/>
              <a:buChar char="-"/>
            </a:pPr>
            <a:r>
              <a:rPr lang="fr-FR" sz="1200">
                <a:cs typeface="Times New Roman" pitchFamily="18" charset="0"/>
              </a:rPr>
              <a:t> Impédance de sortie assez élevée</a:t>
            </a:r>
          </a:p>
          <a:p>
            <a:pPr algn="just"/>
            <a:r>
              <a:rPr lang="fr-FR" sz="1200" i="1">
                <a:cs typeface="Times New Roman" pitchFamily="18" charset="0"/>
              </a:rPr>
              <a:t>   Z</a:t>
            </a:r>
            <a:r>
              <a:rPr lang="fr-FR" sz="1200" i="1" baseline="-25000">
                <a:cs typeface="Times New Roman" pitchFamily="18" charset="0"/>
              </a:rPr>
              <a:t>s</a:t>
            </a:r>
            <a:r>
              <a:rPr lang="fr-FR" sz="1200" i="1">
                <a:cs typeface="Times New Roman" pitchFamily="18" charset="0"/>
              </a:rPr>
              <a:t> ~ quelque dizaine de</a:t>
            </a:r>
            <a:r>
              <a:rPr lang="fr-FR" sz="1200">
                <a:cs typeface="Times New Roman" pitchFamily="18" charset="0"/>
              </a:rPr>
              <a:t> </a:t>
            </a:r>
            <a:r>
              <a:rPr lang="fr-FR" sz="1200" i="1"/>
              <a:t>k</a:t>
            </a:r>
            <a:r>
              <a:rPr lang="fr-FR" sz="1200" i="1">
                <a:latin typeface="Symbol" pitchFamily="18" charset="2"/>
              </a:rPr>
              <a:t>W</a:t>
            </a:r>
            <a:endParaRPr lang="fr-FR" sz="1200">
              <a:cs typeface="Times New Roman" pitchFamily="18" charset="0"/>
            </a:endParaRPr>
          </a:p>
        </p:txBody>
      </p:sp>
      <p:sp>
        <p:nvSpPr>
          <p:cNvPr id="23564" name="ZoneTexte 38"/>
          <p:cNvSpPr txBox="1">
            <a:spLocks noChangeArrowheads="1"/>
          </p:cNvSpPr>
          <p:nvPr/>
        </p:nvSpPr>
        <p:spPr bwMode="auto">
          <a:xfrm>
            <a:off x="676275" y="5008563"/>
            <a:ext cx="7918450" cy="1616075"/>
          </a:xfrm>
          <a:prstGeom prst="rect">
            <a:avLst/>
          </a:prstGeom>
          <a:noFill/>
          <a:ln w="9525">
            <a:solidFill>
              <a:schemeClr val="tx1"/>
            </a:solidFill>
            <a:miter lim="800000"/>
            <a:headEnd/>
            <a:tailEnd/>
          </a:ln>
        </p:spPr>
        <p:txBody>
          <a:bodyPr>
            <a:spAutoFit/>
          </a:bodyPr>
          <a:lstStyle/>
          <a:p>
            <a:pPr algn="just">
              <a:spcAft>
                <a:spcPts val="1200"/>
              </a:spcAft>
            </a:pPr>
            <a:r>
              <a:rPr lang="fr-FR" sz="1400" dirty="0"/>
              <a:t>Conclusions</a:t>
            </a:r>
          </a:p>
          <a:p>
            <a:pPr algn="just"/>
            <a:r>
              <a:rPr lang="fr-FR" sz="1400" dirty="0"/>
              <a:t>Le montage en émetteur commun est utilisé en amplificateur. Par contre, pour améliorer ses caractéristiques d’entrée et de sortie, on peut lui associer un montage en collecteur commun en amont et en aval.</a:t>
            </a:r>
          </a:p>
          <a:p>
            <a:pPr algn="just">
              <a:spcBef>
                <a:spcPts val="600"/>
              </a:spcBef>
            </a:pPr>
            <a:r>
              <a:rPr lang="fr-FR" sz="1400" dirty="0"/>
              <a:t>Le montage à base commune est peu utilisé. Cependant, il apporte un intérêt dans les montages à haute fréquence, car l’effet de la capacité Miller est fortement diminué, ce qui permet une bande passante plus importante.</a:t>
            </a:r>
          </a:p>
        </p:txBody>
      </p:sp>
      <p:sp>
        <p:nvSpPr>
          <p:cNvPr id="23565" name="ZoneTexte 26"/>
          <p:cNvSpPr txBox="1">
            <a:spLocks noChangeArrowheads="1"/>
          </p:cNvSpPr>
          <p:nvPr/>
        </p:nvSpPr>
        <p:spPr bwMode="auto">
          <a:xfrm>
            <a:off x="4170363" y="917575"/>
            <a:ext cx="2425700" cy="400050"/>
          </a:xfrm>
          <a:prstGeom prst="rect">
            <a:avLst/>
          </a:prstGeom>
          <a:noFill/>
          <a:ln w="9525">
            <a:noFill/>
            <a:miter lim="800000"/>
            <a:headEnd/>
            <a:tailEnd/>
          </a:ln>
        </p:spPr>
        <p:txBody>
          <a:bodyPr wrap="none">
            <a:spAutoFit/>
          </a:bodyPr>
          <a:lstStyle/>
          <a:p>
            <a:r>
              <a:rPr lang="fr-FR" sz="2000"/>
              <a:t>Les montages de base</a:t>
            </a:r>
          </a:p>
        </p:txBody>
      </p:sp>
      <p:sp>
        <p:nvSpPr>
          <p:cNvPr id="23566" name="ZoneTexte 44"/>
          <p:cNvSpPr txBox="1">
            <a:spLocks noChangeArrowheads="1"/>
          </p:cNvSpPr>
          <p:nvPr/>
        </p:nvSpPr>
        <p:spPr bwMode="auto">
          <a:xfrm>
            <a:off x="676275" y="885825"/>
            <a:ext cx="3006725" cy="461963"/>
          </a:xfrm>
          <a:prstGeom prst="rect">
            <a:avLst/>
          </a:prstGeom>
          <a:noFill/>
          <a:ln w="9525">
            <a:noFill/>
            <a:miter lim="800000"/>
            <a:headEnd/>
            <a:tailEnd/>
          </a:ln>
        </p:spPr>
        <p:txBody>
          <a:bodyPr wrap="none">
            <a:spAutoFit/>
          </a:bodyPr>
          <a:lstStyle/>
          <a:p>
            <a:r>
              <a:rPr lang="fr-FR" sz="2400"/>
              <a:t>2.3</a:t>
            </a:r>
            <a:r>
              <a:rPr lang="fr-FR" sz="2400" dirty="0"/>
              <a:t>.	L’amplification</a:t>
            </a:r>
          </a:p>
        </p:txBody>
      </p:sp>
      <p:sp>
        <p:nvSpPr>
          <p:cNvPr id="21" name="Rectangle 20"/>
          <p:cNvSpPr/>
          <p:nvPr/>
        </p:nvSpPr>
        <p:spPr>
          <a:xfrm>
            <a:off x="2515919" y="216801"/>
            <a:ext cx="4069960" cy="461665"/>
          </a:xfrm>
          <a:prstGeom prst="rect">
            <a:avLst/>
          </a:prstGeom>
        </p:spPr>
        <p:txBody>
          <a:bodyPr wrap="none">
            <a:spAutoFit/>
          </a:bodyPr>
          <a:lstStyle/>
          <a:p>
            <a:pPr algn="ctr">
              <a:tabLst>
                <a:tab pos="717550" algn="l"/>
              </a:tabLst>
            </a:pPr>
            <a:r>
              <a:rPr lang="fr-FR" sz="2400"/>
              <a:t>2.</a:t>
            </a:r>
            <a:r>
              <a:rPr lang="fr-FR" sz="2400" dirty="0"/>
              <a:t>	Les transistors bipolaires</a:t>
            </a:r>
          </a:p>
        </p:txBody>
      </p:sp>
      <p:sp>
        <p:nvSpPr>
          <p:cNvPr id="22" name="ZoneTexte 21">
            <a:extLst>
              <a:ext uri="{FF2B5EF4-FFF2-40B4-BE49-F238E27FC236}">
                <a16:creationId xmlns:a16="http://schemas.microsoft.com/office/drawing/2014/main" id="{18DB6B85-9F31-4718-9EC5-099D37BE4338}"/>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5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pic>
        <p:nvPicPr>
          <p:cNvPr id="14" name="Picture 7"/>
          <p:cNvPicPr>
            <a:picLocks noChangeAspect="1" noChangeArrowheads="1"/>
          </p:cNvPicPr>
          <p:nvPr/>
        </p:nvPicPr>
        <p:blipFill>
          <a:blip r:embed="rId2" cstate="print"/>
          <a:srcRect/>
          <a:stretch>
            <a:fillRect/>
          </a:stretch>
        </p:blipFill>
        <p:spPr bwMode="auto">
          <a:xfrm>
            <a:off x="4905655" y="1788740"/>
            <a:ext cx="3327400" cy="18859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2" name="Picture 11"/>
          <p:cNvPicPr>
            <a:picLocks noChangeAspect="1" noChangeArrowheads="1"/>
          </p:cNvPicPr>
          <p:nvPr/>
        </p:nvPicPr>
        <p:blipFill>
          <a:blip r:embed="rId3" cstate="print"/>
          <a:srcRect/>
          <a:stretch>
            <a:fillRect/>
          </a:stretch>
        </p:blipFill>
        <p:spPr bwMode="auto">
          <a:xfrm>
            <a:off x="4412130" y="4633633"/>
            <a:ext cx="4256088" cy="13525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Rectangle 6"/>
          <p:cNvSpPr/>
          <p:nvPr/>
        </p:nvSpPr>
        <p:spPr>
          <a:xfrm>
            <a:off x="2088114" y="207073"/>
            <a:ext cx="4925579" cy="461665"/>
          </a:xfrm>
          <a:prstGeom prst="rect">
            <a:avLst/>
          </a:prstGeom>
        </p:spPr>
        <p:txBody>
          <a:bodyPr wrap="none">
            <a:spAutoFit/>
          </a:bodyPr>
          <a:lstStyle/>
          <a:p>
            <a:pPr algn="ctr">
              <a:tabLst>
                <a:tab pos="717550" algn="l"/>
              </a:tabLst>
            </a:pPr>
            <a:r>
              <a:rPr lang="fr-FR" sz="2400" dirty="0"/>
              <a:t>3.	Les transistors à effet de champs</a:t>
            </a:r>
          </a:p>
        </p:txBody>
      </p:sp>
      <p:sp>
        <p:nvSpPr>
          <p:cNvPr id="9" name="Text Box 4"/>
          <p:cNvSpPr txBox="1">
            <a:spLocks noChangeArrowheads="1"/>
          </p:cNvSpPr>
          <p:nvPr/>
        </p:nvSpPr>
        <p:spPr bwMode="auto">
          <a:xfrm>
            <a:off x="1223688" y="937852"/>
            <a:ext cx="3602589" cy="5493812"/>
          </a:xfrm>
          <a:prstGeom prst="rect">
            <a:avLst/>
          </a:prstGeom>
          <a:noFill/>
          <a:ln w="9525">
            <a:noFill/>
            <a:miter lim="800000"/>
            <a:headEnd/>
            <a:tailEnd/>
          </a:ln>
        </p:spPr>
        <p:txBody>
          <a:bodyPr wrap="none">
            <a:spAutoFit/>
          </a:bodyPr>
          <a:lstStyle/>
          <a:p>
            <a:pPr algn="ctr">
              <a:spcAft>
                <a:spcPts val="1200"/>
              </a:spcAft>
              <a:tabLst>
                <a:tab pos="1438275" algn="l"/>
              </a:tabLst>
              <a:defRPr/>
            </a:pPr>
            <a:r>
              <a:rPr lang="fr-FR" b="1" dirty="0"/>
              <a:t>PLAN</a:t>
            </a:r>
          </a:p>
          <a:p>
            <a:pPr marL="449263" indent="-449263">
              <a:tabLst>
                <a:tab pos="449263" algn="l"/>
                <a:tab pos="1438275" algn="l"/>
              </a:tabLst>
              <a:defRPr/>
            </a:pPr>
            <a:r>
              <a:rPr lang="fr-FR" dirty="0">
                <a:solidFill>
                  <a:schemeClr val="bg1">
                    <a:lumMod val="85000"/>
                  </a:schemeClr>
                </a:solidFill>
              </a:rPr>
              <a:t>1.	</a:t>
            </a:r>
            <a:r>
              <a:rPr lang="fr-FR" sz="1600" dirty="0">
                <a:solidFill>
                  <a:schemeClr val="bg1">
                    <a:lumMod val="85000"/>
                  </a:schemeClr>
                </a:solidFill>
              </a:rPr>
              <a:t>Les amplificateurs</a:t>
            </a:r>
            <a:endParaRPr lang="fr-FR" dirty="0">
              <a:solidFill>
                <a:schemeClr val="bg1">
                  <a:lumMod val="85000"/>
                </a:schemeClr>
              </a:solidFill>
            </a:endParaRPr>
          </a:p>
          <a:p>
            <a:pPr marL="449263" indent="-449263">
              <a:tabLst>
                <a:tab pos="449263" algn="l"/>
                <a:tab pos="1438275" algn="l"/>
              </a:tabLst>
              <a:defRPr/>
            </a:pPr>
            <a:r>
              <a:rPr lang="fr-FR" sz="1600" dirty="0">
                <a:solidFill>
                  <a:schemeClr val="bg1">
                    <a:lumMod val="85000"/>
                  </a:schemeClr>
                </a:solidFill>
                <a:sym typeface="Wingdings" pitchFamily="2" charset="2"/>
              </a:rPr>
              <a:t>2.	Les transistors Bipolaires</a:t>
            </a:r>
          </a:p>
          <a:p>
            <a:pPr marL="449263" lvl="1" indent="-449263">
              <a:tabLst>
                <a:tab pos="449263" algn="l"/>
                <a:tab pos="1438275" algn="l"/>
              </a:tabLst>
              <a:defRPr/>
            </a:pPr>
            <a:r>
              <a:rPr lang="fr-FR" sz="1600" dirty="0">
                <a:solidFill>
                  <a:schemeClr val="bg1">
                    <a:lumMod val="85000"/>
                  </a:schemeClr>
                </a:solidFill>
                <a:sym typeface="Wingdings" pitchFamily="2" charset="2"/>
              </a:rPr>
              <a:t>2.1.	Définition</a:t>
            </a:r>
          </a:p>
          <a:p>
            <a:pPr marL="449263" lvl="1" indent="-449263">
              <a:tabLst>
                <a:tab pos="449263" algn="l"/>
                <a:tab pos="1438275" algn="l"/>
              </a:tabLst>
              <a:defRPr/>
            </a:pPr>
            <a:r>
              <a:rPr lang="fr-FR" sz="1600" dirty="0">
                <a:solidFill>
                  <a:schemeClr val="bg1">
                    <a:lumMod val="85000"/>
                  </a:schemeClr>
                </a:solidFill>
                <a:sym typeface="Wingdings" pitchFamily="2" charset="2"/>
              </a:rPr>
              <a:t>2.2.   La commutation</a:t>
            </a:r>
          </a:p>
          <a:p>
            <a:pPr marL="449263" lvl="1" indent="-449263">
              <a:tabLst>
                <a:tab pos="449263" algn="l"/>
                <a:tab pos="1438275" algn="l"/>
              </a:tabLst>
              <a:defRPr/>
            </a:pPr>
            <a:r>
              <a:rPr lang="fr-FR" sz="1600" dirty="0">
                <a:solidFill>
                  <a:schemeClr val="bg1">
                    <a:lumMod val="85000"/>
                  </a:schemeClr>
                </a:solidFill>
                <a:sym typeface="Wingdings" pitchFamily="2" charset="2"/>
              </a:rPr>
              <a:t>2.3.	L’amplification</a:t>
            </a:r>
          </a:p>
          <a:p>
            <a:pPr marL="449263" indent="-449263">
              <a:spcBef>
                <a:spcPts val="600"/>
              </a:spcBef>
              <a:tabLst>
                <a:tab pos="449263" algn="l"/>
                <a:tab pos="1438275" algn="l"/>
              </a:tabLst>
              <a:defRPr/>
            </a:pPr>
            <a:r>
              <a:rPr lang="fr-FR" sz="1600" dirty="0">
                <a:sym typeface="Wingdings" pitchFamily="2" charset="2"/>
              </a:rPr>
              <a:t>3.	Les transistors à effet de champs</a:t>
            </a:r>
          </a:p>
          <a:p>
            <a:pPr marL="449263" lvl="1" indent="-449263">
              <a:tabLst>
                <a:tab pos="449263" algn="l"/>
                <a:tab pos="1438275" algn="l"/>
              </a:tabLst>
              <a:defRPr/>
            </a:pPr>
            <a:r>
              <a:rPr lang="fr-FR" sz="1600" dirty="0">
                <a:sym typeface="Wingdings" pitchFamily="2" charset="2"/>
              </a:rPr>
              <a:t>3.1.	Définition</a:t>
            </a:r>
          </a:p>
          <a:p>
            <a:pPr marL="449263" lvl="1" indent="-449263">
              <a:tabLst>
                <a:tab pos="449263" algn="l"/>
                <a:tab pos="1438275" algn="l"/>
              </a:tabLst>
              <a:defRPr/>
            </a:pPr>
            <a:r>
              <a:rPr lang="fr-FR" sz="1600" dirty="0">
                <a:sym typeface="Wingdings" pitchFamily="2" charset="2"/>
              </a:rPr>
              <a:t>3.2.   La commutation</a:t>
            </a:r>
          </a:p>
          <a:p>
            <a:pPr marL="449263" lvl="1" indent="-449263">
              <a:tabLst>
                <a:tab pos="449263" algn="l"/>
                <a:tab pos="1438275" algn="l"/>
              </a:tabLst>
              <a:defRPr/>
            </a:pPr>
            <a:r>
              <a:rPr lang="fr-FR" sz="1600" dirty="0">
                <a:sym typeface="Wingdings" pitchFamily="2" charset="2"/>
              </a:rPr>
              <a:t>3.3.	L’amplification</a:t>
            </a:r>
          </a:p>
          <a:p>
            <a:pPr marL="449263" indent="-449263">
              <a:spcBef>
                <a:spcPts val="600"/>
              </a:spcBef>
              <a:tabLst>
                <a:tab pos="449263" algn="l"/>
                <a:tab pos="1438275" algn="l"/>
              </a:tabLst>
              <a:defRPr/>
            </a:pPr>
            <a:r>
              <a:rPr lang="fr-FR" sz="1600" dirty="0">
                <a:solidFill>
                  <a:schemeClr val="bg1">
                    <a:lumMod val="85000"/>
                  </a:schemeClr>
                </a:solidFill>
                <a:sym typeface="Wingdings" pitchFamily="2" charset="2"/>
              </a:rPr>
              <a:t>4.	</a:t>
            </a:r>
            <a:r>
              <a:rPr lang="fr-FR" sz="1600" dirty="0">
                <a:solidFill>
                  <a:schemeClr val="bg1">
                    <a:lumMod val="85000"/>
                  </a:schemeClr>
                </a:solidFill>
              </a:rPr>
              <a:t>Comparaison des deux technologies</a:t>
            </a:r>
          </a:p>
          <a:p>
            <a:pPr marL="449263" indent="-449263">
              <a:spcBef>
                <a:spcPts val="600"/>
              </a:spcBef>
              <a:spcAft>
                <a:spcPts val="0"/>
              </a:spcAft>
              <a:tabLst>
                <a:tab pos="449263" algn="l"/>
                <a:tab pos="1438275" algn="l"/>
              </a:tabLst>
              <a:defRPr/>
            </a:pPr>
            <a:r>
              <a:rPr lang="fr-FR" sz="1600" dirty="0">
                <a:solidFill>
                  <a:schemeClr val="bg1">
                    <a:lumMod val="85000"/>
                  </a:schemeClr>
                </a:solidFill>
              </a:rPr>
              <a:t>5 	Les applications</a:t>
            </a:r>
          </a:p>
          <a:p>
            <a:pPr marL="449263" indent="-449263">
              <a:spcBef>
                <a:spcPts val="0"/>
              </a:spcBef>
              <a:spcAft>
                <a:spcPts val="0"/>
              </a:spcAft>
              <a:tabLst>
                <a:tab pos="449263" algn="l"/>
                <a:tab pos="1438275" algn="l"/>
              </a:tabLst>
              <a:defRPr/>
            </a:pPr>
            <a:r>
              <a:rPr lang="fr-FR" sz="1600" dirty="0">
                <a:solidFill>
                  <a:schemeClr val="bg1">
                    <a:lumMod val="85000"/>
                  </a:schemeClr>
                </a:solidFill>
              </a:rPr>
              <a:t>5.1.</a:t>
            </a:r>
            <a:r>
              <a:rPr lang="fr-FR" dirty="0">
                <a:solidFill>
                  <a:schemeClr val="bg1">
                    <a:lumMod val="85000"/>
                  </a:schemeClr>
                </a:solidFill>
              </a:rPr>
              <a:t>	</a:t>
            </a:r>
            <a:r>
              <a:rPr lang="fr-FR" sz="1600" dirty="0">
                <a:solidFill>
                  <a:schemeClr val="bg1">
                    <a:lumMod val="85000"/>
                  </a:schemeClr>
                </a:solidFill>
              </a:rPr>
              <a:t>La génération de courant</a:t>
            </a:r>
          </a:p>
          <a:p>
            <a:pPr marL="449263" indent="-449263">
              <a:spcBef>
                <a:spcPts val="0"/>
              </a:spcBef>
              <a:spcAft>
                <a:spcPts val="0"/>
              </a:spcAft>
              <a:tabLst>
                <a:tab pos="449263" algn="l"/>
                <a:tab pos="1438275" algn="l"/>
              </a:tabLst>
              <a:defRPr/>
            </a:pPr>
            <a:r>
              <a:rPr lang="fr-FR" sz="1600" dirty="0">
                <a:solidFill>
                  <a:schemeClr val="bg1">
                    <a:lumMod val="85000"/>
                  </a:schemeClr>
                </a:solidFill>
              </a:rPr>
              <a:t>5.2.	La charge active</a:t>
            </a:r>
          </a:p>
          <a:p>
            <a:pPr marL="449263" indent="-449263">
              <a:spcBef>
                <a:spcPts val="0"/>
              </a:spcBef>
              <a:spcAft>
                <a:spcPts val="0"/>
              </a:spcAft>
              <a:tabLst>
                <a:tab pos="449263" algn="l"/>
                <a:tab pos="1438275" algn="l"/>
              </a:tabLst>
              <a:defRPr/>
            </a:pPr>
            <a:r>
              <a:rPr lang="fr-FR" sz="1600" dirty="0">
                <a:solidFill>
                  <a:schemeClr val="bg1">
                    <a:lumMod val="85000"/>
                  </a:schemeClr>
                </a:solidFill>
                <a:sym typeface="Wingdings" pitchFamily="2" charset="2"/>
              </a:rPr>
              <a:t>5.3.	La paire différentielle</a:t>
            </a:r>
          </a:p>
          <a:p>
            <a:pPr marL="449263" indent="-449263">
              <a:tabLst>
                <a:tab pos="449263" algn="l"/>
                <a:tab pos="1438275" algn="l"/>
              </a:tabLst>
              <a:defRPr/>
            </a:pPr>
            <a:r>
              <a:rPr lang="fr-FR" sz="1600" dirty="0">
                <a:solidFill>
                  <a:schemeClr val="bg1">
                    <a:lumMod val="85000"/>
                  </a:schemeClr>
                </a:solidFill>
                <a:sym typeface="Wingdings" pitchFamily="2" charset="2"/>
              </a:rPr>
              <a:t>5.4.	L’amplification de puissance</a:t>
            </a:r>
          </a:p>
          <a:p>
            <a:pPr marL="449263" indent="-449263">
              <a:tabLst>
                <a:tab pos="449263" algn="l"/>
                <a:tab pos="1438275" algn="l"/>
              </a:tabLst>
              <a:defRPr/>
            </a:pPr>
            <a:r>
              <a:rPr lang="fr-FR" sz="1600" dirty="0">
                <a:solidFill>
                  <a:schemeClr val="bg1">
                    <a:lumMod val="85000"/>
                  </a:schemeClr>
                </a:solidFill>
                <a:sym typeface="Wingdings" pitchFamily="2" charset="2"/>
              </a:rPr>
              <a:t>5.5.	L’amplificateur opérationnel</a:t>
            </a:r>
          </a:p>
          <a:p>
            <a:pPr marL="449263" indent="-449263">
              <a:tabLst>
                <a:tab pos="449263" algn="l"/>
                <a:tab pos="1438275" algn="l"/>
              </a:tabLst>
              <a:defRPr/>
            </a:pPr>
            <a:r>
              <a:rPr lang="fr-FR" sz="1600" dirty="0">
                <a:solidFill>
                  <a:schemeClr val="bg1">
                    <a:lumMod val="85000"/>
                  </a:schemeClr>
                </a:solidFill>
                <a:sym typeface="Wingdings" pitchFamily="2" charset="2"/>
              </a:rPr>
              <a:t>5.6.	L’alimentation linéaire</a:t>
            </a:r>
          </a:p>
          <a:p>
            <a:pPr marL="449263" indent="-449263">
              <a:tabLst>
                <a:tab pos="449263" algn="l"/>
                <a:tab pos="1438275" algn="l"/>
              </a:tabLst>
              <a:defRPr/>
            </a:pPr>
            <a:r>
              <a:rPr lang="fr-FR" sz="1600" dirty="0">
                <a:solidFill>
                  <a:schemeClr val="bg1">
                    <a:lumMod val="85000"/>
                  </a:schemeClr>
                </a:solidFill>
                <a:sym typeface="Wingdings" pitchFamily="2" charset="2"/>
              </a:rPr>
              <a:t>5.7.	L’adaptation de tension</a:t>
            </a:r>
            <a:endParaRPr lang="fr-FR" sz="1600" dirty="0">
              <a:solidFill>
                <a:schemeClr val="bg1">
                  <a:lumMod val="85000"/>
                </a:schemeClr>
              </a:solidFill>
            </a:endParaRPr>
          </a:p>
          <a:p>
            <a:pPr marL="449263" indent="-449263">
              <a:tabLst>
                <a:tab pos="449263" algn="l"/>
                <a:tab pos="1438275" algn="l"/>
              </a:tabLst>
              <a:defRPr/>
            </a:pPr>
            <a:r>
              <a:rPr lang="fr-FR" sz="1600" dirty="0">
                <a:solidFill>
                  <a:schemeClr val="bg1">
                    <a:lumMod val="85000"/>
                  </a:schemeClr>
                </a:solidFill>
                <a:sym typeface="Wingdings" pitchFamily="2" charset="2"/>
              </a:rPr>
              <a:t>5.8.	Les montages non linéaires</a:t>
            </a:r>
          </a:p>
        </p:txBody>
      </p:sp>
      <p:sp>
        <p:nvSpPr>
          <p:cNvPr id="8" name="ZoneTexte 7">
            <a:extLst>
              <a:ext uri="{FF2B5EF4-FFF2-40B4-BE49-F238E27FC236}">
                <a16:creationId xmlns:a16="http://schemas.microsoft.com/office/drawing/2014/main" id="{2B1974C2-D14F-43B8-B02F-479723763B6B}"/>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5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sp>
        <p:nvSpPr>
          <p:cNvPr id="6152" name="ZoneTexte 77"/>
          <p:cNvSpPr txBox="1">
            <a:spLocks noChangeArrowheads="1"/>
          </p:cNvSpPr>
          <p:nvPr/>
        </p:nvSpPr>
        <p:spPr bwMode="auto">
          <a:xfrm>
            <a:off x="676275" y="885825"/>
            <a:ext cx="2371725" cy="461963"/>
          </a:xfrm>
          <a:prstGeom prst="rect">
            <a:avLst/>
          </a:prstGeom>
          <a:noFill/>
          <a:ln w="9525">
            <a:noFill/>
            <a:miter lim="800000"/>
            <a:headEnd/>
            <a:tailEnd/>
          </a:ln>
        </p:spPr>
        <p:txBody>
          <a:bodyPr wrap="none">
            <a:spAutoFit/>
          </a:bodyPr>
          <a:lstStyle/>
          <a:p>
            <a:r>
              <a:rPr lang="fr-FR" sz="2400"/>
              <a:t>3.1</a:t>
            </a:r>
            <a:r>
              <a:rPr lang="fr-FR" sz="2400" dirty="0"/>
              <a:t>.	Définition</a:t>
            </a:r>
          </a:p>
        </p:txBody>
      </p:sp>
      <p:sp>
        <p:nvSpPr>
          <p:cNvPr id="6153" name="ZoneTexte 26"/>
          <p:cNvSpPr txBox="1">
            <a:spLocks noChangeArrowheads="1"/>
          </p:cNvSpPr>
          <p:nvPr/>
        </p:nvSpPr>
        <p:spPr bwMode="auto">
          <a:xfrm>
            <a:off x="831850" y="1433513"/>
            <a:ext cx="7899400" cy="830262"/>
          </a:xfrm>
          <a:prstGeom prst="rect">
            <a:avLst/>
          </a:prstGeom>
          <a:noFill/>
          <a:ln w="9525">
            <a:noFill/>
            <a:miter lim="800000"/>
            <a:headEnd/>
            <a:tailEnd/>
          </a:ln>
        </p:spPr>
        <p:txBody>
          <a:bodyPr>
            <a:spAutoFit/>
          </a:bodyPr>
          <a:lstStyle/>
          <a:p>
            <a:pPr algn="just"/>
            <a:r>
              <a:rPr lang="fr-FR" sz="1600" dirty="0"/>
              <a:t>Il existe plusieurs types de transistors à effet de champs. Les deux types les plus utilisés sont:</a:t>
            </a:r>
          </a:p>
          <a:p>
            <a:pPr algn="just"/>
            <a:r>
              <a:rPr lang="fr-FR" sz="1600" dirty="0"/>
              <a:t>les transistors JFET à canal N et P et les transistors MOSFET à enrichissement et à appauvrissement à canal N ou P. Soit 6 types de transistors.</a:t>
            </a:r>
          </a:p>
        </p:txBody>
      </p:sp>
      <p:sp>
        <p:nvSpPr>
          <p:cNvPr id="6154" name="ZoneTexte 29"/>
          <p:cNvSpPr txBox="1">
            <a:spLocks noChangeArrowheads="1"/>
          </p:cNvSpPr>
          <p:nvPr/>
        </p:nvSpPr>
        <p:spPr bwMode="auto">
          <a:xfrm>
            <a:off x="831850" y="2416175"/>
            <a:ext cx="963613" cy="338138"/>
          </a:xfrm>
          <a:prstGeom prst="rect">
            <a:avLst/>
          </a:prstGeom>
          <a:noFill/>
          <a:ln w="9525">
            <a:noFill/>
            <a:miter lim="800000"/>
            <a:headEnd/>
            <a:tailEnd/>
          </a:ln>
        </p:spPr>
        <p:txBody>
          <a:bodyPr wrap="none">
            <a:spAutoFit/>
          </a:bodyPr>
          <a:lstStyle/>
          <a:p>
            <a:r>
              <a:rPr lang="fr-FR" sz="1600" b="1"/>
              <a:t>Le JFET</a:t>
            </a:r>
          </a:p>
        </p:txBody>
      </p:sp>
      <p:pic>
        <p:nvPicPr>
          <p:cNvPr id="615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94133" y="2050655"/>
            <a:ext cx="2776538" cy="3190875"/>
          </a:xfrm>
          <a:prstGeom prst="rect">
            <a:avLst/>
          </a:prstGeom>
          <a:noFill/>
          <a:ln w="9525">
            <a:noFill/>
            <a:miter lim="800000"/>
            <a:headEnd/>
            <a:tailEnd/>
          </a:ln>
        </p:spPr>
      </p:pic>
      <p:sp>
        <p:nvSpPr>
          <p:cNvPr id="6156" name="ZoneTexte 26"/>
          <p:cNvSpPr txBox="1">
            <a:spLocks noChangeArrowheads="1"/>
          </p:cNvSpPr>
          <p:nvPr/>
        </p:nvSpPr>
        <p:spPr bwMode="auto">
          <a:xfrm>
            <a:off x="831850" y="2752725"/>
            <a:ext cx="5395913" cy="1970088"/>
          </a:xfrm>
          <a:prstGeom prst="rect">
            <a:avLst/>
          </a:prstGeom>
          <a:noFill/>
          <a:ln w="9525">
            <a:noFill/>
            <a:miter lim="800000"/>
            <a:headEnd/>
            <a:tailEnd/>
          </a:ln>
        </p:spPr>
        <p:txBody>
          <a:bodyPr>
            <a:spAutoFit/>
          </a:bodyPr>
          <a:lstStyle/>
          <a:p>
            <a:pPr algn="just">
              <a:defRPr/>
            </a:pPr>
            <a:r>
              <a:rPr lang="fr-FR" sz="1600" dirty="0"/>
              <a:t>C’est un transistor FET à jonction. Le canal de conduction correspond à la région </a:t>
            </a:r>
            <a:r>
              <a:rPr lang="fr-FR" sz="1600" i="1" dirty="0"/>
              <a:t>n</a:t>
            </a:r>
            <a:r>
              <a:rPr lang="fr-FR" sz="1600" dirty="0"/>
              <a:t>, encadrée par deux région </a:t>
            </a:r>
            <a:r>
              <a:rPr lang="fr-FR" sz="1600" i="1" dirty="0"/>
              <a:t>p</a:t>
            </a:r>
            <a:r>
              <a:rPr lang="fr-FR" sz="1600" dirty="0"/>
              <a:t> connectées à l’électrode de grille. Cette grille sert à polariser la jonction </a:t>
            </a:r>
            <a:r>
              <a:rPr lang="fr-FR" sz="1600" i="1" dirty="0" err="1"/>
              <a:t>pn</a:t>
            </a:r>
            <a:r>
              <a:rPr lang="fr-FR" sz="1600" dirty="0"/>
              <a:t> en inverse de façon à moduler la largeur du canal.</a:t>
            </a:r>
          </a:p>
          <a:p>
            <a:pPr algn="just">
              <a:spcBef>
                <a:spcPts val="600"/>
              </a:spcBef>
              <a:defRPr/>
            </a:pPr>
            <a:r>
              <a:rPr lang="fr-FR" sz="1600" dirty="0"/>
              <a:t>Le JFET conduit si                , </a:t>
            </a:r>
            <a:r>
              <a:rPr lang="fr-FR" sz="1600" i="1" dirty="0" err="1"/>
              <a:t>V</a:t>
            </a:r>
            <a:r>
              <a:rPr lang="fr-FR" sz="1600" i="1" baseline="-25000" dirty="0" err="1"/>
              <a:t>p</a:t>
            </a:r>
            <a:r>
              <a:rPr lang="fr-FR" sz="1600" dirty="0"/>
              <a:t> est la tension de pincement (</a:t>
            </a:r>
            <a:r>
              <a:rPr lang="fr-FR" sz="1600" dirty="0" err="1"/>
              <a:t>pinch</a:t>
            </a:r>
            <a:r>
              <a:rPr lang="fr-FR" sz="1600" dirty="0"/>
              <a:t> voltage), c’est une tension inverse négative.</a:t>
            </a:r>
          </a:p>
          <a:p>
            <a:pPr algn="just">
              <a:spcBef>
                <a:spcPts val="600"/>
              </a:spcBef>
              <a:defRPr/>
            </a:pPr>
            <a:r>
              <a:rPr lang="fr-FR" sz="1600" spc="-10" dirty="0"/>
              <a:t>Cette tension est très peu reproductible d’un transistor à l’autre.</a:t>
            </a:r>
          </a:p>
        </p:txBody>
      </p:sp>
      <p:graphicFrame>
        <p:nvGraphicFramePr>
          <p:cNvPr id="6146" name="Object 62"/>
          <p:cNvGraphicFramePr>
            <a:graphicFrameLocks noChangeAspect="1"/>
          </p:cNvGraphicFramePr>
          <p:nvPr/>
        </p:nvGraphicFramePr>
        <p:xfrm>
          <a:off x="2665413" y="3844925"/>
          <a:ext cx="758825" cy="301625"/>
        </p:xfrm>
        <a:graphic>
          <a:graphicData uri="http://schemas.openxmlformats.org/presentationml/2006/ole">
            <mc:AlternateContent xmlns:mc="http://schemas.openxmlformats.org/markup-compatibility/2006">
              <mc:Choice xmlns:v="urn:schemas-microsoft-com:vml" Requires="v">
                <p:oleObj spid="_x0000_s6499" name="Équation" r:id="rId4" imgW="545760" imgH="241200" progId="Equation.3">
                  <p:embed/>
                </p:oleObj>
              </mc:Choice>
              <mc:Fallback>
                <p:oleObj name="Équation" r:id="rId4" imgW="545760" imgH="241200" progId="Equation.3">
                  <p:embed/>
                  <p:pic>
                    <p:nvPicPr>
                      <p:cNvPr id="0" name="Object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5413" y="3844925"/>
                        <a:ext cx="7588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58"/>
          <p:cNvGraphicFramePr>
            <a:graphicFrameLocks noChangeAspect="1"/>
          </p:cNvGraphicFramePr>
          <p:nvPr/>
        </p:nvGraphicFramePr>
        <p:xfrm>
          <a:off x="1795463" y="5063433"/>
          <a:ext cx="2317750" cy="682625"/>
        </p:xfrm>
        <a:graphic>
          <a:graphicData uri="http://schemas.openxmlformats.org/presentationml/2006/ole">
            <mc:AlternateContent xmlns:mc="http://schemas.openxmlformats.org/markup-compatibility/2006">
              <mc:Choice xmlns:v="urn:schemas-microsoft-com:vml" Requires="v">
                <p:oleObj spid="_x0000_s6500" name="Équation" r:id="rId6" imgW="1854000" imgH="545760" progId="Equation.3">
                  <p:embed/>
                </p:oleObj>
              </mc:Choice>
              <mc:Fallback>
                <p:oleObj name="Équation" r:id="rId6" imgW="1854000" imgH="545760" progId="Equation.3">
                  <p:embed/>
                  <p:pic>
                    <p:nvPicPr>
                      <p:cNvPr id="0" name="Object 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463" y="5063433"/>
                        <a:ext cx="2317750"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7" name="ZoneTexte 26"/>
          <p:cNvSpPr txBox="1">
            <a:spLocks noChangeArrowheads="1"/>
          </p:cNvSpPr>
          <p:nvPr/>
        </p:nvSpPr>
        <p:spPr bwMode="auto">
          <a:xfrm>
            <a:off x="862013" y="5867397"/>
            <a:ext cx="5986462" cy="338138"/>
          </a:xfrm>
          <a:prstGeom prst="rect">
            <a:avLst/>
          </a:prstGeom>
          <a:noFill/>
          <a:ln w="9525">
            <a:noFill/>
            <a:miter lim="800000"/>
            <a:headEnd/>
            <a:tailEnd/>
          </a:ln>
        </p:spPr>
        <p:txBody>
          <a:bodyPr>
            <a:spAutoFit/>
          </a:bodyPr>
          <a:lstStyle/>
          <a:p>
            <a:pPr algn="just"/>
            <a:r>
              <a:rPr lang="fr-FR" sz="1600" dirty="0"/>
              <a:t>Où	            et		     . </a:t>
            </a:r>
            <a:r>
              <a:rPr lang="fr-FR" sz="1600" i="1" dirty="0"/>
              <a:t>I</a:t>
            </a:r>
            <a:r>
              <a:rPr lang="fr-FR" sz="1600" i="1" baseline="-25000" dirty="0"/>
              <a:t>DSS</a:t>
            </a:r>
            <a:r>
              <a:rPr lang="fr-FR" sz="1600" dirty="0"/>
              <a:t> est le courant à </a:t>
            </a:r>
            <a:r>
              <a:rPr lang="fr-FR" sz="1600" i="1" dirty="0"/>
              <a:t>V</a:t>
            </a:r>
            <a:r>
              <a:rPr lang="fr-FR" sz="1600" i="1" baseline="-25000" dirty="0"/>
              <a:t>GS</a:t>
            </a:r>
            <a:r>
              <a:rPr lang="fr-FR" sz="1600" dirty="0"/>
              <a:t> nul  </a:t>
            </a:r>
          </a:p>
        </p:txBody>
      </p:sp>
      <p:graphicFrame>
        <p:nvGraphicFramePr>
          <p:cNvPr id="6148" name="Object 5"/>
          <p:cNvGraphicFramePr>
            <a:graphicFrameLocks noChangeAspect="1"/>
          </p:cNvGraphicFramePr>
          <p:nvPr/>
        </p:nvGraphicFramePr>
        <p:xfrm>
          <a:off x="1319213" y="5903910"/>
          <a:ext cx="1058862" cy="301625"/>
        </p:xfrm>
        <a:graphic>
          <a:graphicData uri="http://schemas.openxmlformats.org/presentationml/2006/ole">
            <mc:AlternateContent xmlns:mc="http://schemas.openxmlformats.org/markup-compatibility/2006">
              <mc:Choice xmlns:v="urn:schemas-microsoft-com:vml" Requires="v">
                <p:oleObj spid="_x0000_s6501" name="Équation" r:id="rId8" imgW="761760" imgH="241200" progId="Equation.3">
                  <p:embed/>
                </p:oleObj>
              </mc:Choice>
              <mc:Fallback>
                <p:oleObj name="Équation" r:id="rId8" imgW="761760" imgH="2412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9213" y="5903910"/>
                        <a:ext cx="1058862"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6"/>
          <p:cNvGraphicFramePr>
            <a:graphicFrameLocks noChangeAspect="1"/>
          </p:cNvGraphicFramePr>
          <p:nvPr/>
        </p:nvGraphicFramePr>
        <p:xfrm>
          <a:off x="2708275" y="5913435"/>
          <a:ext cx="1236663" cy="301625"/>
        </p:xfrm>
        <a:graphic>
          <a:graphicData uri="http://schemas.openxmlformats.org/presentationml/2006/ole">
            <mc:AlternateContent xmlns:mc="http://schemas.openxmlformats.org/markup-compatibility/2006">
              <mc:Choice xmlns:v="urn:schemas-microsoft-com:vml" Requires="v">
                <p:oleObj spid="_x0000_s6502" name="Équation" r:id="rId10" imgW="888840" imgH="241200" progId="Equation.3">
                  <p:embed/>
                </p:oleObj>
              </mc:Choice>
              <mc:Fallback>
                <p:oleObj name="Équation" r:id="rId10" imgW="888840" imgH="2412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8275" y="5913435"/>
                        <a:ext cx="1236663"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6"/>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030458" y="5404746"/>
            <a:ext cx="628650" cy="900113"/>
          </a:xfrm>
          <a:prstGeom prst="rect">
            <a:avLst/>
          </a:prstGeom>
          <a:noFill/>
          <a:ln w="9525">
            <a:noFill/>
            <a:miter lim="800000"/>
            <a:headEnd/>
            <a:tailEnd/>
          </a:ln>
        </p:spPr>
      </p:pic>
      <p:pic>
        <p:nvPicPr>
          <p:cNvPr id="3" name="Picture 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867830" y="4894263"/>
            <a:ext cx="1847850" cy="962025"/>
          </a:xfrm>
          <a:prstGeom prst="rect">
            <a:avLst/>
          </a:prstGeom>
          <a:noFill/>
          <a:ln w="9525">
            <a:noFill/>
            <a:miter lim="800000"/>
            <a:headEnd/>
            <a:tailEnd/>
          </a:ln>
        </p:spPr>
      </p:pic>
      <p:sp>
        <p:nvSpPr>
          <p:cNvPr id="17" name="Rectangle 16"/>
          <p:cNvSpPr/>
          <p:nvPr/>
        </p:nvSpPr>
        <p:spPr>
          <a:xfrm>
            <a:off x="2088114" y="207073"/>
            <a:ext cx="4925579" cy="461665"/>
          </a:xfrm>
          <a:prstGeom prst="rect">
            <a:avLst/>
          </a:prstGeom>
        </p:spPr>
        <p:txBody>
          <a:bodyPr wrap="none">
            <a:spAutoFit/>
          </a:bodyPr>
          <a:lstStyle/>
          <a:p>
            <a:pPr algn="ctr">
              <a:tabLst>
                <a:tab pos="717550" algn="l"/>
              </a:tabLst>
            </a:pPr>
            <a:r>
              <a:rPr lang="fr-FR" sz="2400"/>
              <a:t>3.</a:t>
            </a:r>
            <a:r>
              <a:rPr lang="fr-FR" sz="2400" dirty="0"/>
              <a:t>	Les transistors à effet de champs</a:t>
            </a:r>
          </a:p>
        </p:txBody>
      </p:sp>
      <p:sp>
        <p:nvSpPr>
          <p:cNvPr id="16" name="ZoneTexte 15">
            <a:extLst>
              <a:ext uri="{FF2B5EF4-FFF2-40B4-BE49-F238E27FC236}">
                <a16:creationId xmlns:a16="http://schemas.microsoft.com/office/drawing/2014/main" id="{873570AE-4F10-482E-A18C-A36616D7BA7E}"/>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sp>
        <p:nvSpPr>
          <p:cNvPr id="7174" name="ZoneTexte 77"/>
          <p:cNvSpPr txBox="1">
            <a:spLocks noChangeArrowheads="1"/>
          </p:cNvSpPr>
          <p:nvPr/>
        </p:nvSpPr>
        <p:spPr bwMode="auto">
          <a:xfrm>
            <a:off x="676275" y="885825"/>
            <a:ext cx="2371725" cy="461963"/>
          </a:xfrm>
          <a:prstGeom prst="rect">
            <a:avLst/>
          </a:prstGeom>
          <a:noFill/>
          <a:ln w="9525">
            <a:noFill/>
            <a:miter lim="800000"/>
            <a:headEnd/>
            <a:tailEnd/>
          </a:ln>
        </p:spPr>
        <p:txBody>
          <a:bodyPr wrap="none">
            <a:spAutoFit/>
          </a:bodyPr>
          <a:lstStyle/>
          <a:p>
            <a:r>
              <a:rPr lang="fr-FR" sz="2400"/>
              <a:t>3.1</a:t>
            </a:r>
            <a:r>
              <a:rPr lang="fr-FR" sz="2400" dirty="0"/>
              <a:t>.	Définition</a:t>
            </a:r>
          </a:p>
        </p:txBody>
      </p:sp>
      <p:sp>
        <p:nvSpPr>
          <p:cNvPr id="7175" name="ZoneTexte 29"/>
          <p:cNvSpPr txBox="1">
            <a:spLocks noChangeArrowheads="1"/>
          </p:cNvSpPr>
          <p:nvPr/>
        </p:nvSpPr>
        <p:spPr bwMode="auto">
          <a:xfrm>
            <a:off x="831850" y="1471613"/>
            <a:ext cx="963613" cy="338137"/>
          </a:xfrm>
          <a:prstGeom prst="rect">
            <a:avLst/>
          </a:prstGeom>
          <a:noFill/>
          <a:ln w="9525">
            <a:noFill/>
            <a:miter lim="800000"/>
            <a:headEnd/>
            <a:tailEnd/>
          </a:ln>
        </p:spPr>
        <p:txBody>
          <a:bodyPr wrap="none">
            <a:spAutoFit/>
          </a:bodyPr>
          <a:lstStyle/>
          <a:p>
            <a:r>
              <a:rPr lang="fr-FR" sz="1600" b="1"/>
              <a:t>Le JFET</a:t>
            </a:r>
          </a:p>
        </p:txBody>
      </p:sp>
      <p:sp>
        <p:nvSpPr>
          <p:cNvPr id="7176" name="ZoneTexte 29"/>
          <p:cNvSpPr txBox="1">
            <a:spLocks noChangeArrowheads="1"/>
          </p:cNvSpPr>
          <p:nvPr/>
        </p:nvSpPr>
        <p:spPr bwMode="auto">
          <a:xfrm>
            <a:off x="6402388" y="3910013"/>
            <a:ext cx="779462" cy="307975"/>
          </a:xfrm>
          <a:prstGeom prst="rect">
            <a:avLst/>
          </a:prstGeom>
          <a:noFill/>
          <a:ln w="9525">
            <a:noFill/>
            <a:miter lim="800000"/>
            <a:headEnd/>
            <a:tailEnd/>
          </a:ln>
        </p:spPr>
        <p:txBody>
          <a:bodyPr wrap="none">
            <a:spAutoFit/>
          </a:bodyPr>
          <a:lstStyle/>
          <a:p>
            <a:r>
              <a:rPr lang="fr-FR" sz="1400"/>
              <a:t>Canal N</a:t>
            </a:r>
          </a:p>
        </p:txBody>
      </p:sp>
      <p:sp>
        <p:nvSpPr>
          <p:cNvPr id="7177" name="ZoneTexte 29"/>
          <p:cNvSpPr txBox="1">
            <a:spLocks noChangeArrowheads="1"/>
          </p:cNvSpPr>
          <p:nvPr/>
        </p:nvSpPr>
        <p:spPr bwMode="auto">
          <a:xfrm>
            <a:off x="7727950" y="3911600"/>
            <a:ext cx="749300" cy="307975"/>
          </a:xfrm>
          <a:prstGeom prst="rect">
            <a:avLst/>
          </a:prstGeom>
          <a:noFill/>
          <a:ln w="9525">
            <a:noFill/>
            <a:miter lim="800000"/>
            <a:headEnd/>
            <a:tailEnd/>
          </a:ln>
        </p:spPr>
        <p:txBody>
          <a:bodyPr wrap="none">
            <a:spAutoFit/>
          </a:bodyPr>
          <a:lstStyle/>
          <a:p>
            <a:r>
              <a:rPr lang="fr-FR" sz="1400"/>
              <a:t>Canal P</a:t>
            </a:r>
          </a:p>
        </p:txBody>
      </p:sp>
      <p:pic>
        <p:nvPicPr>
          <p:cNvPr id="7178"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02388" y="4489450"/>
            <a:ext cx="628650" cy="900113"/>
          </a:xfrm>
          <a:prstGeom prst="rect">
            <a:avLst/>
          </a:prstGeom>
          <a:noFill/>
          <a:ln w="9525">
            <a:noFill/>
            <a:miter lim="800000"/>
            <a:headEnd/>
            <a:tailEnd/>
          </a:ln>
        </p:spPr>
      </p:pic>
      <p:pic>
        <p:nvPicPr>
          <p:cNvPr id="717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96200" y="4489450"/>
            <a:ext cx="644525" cy="900113"/>
          </a:xfrm>
          <a:prstGeom prst="rect">
            <a:avLst/>
          </a:prstGeom>
          <a:noFill/>
          <a:ln w="9525">
            <a:noFill/>
            <a:miter lim="800000"/>
            <a:headEnd/>
            <a:tailEnd/>
          </a:ln>
        </p:spPr>
      </p:pic>
      <p:sp>
        <p:nvSpPr>
          <p:cNvPr id="7180" name="ZoneTexte 26"/>
          <p:cNvSpPr txBox="1">
            <a:spLocks noChangeArrowheads="1"/>
          </p:cNvSpPr>
          <p:nvPr/>
        </p:nvSpPr>
        <p:spPr bwMode="auto">
          <a:xfrm>
            <a:off x="831850" y="1865313"/>
            <a:ext cx="7359650" cy="1400175"/>
          </a:xfrm>
          <a:prstGeom prst="rect">
            <a:avLst/>
          </a:prstGeom>
          <a:noFill/>
          <a:ln w="9525">
            <a:noFill/>
            <a:miter lim="800000"/>
            <a:headEnd/>
            <a:tailEnd/>
          </a:ln>
        </p:spPr>
        <p:txBody>
          <a:bodyPr>
            <a:spAutoFit/>
          </a:bodyPr>
          <a:lstStyle/>
          <a:p>
            <a:pPr algn="just">
              <a:spcBef>
                <a:spcPts val="600"/>
              </a:spcBef>
            </a:pPr>
            <a:r>
              <a:rPr lang="fr-FR" sz="1600"/>
              <a:t>Le courant de grille </a:t>
            </a:r>
            <a:r>
              <a:rPr lang="fr-FR" sz="1600" i="1"/>
              <a:t>I</a:t>
            </a:r>
            <a:r>
              <a:rPr lang="fr-FR" sz="1600" i="1" baseline="-25000"/>
              <a:t>G</a:t>
            </a:r>
            <a:r>
              <a:rPr lang="fr-FR" sz="1600"/>
              <a:t> correspond au courant de fuite de la jonction </a:t>
            </a:r>
            <a:r>
              <a:rPr lang="fr-FR" sz="1600" i="1"/>
              <a:t>pn</a:t>
            </a:r>
            <a:r>
              <a:rPr lang="fr-FR" sz="1600"/>
              <a:t>, il n’est donc pas complètement nul. Cependant il est négligeable comparé au courant de base existant dans le bipolaire.</a:t>
            </a:r>
          </a:p>
          <a:p>
            <a:pPr algn="just">
              <a:spcBef>
                <a:spcPts val="600"/>
              </a:spcBef>
            </a:pPr>
            <a:r>
              <a:rPr lang="fr-FR" sz="1600"/>
              <a:t>La tension </a:t>
            </a:r>
            <a:r>
              <a:rPr lang="fr-FR" sz="1600" i="1"/>
              <a:t>V</a:t>
            </a:r>
            <a:r>
              <a:rPr lang="fr-FR" sz="1600" i="1" baseline="-25000"/>
              <a:t>AJ</a:t>
            </a:r>
            <a:r>
              <a:rPr lang="fr-FR" sz="1600"/>
              <a:t> est un effet comparable à la tension d’Early, elle est due à la modulation de la longueur du canal de conduction par la tension </a:t>
            </a:r>
            <a:r>
              <a:rPr lang="fr-FR" sz="1600" i="1"/>
              <a:t>V</a:t>
            </a:r>
            <a:r>
              <a:rPr lang="fr-FR" sz="1600" i="1" baseline="-25000"/>
              <a:t>DS</a:t>
            </a:r>
            <a:r>
              <a:rPr lang="fr-FR" sz="1600"/>
              <a:t>. </a:t>
            </a:r>
            <a:r>
              <a:rPr lang="fr-FR" sz="1600" i="1"/>
              <a:t>(~150V)</a:t>
            </a:r>
          </a:p>
        </p:txBody>
      </p:sp>
      <p:graphicFrame>
        <p:nvGraphicFramePr>
          <p:cNvPr id="7170" name="Object 58"/>
          <p:cNvGraphicFramePr>
            <a:graphicFrameLocks noChangeAspect="1"/>
          </p:cNvGraphicFramePr>
          <p:nvPr>
            <p:extLst>
              <p:ext uri="{D42A27DB-BD31-4B8C-83A1-F6EECF244321}">
                <p14:modId xmlns:p14="http://schemas.microsoft.com/office/powerpoint/2010/main" val="743091783"/>
              </p:ext>
            </p:extLst>
          </p:nvPr>
        </p:nvGraphicFramePr>
        <p:xfrm>
          <a:off x="1241425" y="4918075"/>
          <a:ext cx="3079750" cy="635000"/>
        </p:xfrm>
        <a:graphic>
          <a:graphicData uri="http://schemas.openxmlformats.org/presentationml/2006/ole">
            <mc:AlternateContent xmlns:mc="http://schemas.openxmlformats.org/markup-compatibility/2006">
              <mc:Choice xmlns:v="urn:schemas-microsoft-com:vml" Requires="v">
                <p:oleObj spid="_x0000_s7348" name="Équation" r:id="rId5" imgW="2463480" imgH="507960" progId="Equation.3">
                  <p:embed/>
                </p:oleObj>
              </mc:Choice>
              <mc:Fallback>
                <p:oleObj name="Équation" r:id="rId5" imgW="2463480" imgH="507960" progId="Equation.3">
                  <p:embed/>
                  <p:pic>
                    <p:nvPicPr>
                      <p:cNvPr id="0" name="Object 58"/>
                      <p:cNvPicPr>
                        <a:picLocks noChangeAspect="1" noChangeArrowheads="1"/>
                      </p:cNvPicPr>
                      <p:nvPr/>
                    </p:nvPicPr>
                    <p:blipFill>
                      <a:blip r:embed="rId6"/>
                      <a:srcRect/>
                      <a:stretch>
                        <a:fillRect/>
                      </a:stretch>
                    </p:blipFill>
                    <p:spPr bwMode="auto">
                      <a:xfrm>
                        <a:off x="1241425" y="4918075"/>
                        <a:ext cx="307975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22"/>
          <p:cNvGraphicFramePr>
            <a:graphicFrameLocks noChangeAspect="1"/>
          </p:cNvGraphicFramePr>
          <p:nvPr/>
        </p:nvGraphicFramePr>
        <p:xfrm>
          <a:off x="1265238" y="5638800"/>
          <a:ext cx="2381250" cy="650875"/>
        </p:xfrm>
        <a:graphic>
          <a:graphicData uri="http://schemas.openxmlformats.org/presentationml/2006/ole">
            <mc:AlternateContent xmlns:mc="http://schemas.openxmlformats.org/markup-compatibility/2006">
              <mc:Choice xmlns:v="urn:schemas-microsoft-com:vml" Requires="v">
                <p:oleObj spid="_x0000_s7349" name="Équation" r:id="rId7" imgW="1904760" imgH="520560" progId="Equation.3">
                  <p:embed/>
                </p:oleObj>
              </mc:Choice>
              <mc:Fallback>
                <p:oleObj name="Équation" r:id="rId7" imgW="1904760" imgH="520560" progId="Equation.3">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5238" y="5638800"/>
                        <a:ext cx="2381250"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30115" y="3398317"/>
            <a:ext cx="4320000" cy="1299188"/>
          </a:xfrm>
          <a:prstGeom prst="rect">
            <a:avLst/>
          </a:prstGeom>
          <a:noFill/>
          <a:ln w="9525">
            <a:noFill/>
            <a:miter lim="800000"/>
            <a:headEnd/>
            <a:tailEnd/>
          </a:ln>
        </p:spPr>
      </p:pic>
      <p:sp>
        <p:nvSpPr>
          <p:cNvPr id="14" name="Rectangle 13"/>
          <p:cNvSpPr/>
          <p:nvPr/>
        </p:nvSpPr>
        <p:spPr>
          <a:xfrm>
            <a:off x="2088114" y="207073"/>
            <a:ext cx="4925579" cy="461665"/>
          </a:xfrm>
          <a:prstGeom prst="rect">
            <a:avLst/>
          </a:prstGeom>
        </p:spPr>
        <p:txBody>
          <a:bodyPr wrap="none">
            <a:spAutoFit/>
          </a:bodyPr>
          <a:lstStyle/>
          <a:p>
            <a:pPr algn="ctr">
              <a:tabLst>
                <a:tab pos="717550" algn="l"/>
              </a:tabLst>
            </a:pPr>
            <a:r>
              <a:rPr lang="fr-FR" sz="2400" dirty="0"/>
              <a:t>3.	Les transistors à effet de champs</a:t>
            </a:r>
          </a:p>
        </p:txBody>
      </p:sp>
      <p:sp>
        <p:nvSpPr>
          <p:cNvPr id="15" name="ZoneTexte 14">
            <a:extLst>
              <a:ext uri="{FF2B5EF4-FFF2-40B4-BE49-F238E27FC236}">
                <a16:creationId xmlns:a16="http://schemas.microsoft.com/office/drawing/2014/main" id="{34EFFD4D-15F0-4620-9E4B-25355E98619B}"/>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sp>
        <p:nvSpPr>
          <p:cNvPr id="8197" name="ZoneTexte 77"/>
          <p:cNvSpPr txBox="1">
            <a:spLocks noChangeArrowheads="1"/>
          </p:cNvSpPr>
          <p:nvPr/>
        </p:nvSpPr>
        <p:spPr bwMode="auto">
          <a:xfrm>
            <a:off x="676275" y="885825"/>
            <a:ext cx="2371725" cy="461963"/>
          </a:xfrm>
          <a:prstGeom prst="rect">
            <a:avLst/>
          </a:prstGeom>
          <a:noFill/>
          <a:ln w="9525">
            <a:noFill/>
            <a:miter lim="800000"/>
            <a:headEnd/>
            <a:tailEnd/>
          </a:ln>
        </p:spPr>
        <p:txBody>
          <a:bodyPr wrap="none">
            <a:spAutoFit/>
          </a:bodyPr>
          <a:lstStyle/>
          <a:p>
            <a:r>
              <a:rPr lang="fr-FR" sz="2400" dirty="0"/>
              <a:t>3.1.	Définition</a:t>
            </a:r>
          </a:p>
        </p:txBody>
      </p:sp>
      <p:sp>
        <p:nvSpPr>
          <p:cNvPr id="8198" name="ZoneTexte 29"/>
          <p:cNvSpPr txBox="1">
            <a:spLocks noChangeArrowheads="1"/>
          </p:cNvSpPr>
          <p:nvPr/>
        </p:nvSpPr>
        <p:spPr bwMode="auto">
          <a:xfrm>
            <a:off x="831850" y="1471613"/>
            <a:ext cx="1317625" cy="338137"/>
          </a:xfrm>
          <a:prstGeom prst="rect">
            <a:avLst/>
          </a:prstGeom>
          <a:noFill/>
          <a:ln w="9525">
            <a:noFill/>
            <a:miter lim="800000"/>
            <a:headEnd/>
            <a:tailEnd/>
          </a:ln>
        </p:spPr>
        <p:txBody>
          <a:bodyPr wrap="none">
            <a:spAutoFit/>
          </a:bodyPr>
          <a:lstStyle/>
          <a:p>
            <a:r>
              <a:rPr lang="fr-FR" sz="1600" b="1"/>
              <a:t>Le MOSFET</a:t>
            </a:r>
          </a:p>
        </p:txBody>
      </p:sp>
      <p:sp>
        <p:nvSpPr>
          <p:cNvPr id="8199" name="ZoneTexte 26"/>
          <p:cNvSpPr txBox="1">
            <a:spLocks noChangeArrowheads="1"/>
          </p:cNvSpPr>
          <p:nvPr/>
        </p:nvSpPr>
        <p:spPr bwMode="auto">
          <a:xfrm>
            <a:off x="831850" y="2163763"/>
            <a:ext cx="3527425" cy="1400175"/>
          </a:xfrm>
          <a:prstGeom prst="rect">
            <a:avLst/>
          </a:prstGeom>
          <a:noFill/>
          <a:ln w="9525">
            <a:noFill/>
            <a:miter lim="800000"/>
            <a:headEnd/>
            <a:tailEnd/>
          </a:ln>
        </p:spPr>
        <p:txBody>
          <a:bodyPr>
            <a:spAutoFit/>
          </a:bodyPr>
          <a:lstStyle/>
          <a:p>
            <a:pPr algn="just">
              <a:spcBef>
                <a:spcPts val="600"/>
              </a:spcBef>
            </a:pPr>
            <a:r>
              <a:rPr lang="fr-FR" sz="1600"/>
              <a:t>Le canal de conduction est réalisé par l’application d’un potentiel de grille </a:t>
            </a:r>
            <a:r>
              <a:rPr lang="fr-FR" sz="1600" i="1"/>
              <a:t>V</a:t>
            </a:r>
            <a:r>
              <a:rPr lang="fr-FR" sz="1600" i="1" baseline="-25000"/>
              <a:t>GS</a:t>
            </a:r>
            <a:r>
              <a:rPr lang="fr-FR" sz="1600"/>
              <a:t>.</a:t>
            </a:r>
          </a:p>
          <a:p>
            <a:pPr algn="just">
              <a:spcBef>
                <a:spcPts val="600"/>
              </a:spcBef>
            </a:pPr>
            <a:r>
              <a:rPr lang="fr-FR" sz="1600"/>
              <a:t>Lorsque ce potentiel de grille atteint la tension de seuil </a:t>
            </a:r>
            <a:r>
              <a:rPr lang="fr-FR" sz="1600" i="1"/>
              <a:t>V</a:t>
            </a:r>
            <a:r>
              <a:rPr lang="fr-FR" sz="1600" i="1" baseline="-25000"/>
              <a:t>T</a:t>
            </a:r>
            <a:r>
              <a:rPr lang="fr-FR" sz="1600"/>
              <a:t> le transistor se met à conduire.</a:t>
            </a:r>
          </a:p>
        </p:txBody>
      </p:sp>
      <p:pic>
        <p:nvPicPr>
          <p:cNvPr id="8200"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94238" y="1508545"/>
            <a:ext cx="4125912" cy="2339975"/>
          </a:xfrm>
          <a:prstGeom prst="rect">
            <a:avLst/>
          </a:prstGeom>
          <a:noFill/>
          <a:ln w="9525">
            <a:noFill/>
            <a:miter lim="800000"/>
            <a:headEnd/>
            <a:tailEnd/>
          </a:ln>
        </p:spPr>
      </p:pic>
      <p:sp>
        <p:nvSpPr>
          <p:cNvPr id="8201" name="Rectangle 23"/>
          <p:cNvSpPr>
            <a:spLocks noChangeArrowheads="1"/>
          </p:cNvSpPr>
          <p:nvPr/>
        </p:nvSpPr>
        <p:spPr bwMode="auto">
          <a:xfrm>
            <a:off x="831850" y="5548313"/>
            <a:ext cx="7313443" cy="584775"/>
          </a:xfrm>
          <a:prstGeom prst="rect">
            <a:avLst/>
          </a:prstGeom>
          <a:noFill/>
          <a:ln w="9525">
            <a:noFill/>
            <a:miter lim="800000"/>
            <a:headEnd/>
            <a:tailEnd/>
          </a:ln>
        </p:spPr>
        <p:txBody>
          <a:bodyPr wrap="square">
            <a:spAutoFit/>
          </a:bodyPr>
          <a:lstStyle/>
          <a:p>
            <a:pPr algn="just">
              <a:spcBef>
                <a:spcPts val="600"/>
              </a:spcBef>
            </a:pPr>
            <a:r>
              <a:rPr lang="fr-FR" sz="1600" dirty="0"/>
              <a:t>L’oxyde (SiO</a:t>
            </a:r>
            <a:r>
              <a:rPr lang="fr-FR" sz="1600" baseline="-25000" dirty="0"/>
              <a:t>2</a:t>
            </a:r>
            <a:r>
              <a:rPr lang="fr-FR" sz="1600" dirty="0"/>
              <a:t>) étant isolant, </a:t>
            </a:r>
            <a:r>
              <a:rPr lang="fr-FR" sz="1600" b="1" dirty="0"/>
              <a:t>le courant de grille est quasiment nul</a:t>
            </a:r>
            <a:r>
              <a:rPr lang="fr-FR" sz="1600" dirty="0"/>
              <a:t> et correspond au courant de fuite de la capacité MOS. Donc </a:t>
            </a:r>
            <a:r>
              <a:rPr lang="fr-FR" sz="1600" b="1" dirty="0"/>
              <a:t>la résistance d’entrée tend vers l’infini</a:t>
            </a:r>
            <a:r>
              <a:rPr lang="fr-FR" sz="1600" dirty="0"/>
              <a:t>.</a:t>
            </a:r>
          </a:p>
        </p:txBody>
      </p:sp>
      <p:sp>
        <p:nvSpPr>
          <p:cNvPr id="8202" name="Rectangle 24"/>
          <p:cNvSpPr>
            <a:spLocks noChangeArrowheads="1"/>
          </p:cNvSpPr>
          <p:nvPr/>
        </p:nvSpPr>
        <p:spPr bwMode="auto">
          <a:xfrm>
            <a:off x="831850" y="5184775"/>
            <a:ext cx="4908550" cy="338138"/>
          </a:xfrm>
          <a:prstGeom prst="rect">
            <a:avLst/>
          </a:prstGeom>
          <a:noFill/>
          <a:ln w="9525">
            <a:noFill/>
            <a:miter lim="800000"/>
            <a:headEnd/>
            <a:tailEnd/>
          </a:ln>
        </p:spPr>
        <p:txBody>
          <a:bodyPr>
            <a:spAutoFit/>
          </a:bodyPr>
          <a:lstStyle/>
          <a:p>
            <a:pPr algn="just">
              <a:spcBef>
                <a:spcPts val="600"/>
              </a:spcBef>
            </a:pPr>
            <a:r>
              <a:rPr lang="fr-FR" sz="1600" dirty="0"/>
              <a:t>En règle générale, le substrat (</a:t>
            </a:r>
            <a:r>
              <a:rPr lang="fr-FR" sz="1600" dirty="0" err="1"/>
              <a:t>bulk</a:t>
            </a:r>
            <a:r>
              <a:rPr lang="fr-FR" sz="1600" dirty="0"/>
              <a:t>) est relié à la source</a:t>
            </a:r>
          </a:p>
        </p:txBody>
      </p:sp>
      <p:sp>
        <p:nvSpPr>
          <p:cNvPr id="8203" name="Rectangle 26"/>
          <p:cNvSpPr>
            <a:spLocks noChangeArrowheads="1"/>
          </p:cNvSpPr>
          <p:nvPr/>
        </p:nvSpPr>
        <p:spPr bwMode="auto">
          <a:xfrm>
            <a:off x="831850" y="3905250"/>
            <a:ext cx="5040313" cy="1076325"/>
          </a:xfrm>
          <a:prstGeom prst="rect">
            <a:avLst/>
          </a:prstGeom>
          <a:noFill/>
          <a:ln w="9525">
            <a:noFill/>
            <a:miter lim="800000"/>
            <a:headEnd/>
            <a:tailEnd/>
          </a:ln>
        </p:spPr>
        <p:txBody>
          <a:bodyPr>
            <a:spAutoFit/>
          </a:bodyPr>
          <a:lstStyle/>
          <a:p>
            <a:pPr algn="just">
              <a:spcBef>
                <a:spcPts val="600"/>
              </a:spcBef>
            </a:pPr>
            <a:r>
              <a:rPr lang="fr-FR" sz="1600" dirty="0"/>
              <a:t>Cette tension </a:t>
            </a:r>
            <a:r>
              <a:rPr lang="fr-FR" sz="1600" i="1" dirty="0"/>
              <a:t>V</a:t>
            </a:r>
            <a:r>
              <a:rPr lang="fr-FR" sz="1600" i="1" baseline="-25000" dirty="0"/>
              <a:t>T, </a:t>
            </a:r>
            <a:r>
              <a:rPr lang="fr-FR" sz="1600" dirty="0"/>
              <a:t>est liée à la tension d’inversion de population dans le canal. Elle dépend des paramètres technologiques. Elle est très peu reproductible d’un transistor à l’autre.</a:t>
            </a:r>
          </a:p>
        </p:txBody>
      </p:sp>
      <p:pic>
        <p:nvPicPr>
          <p:cNvPr id="12" name="Picture 1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18834" y="4282039"/>
            <a:ext cx="1026459" cy="1128089"/>
          </a:xfrm>
          <a:prstGeom prst="rect">
            <a:avLst/>
          </a:prstGeom>
          <a:noFill/>
          <a:ln w="9525">
            <a:noFill/>
            <a:miter lim="800000"/>
            <a:headEnd/>
            <a:tailEnd/>
          </a:ln>
        </p:spPr>
      </p:pic>
      <p:sp>
        <p:nvSpPr>
          <p:cNvPr id="14" name="Rectangle 13"/>
          <p:cNvSpPr/>
          <p:nvPr/>
        </p:nvSpPr>
        <p:spPr>
          <a:xfrm>
            <a:off x="2088114" y="207073"/>
            <a:ext cx="4925579" cy="461665"/>
          </a:xfrm>
          <a:prstGeom prst="rect">
            <a:avLst/>
          </a:prstGeom>
        </p:spPr>
        <p:txBody>
          <a:bodyPr wrap="none">
            <a:spAutoFit/>
          </a:bodyPr>
          <a:lstStyle/>
          <a:p>
            <a:pPr algn="ctr">
              <a:tabLst>
                <a:tab pos="717550" algn="l"/>
              </a:tabLst>
            </a:pPr>
            <a:r>
              <a:rPr lang="fr-FR" sz="2400" dirty="0"/>
              <a:t>3.	Les transistors à effet de champs</a:t>
            </a:r>
          </a:p>
        </p:txBody>
      </p:sp>
      <p:sp>
        <p:nvSpPr>
          <p:cNvPr id="13" name="ZoneTexte 12">
            <a:extLst>
              <a:ext uri="{FF2B5EF4-FFF2-40B4-BE49-F238E27FC236}">
                <a16:creationId xmlns:a16="http://schemas.microsoft.com/office/drawing/2014/main" id="{9AFCD2E5-1F23-41C2-8355-515787882D7A}"/>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5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sp>
        <p:nvSpPr>
          <p:cNvPr id="9224" name="ZoneTexte 77"/>
          <p:cNvSpPr txBox="1">
            <a:spLocks noChangeArrowheads="1"/>
          </p:cNvSpPr>
          <p:nvPr/>
        </p:nvSpPr>
        <p:spPr bwMode="auto">
          <a:xfrm>
            <a:off x="676275" y="885825"/>
            <a:ext cx="2371725" cy="461963"/>
          </a:xfrm>
          <a:prstGeom prst="rect">
            <a:avLst/>
          </a:prstGeom>
          <a:noFill/>
          <a:ln w="9525">
            <a:noFill/>
            <a:miter lim="800000"/>
            <a:headEnd/>
            <a:tailEnd/>
          </a:ln>
        </p:spPr>
        <p:txBody>
          <a:bodyPr wrap="none">
            <a:spAutoFit/>
          </a:bodyPr>
          <a:lstStyle/>
          <a:p>
            <a:r>
              <a:rPr lang="fr-FR" sz="2400"/>
              <a:t>3.1</a:t>
            </a:r>
            <a:r>
              <a:rPr lang="fr-FR" sz="2400" dirty="0"/>
              <a:t>.	Définition</a:t>
            </a:r>
          </a:p>
        </p:txBody>
      </p:sp>
      <p:sp>
        <p:nvSpPr>
          <p:cNvPr id="9225" name="ZoneTexte 29"/>
          <p:cNvSpPr txBox="1">
            <a:spLocks noChangeArrowheads="1"/>
          </p:cNvSpPr>
          <p:nvPr/>
        </p:nvSpPr>
        <p:spPr bwMode="auto">
          <a:xfrm>
            <a:off x="831850" y="1471613"/>
            <a:ext cx="1328738" cy="338137"/>
          </a:xfrm>
          <a:prstGeom prst="rect">
            <a:avLst/>
          </a:prstGeom>
          <a:noFill/>
          <a:ln w="9525">
            <a:noFill/>
            <a:miter lim="800000"/>
            <a:headEnd/>
            <a:tailEnd/>
          </a:ln>
        </p:spPr>
        <p:txBody>
          <a:bodyPr wrap="none">
            <a:spAutoFit/>
          </a:bodyPr>
          <a:lstStyle/>
          <a:p>
            <a:r>
              <a:rPr lang="fr-FR" sz="1600" b="1"/>
              <a:t>Le MOSFET</a:t>
            </a:r>
          </a:p>
        </p:txBody>
      </p:sp>
      <p:graphicFrame>
        <p:nvGraphicFramePr>
          <p:cNvPr id="9218" name="Object 58"/>
          <p:cNvGraphicFramePr>
            <a:graphicFrameLocks noChangeAspect="1"/>
          </p:cNvGraphicFramePr>
          <p:nvPr>
            <p:extLst>
              <p:ext uri="{D42A27DB-BD31-4B8C-83A1-F6EECF244321}">
                <p14:modId xmlns:p14="http://schemas.microsoft.com/office/powerpoint/2010/main" val="292538514"/>
              </p:ext>
            </p:extLst>
          </p:nvPr>
        </p:nvGraphicFramePr>
        <p:xfrm>
          <a:off x="1860550" y="3105150"/>
          <a:ext cx="2333625" cy="301625"/>
        </p:xfrm>
        <a:graphic>
          <a:graphicData uri="http://schemas.openxmlformats.org/presentationml/2006/ole">
            <mc:AlternateContent xmlns:mc="http://schemas.openxmlformats.org/markup-compatibility/2006">
              <mc:Choice xmlns:v="urn:schemas-microsoft-com:vml" Requires="v">
                <p:oleObj spid="_x0000_s9659" name="Équation" r:id="rId4" imgW="1866600" imgH="241200" progId="Equation.3">
                  <p:embed/>
                </p:oleObj>
              </mc:Choice>
              <mc:Fallback>
                <p:oleObj name="Équation" r:id="rId4" imgW="1866600" imgH="241200" progId="Equation.3">
                  <p:embed/>
                  <p:pic>
                    <p:nvPicPr>
                      <p:cNvPr id="0" name="Object 58"/>
                      <p:cNvPicPr>
                        <a:picLocks noChangeAspect="1" noChangeArrowheads="1"/>
                      </p:cNvPicPr>
                      <p:nvPr/>
                    </p:nvPicPr>
                    <p:blipFill>
                      <a:blip r:embed="rId5"/>
                      <a:srcRect/>
                      <a:stretch>
                        <a:fillRect/>
                      </a:stretch>
                    </p:blipFill>
                    <p:spPr bwMode="auto">
                      <a:xfrm>
                        <a:off x="1860550" y="3105150"/>
                        <a:ext cx="23336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6" name="ZoneTexte 26"/>
          <p:cNvSpPr txBox="1">
            <a:spLocks noChangeArrowheads="1"/>
          </p:cNvSpPr>
          <p:nvPr/>
        </p:nvSpPr>
        <p:spPr bwMode="auto">
          <a:xfrm>
            <a:off x="1525588" y="3546475"/>
            <a:ext cx="3062287" cy="338138"/>
          </a:xfrm>
          <a:prstGeom prst="rect">
            <a:avLst/>
          </a:prstGeom>
          <a:noFill/>
          <a:ln w="9525">
            <a:noFill/>
            <a:miter lim="800000"/>
            <a:headEnd/>
            <a:tailEnd/>
          </a:ln>
        </p:spPr>
        <p:txBody>
          <a:bodyPr>
            <a:spAutoFit/>
          </a:bodyPr>
          <a:lstStyle/>
          <a:p>
            <a:pPr algn="just"/>
            <a:r>
              <a:rPr lang="fr-FR" sz="1600"/>
              <a:t>Avec </a:t>
            </a:r>
            <a:r>
              <a:rPr lang="fr-FR" sz="1600" i="1"/>
              <a:t>V</a:t>
            </a:r>
            <a:r>
              <a:rPr lang="fr-FR" sz="1600" i="1" baseline="-25000"/>
              <a:t>GS </a:t>
            </a:r>
            <a:r>
              <a:rPr lang="fr-FR" sz="1600"/>
              <a:t>&gt; </a:t>
            </a:r>
            <a:r>
              <a:rPr lang="fr-FR" sz="1600" i="1"/>
              <a:t>V</a:t>
            </a:r>
            <a:r>
              <a:rPr lang="fr-FR" sz="1600" i="1" baseline="-25000"/>
              <a:t>T</a:t>
            </a:r>
            <a:r>
              <a:rPr lang="fr-FR" sz="1600"/>
              <a:t> et </a:t>
            </a:r>
            <a:r>
              <a:rPr lang="fr-FR" sz="1600" i="1"/>
              <a:t>V</a:t>
            </a:r>
            <a:r>
              <a:rPr lang="fr-FR" sz="1600" i="1" baseline="-25000"/>
              <a:t>DS </a:t>
            </a:r>
            <a:r>
              <a:rPr lang="fr-FR" sz="1600" i="1"/>
              <a:t>&lt; V</a:t>
            </a:r>
            <a:r>
              <a:rPr lang="fr-FR" sz="1600" i="1" baseline="-25000"/>
              <a:t>GS </a:t>
            </a:r>
            <a:r>
              <a:rPr lang="fr-FR" sz="1600"/>
              <a:t>-</a:t>
            </a:r>
            <a:r>
              <a:rPr lang="fr-FR" sz="1600" i="1"/>
              <a:t>V</a:t>
            </a:r>
            <a:r>
              <a:rPr lang="fr-FR" sz="1600" i="1" baseline="-25000"/>
              <a:t>T</a:t>
            </a:r>
          </a:p>
        </p:txBody>
      </p:sp>
      <p:sp>
        <p:nvSpPr>
          <p:cNvPr id="9227" name="ZoneTexte 26"/>
          <p:cNvSpPr txBox="1">
            <a:spLocks noChangeArrowheads="1"/>
          </p:cNvSpPr>
          <p:nvPr/>
        </p:nvSpPr>
        <p:spPr bwMode="auto">
          <a:xfrm>
            <a:off x="822325" y="2587625"/>
            <a:ext cx="3149600" cy="338138"/>
          </a:xfrm>
          <a:prstGeom prst="rect">
            <a:avLst/>
          </a:prstGeom>
          <a:noFill/>
          <a:ln w="9525">
            <a:noFill/>
            <a:miter lim="800000"/>
            <a:headEnd/>
            <a:tailEnd/>
          </a:ln>
        </p:spPr>
        <p:txBody>
          <a:bodyPr>
            <a:spAutoFit/>
          </a:bodyPr>
          <a:lstStyle/>
          <a:p>
            <a:pPr algn="just">
              <a:spcBef>
                <a:spcPts val="600"/>
              </a:spcBef>
            </a:pPr>
            <a:r>
              <a:rPr lang="fr-FR" sz="1600" dirty="0"/>
              <a:t>Régime linéaire (Mode Triode)</a:t>
            </a:r>
          </a:p>
        </p:txBody>
      </p:sp>
      <p:sp>
        <p:nvSpPr>
          <p:cNvPr id="9228" name="ZoneTexte 26"/>
          <p:cNvSpPr txBox="1">
            <a:spLocks noChangeArrowheads="1"/>
          </p:cNvSpPr>
          <p:nvPr/>
        </p:nvSpPr>
        <p:spPr bwMode="auto">
          <a:xfrm>
            <a:off x="822325" y="2097088"/>
            <a:ext cx="3149600" cy="339725"/>
          </a:xfrm>
          <a:prstGeom prst="rect">
            <a:avLst/>
          </a:prstGeom>
          <a:noFill/>
          <a:ln w="9525">
            <a:noFill/>
            <a:miter lim="800000"/>
            <a:headEnd/>
            <a:tailEnd/>
          </a:ln>
        </p:spPr>
        <p:txBody>
          <a:bodyPr>
            <a:spAutoFit/>
          </a:bodyPr>
          <a:lstStyle/>
          <a:p>
            <a:pPr algn="just">
              <a:spcBef>
                <a:spcPts val="600"/>
              </a:spcBef>
            </a:pPr>
            <a:r>
              <a:rPr lang="fr-FR" sz="1600"/>
              <a:t>Régime bloqué : </a:t>
            </a:r>
            <a:r>
              <a:rPr lang="fr-FR" sz="1600" i="1"/>
              <a:t>V</a:t>
            </a:r>
            <a:r>
              <a:rPr lang="fr-FR" sz="1600" i="1" baseline="-25000"/>
              <a:t>GS </a:t>
            </a:r>
            <a:r>
              <a:rPr lang="fr-FR" sz="1600"/>
              <a:t>&lt; </a:t>
            </a:r>
            <a:r>
              <a:rPr lang="fr-FR" sz="1600" i="1"/>
              <a:t>V</a:t>
            </a:r>
            <a:r>
              <a:rPr lang="fr-FR" sz="1600" i="1" baseline="-25000"/>
              <a:t>T</a:t>
            </a:r>
            <a:r>
              <a:rPr lang="fr-FR" sz="1600"/>
              <a:t>  I</a:t>
            </a:r>
            <a:r>
              <a:rPr lang="fr-FR" sz="1600" i="1" baseline="-25000"/>
              <a:t>D </a:t>
            </a:r>
            <a:r>
              <a:rPr lang="fr-FR" sz="1600" i="1"/>
              <a:t>~ 0</a:t>
            </a:r>
            <a:endParaRPr lang="fr-FR" sz="1600"/>
          </a:p>
        </p:txBody>
      </p:sp>
      <p:sp>
        <p:nvSpPr>
          <p:cNvPr id="9229" name="ZoneTexte 26"/>
          <p:cNvSpPr txBox="1">
            <a:spLocks noChangeArrowheads="1"/>
          </p:cNvSpPr>
          <p:nvPr/>
        </p:nvSpPr>
        <p:spPr bwMode="auto">
          <a:xfrm>
            <a:off x="5316538" y="4171815"/>
            <a:ext cx="3316287" cy="1185862"/>
          </a:xfrm>
          <a:prstGeom prst="rect">
            <a:avLst/>
          </a:prstGeom>
          <a:noFill/>
          <a:ln w="9525">
            <a:noFill/>
            <a:miter lim="800000"/>
            <a:headEnd/>
            <a:tailEnd/>
          </a:ln>
        </p:spPr>
        <p:txBody>
          <a:bodyPr>
            <a:spAutoFit/>
          </a:bodyPr>
          <a:lstStyle/>
          <a:p>
            <a:pPr algn="just">
              <a:spcBef>
                <a:spcPts val="600"/>
              </a:spcBef>
            </a:pPr>
            <a:r>
              <a:rPr lang="fr-FR" sz="1400" i="1" dirty="0"/>
              <a:t>µ</a:t>
            </a:r>
            <a:r>
              <a:rPr lang="fr-FR" sz="1400" i="1" baseline="-25000" dirty="0" err="1"/>
              <a:t>eff</a:t>
            </a:r>
            <a:r>
              <a:rPr lang="fr-FR" sz="1400" dirty="0"/>
              <a:t> : Mobilité des porteurs dans le canal</a:t>
            </a:r>
          </a:p>
          <a:p>
            <a:pPr>
              <a:spcBef>
                <a:spcPts val="600"/>
              </a:spcBef>
            </a:pPr>
            <a:r>
              <a:rPr lang="fr-FR" sz="1400" i="1" dirty="0"/>
              <a:t>C</a:t>
            </a:r>
            <a:r>
              <a:rPr lang="fr-FR" sz="1400" i="1" baseline="-25000" dirty="0"/>
              <a:t>ox</a:t>
            </a:r>
            <a:r>
              <a:rPr lang="fr-FR" sz="1400" dirty="0"/>
              <a:t> : Capacité du condensateur de grille</a:t>
            </a:r>
          </a:p>
          <a:p>
            <a:pPr algn="just">
              <a:spcBef>
                <a:spcPts val="600"/>
              </a:spcBef>
            </a:pPr>
            <a:r>
              <a:rPr lang="fr-FR" sz="1400" i="1" dirty="0"/>
              <a:t>W</a:t>
            </a:r>
            <a:r>
              <a:rPr lang="fr-FR" sz="1400" dirty="0"/>
              <a:t> : Largeur du canal</a:t>
            </a:r>
          </a:p>
          <a:p>
            <a:pPr algn="just">
              <a:spcBef>
                <a:spcPts val="600"/>
              </a:spcBef>
            </a:pPr>
            <a:r>
              <a:rPr lang="fr-FR" sz="1400" i="1" dirty="0"/>
              <a:t>L</a:t>
            </a:r>
            <a:r>
              <a:rPr lang="fr-FR" sz="1400" dirty="0"/>
              <a:t> : Longueur du canal </a:t>
            </a:r>
          </a:p>
        </p:txBody>
      </p:sp>
      <p:sp>
        <p:nvSpPr>
          <p:cNvPr id="9230" name="ZoneTexte 26"/>
          <p:cNvSpPr txBox="1">
            <a:spLocks noChangeArrowheads="1"/>
          </p:cNvSpPr>
          <p:nvPr/>
        </p:nvSpPr>
        <p:spPr bwMode="auto">
          <a:xfrm>
            <a:off x="822325" y="4102100"/>
            <a:ext cx="3149600" cy="338138"/>
          </a:xfrm>
          <a:prstGeom prst="rect">
            <a:avLst/>
          </a:prstGeom>
          <a:noFill/>
          <a:ln w="9525">
            <a:noFill/>
            <a:miter lim="800000"/>
            <a:headEnd/>
            <a:tailEnd/>
          </a:ln>
        </p:spPr>
        <p:txBody>
          <a:bodyPr>
            <a:spAutoFit/>
          </a:bodyPr>
          <a:lstStyle/>
          <a:p>
            <a:pPr algn="just">
              <a:spcBef>
                <a:spcPts val="600"/>
              </a:spcBef>
            </a:pPr>
            <a:r>
              <a:rPr lang="fr-FR" sz="1600" dirty="0"/>
              <a:t>Régime saturé (Mode pentode)</a:t>
            </a:r>
          </a:p>
        </p:txBody>
      </p:sp>
      <p:graphicFrame>
        <p:nvGraphicFramePr>
          <p:cNvPr id="9219" name="Object 8"/>
          <p:cNvGraphicFramePr>
            <a:graphicFrameLocks noChangeAspect="1"/>
          </p:cNvGraphicFramePr>
          <p:nvPr>
            <p:extLst>
              <p:ext uri="{D42A27DB-BD31-4B8C-83A1-F6EECF244321}">
                <p14:modId xmlns:p14="http://schemas.microsoft.com/office/powerpoint/2010/main" val="1710682047"/>
              </p:ext>
            </p:extLst>
          </p:nvPr>
        </p:nvGraphicFramePr>
        <p:xfrm>
          <a:off x="1920875" y="4475163"/>
          <a:ext cx="2206625" cy="603250"/>
        </p:xfrm>
        <a:graphic>
          <a:graphicData uri="http://schemas.openxmlformats.org/presentationml/2006/ole">
            <mc:AlternateContent xmlns:mc="http://schemas.openxmlformats.org/markup-compatibility/2006">
              <mc:Choice xmlns:v="urn:schemas-microsoft-com:vml" Requires="v">
                <p:oleObj spid="_x0000_s9660" name="Équation" r:id="rId6" imgW="1765080" imgH="482400" progId="Equation.3">
                  <p:embed/>
                </p:oleObj>
              </mc:Choice>
              <mc:Fallback>
                <p:oleObj name="Équation" r:id="rId6" imgW="1765080" imgH="482400" progId="Equation.3">
                  <p:embed/>
                  <p:pic>
                    <p:nvPicPr>
                      <p:cNvPr id="0" name="Object 8"/>
                      <p:cNvPicPr>
                        <a:picLocks noChangeAspect="1" noChangeArrowheads="1"/>
                      </p:cNvPicPr>
                      <p:nvPr/>
                    </p:nvPicPr>
                    <p:blipFill>
                      <a:blip r:embed="rId7"/>
                      <a:srcRect/>
                      <a:stretch>
                        <a:fillRect/>
                      </a:stretch>
                    </p:blipFill>
                    <p:spPr bwMode="auto">
                      <a:xfrm>
                        <a:off x="1920875" y="4475163"/>
                        <a:ext cx="2206625"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31" name="ZoneTexte 26"/>
          <p:cNvSpPr txBox="1">
            <a:spLocks noChangeArrowheads="1"/>
          </p:cNvSpPr>
          <p:nvPr/>
        </p:nvSpPr>
        <p:spPr bwMode="auto">
          <a:xfrm>
            <a:off x="1535113" y="5068888"/>
            <a:ext cx="3052762" cy="338137"/>
          </a:xfrm>
          <a:prstGeom prst="rect">
            <a:avLst/>
          </a:prstGeom>
          <a:noFill/>
          <a:ln w="9525">
            <a:noFill/>
            <a:miter lim="800000"/>
            <a:headEnd/>
            <a:tailEnd/>
          </a:ln>
        </p:spPr>
        <p:txBody>
          <a:bodyPr>
            <a:spAutoFit/>
          </a:bodyPr>
          <a:lstStyle/>
          <a:p>
            <a:pPr algn="just"/>
            <a:r>
              <a:rPr lang="fr-FR" sz="1600"/>
              <a:t>Avec </a:t>
            </a:r>
            <a:r>
              <a:rPr lang="fr-FR" sz="1600" i="1"/>
              <a:t>V</a:t>
            </a:r>
            <a:r>
              <a:rPr lang="fr-FR" sz="1600" i="1" baseline="-25000"/>
              <a:t>GS </a:t>
            </a:r>
            <a:r>
              <a:rPr lang="fr-FR" sz="1600"/>
              <a:t>&gt; </a:t>
            </a:r>
            <a:r>
              <a:rPr lang="fr-FR" sz="1600" i="1"/>
              <a:t>V</a:t>
            </a:r>
            <a:r>
              <a:rPr lang="fr-FR" sz="1600" i="1" baseline="-25000"/>
              <a:t>T</a:t>
            </a:r>
            <a:r>
              <a:rPr lang="fr-FR" sz="1600"/>
              <a:t> et </a:t>
            </a:r>
            <a:r>
              <a:rPr lang="fr-FR" sz="1600" i="1"/>
              <a:t>V</a:t>
            </a:r>
            <a:r>
              <a:rPr lang="fr-FR" sz="1600" i="1" baseline="-25000"/>
              <a:t>DS </a:t>
            </a:r>
            <a:r>
              <a:rPr lang="fr-FR" sz="1600" i="1"/>
              <a:t>&gt; V</a:t>
            </a:r>
            <a:r>
              <a:rPr lang="fr-FR" sz="1600" i="1" baseline="-25000"/>
              <a:t>GS </a:t>
            </a:r>
            <a:r>
              <a:rPr lang="fr-FR" sz="1600"/>
              <a:t>-</a:t>
            </a:r>
            <a:r>
              <a:rPr lang="fr-FR" sz="1600" i="1"/>
              <a:t>V</a:t>
            </a:r>
            <a:r>
              <a:rPr lang="fr-FR" sz="1600" i="1" baseline="-25000"/>
              <a:t>T</a:t>
            </a:r>
          </a:p>
        </p:txBody>
      </p:sp>
      <p:graphicFrame>
        <p:nvGraphicFramePr>
          <p:cNvPr id="9220" name="Object 46"/>
          <p:cNvGraphicFramePr>
            <a:graphicFrameLocks noChangeAspect="1"/>
          </p:cNvGraphicFramePr>
          <p:nvPr/>
        </p:nvGraphicFramePr>
        <p:xfrm>
          <a:off x="2800350" y="5741988"/>
          <a:ext cx="1666875" cy="873125"/>
        </p:xfrm>
        <a:graphic>
          <a:graphicData uri="http://schemas.openxmlformats.org/presentationml/2006/ole">
            <mc:AlternateContent xmlns:mc="http://schemas.openxmlformats.org/markup-compatibility/2006">
              <mc:Choice xmlns:v="urn:schemas-microsoft-com:vml" Requires="v">
                <p:oleObj spid="_x0000_s9661" name="Équation" r:id="rId8" imgW="1333440" imgH="698400" progId="Equation.3">
                  <p:embed/>
                </p:oleObj>
              </mc:Choice>
              <mc:Fallback>
                <p:oleObj name="Équation" r:id="rId8" imgW="1333440" imgH="698400" progId="Equation.3">
                  <p:embed/>
                  <p:pic>
                    <p:nvPicPr>
                      <p:cNvPr id="0" name="Object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0350" y="5741988"/>
                        <a:ext cx="166687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32"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138738" y="1448060"/>
            <a:ext cx="3327400" cy="1885950"/>
          </a:xfrm>
          <a:prstGeom prst="rect">
            <a:avLst/>
          </a:prstGeom>
          <a:noFill/>
          <a:ln w="9525">
            <a:noFill/>
            <a:miter lim="800000"/>
            <a:headEnd/>
            <a:tailEnd/>
          </a:ln>
        </p:spPr>
      </p:pic>
      <p:sp>
        <p:nvSpPr>
          <p:cNvPr id="9233" name="ZoneTexte 74"/>
          <p:cNvSpPr txBox="1">
            <a:spLocks noChangeArrowheads="1"/>
          </p:cNvSpPr>
          <p:nvPr/>
        </p:nvSpPr>
        <p:spPr bwMode="auto">
          <a:xfrm>
            <a:off x="852488" y="5799138"/>
            <a:ext cx="1738312" cy="307975"/>
          </a:xfrm>
          <a:prstGeom prst="rect">
            <a:avLst/>
          </a:prstGeom>
          <a:noFill/>
          <a:ln w="9525">
            <a:noFill/>
            <a:miter lim="800000"/>
            <a:headEnd/>
            <a:tailEnd/>
          </a:ln>
        </p:spPr>
        <p:txBody>
          <a:bodyPr wrap="none">
            <a:spAutoFit/>
          </a:bodyPr>
          <a:lstStyle/>
          <a:p>
            <a:r>
              <a:rPr lang="fr-FR" sz="1400" i="1"/>
              <a:t> V</a:t>
            </a:r>
            <a:r>
              <a:rPr lang="fr-FR" sz="1400" i="1" baseline="-25000"/>
              <a:t>A</a:t>
            </a:r>
            <a:r>
              <a:rPr lang="fr-FR" sz="1400" i="1"/>
              <a:t> : </a:t>
            </a:r>
            <a:r>
              <a:rPr lang="fr-FR" sz="1400"/>
              <a:t>Tension d’Early </a:t>
            </a:r>
          </a:p>
        </p:txBody>
      </p:sp>
      <p:graphicFrame>
        <p:nvGraphicFramePr>
          <p:cNvPr id="9221" name="Object 17"/>
          <p:cNvGraphicFramePr>
            <a:graphicFrameLocks noChangeAspect="1"/>
          </p:cNvGraphicFramePr>
          <p:nvPr/>
        </p:nvGraphicFramePr>
        <p:xfrm>
          <a:off x="5340350" y="3513138"/>
          <a:ext cx="1333500" cy="492125"/>
        </p:xfrm>
        <a:graphic>
          <a:graphicData uri="http://schemas.openxmlformats.org/presentationml/2006/ole">
            <mc:AlternateContent xmlns:mc="http://schemas.openxmlformats.org/markup-compatibility/2006">
              <mc:Choice xmlns:v="urn:schemas-microsoft-com:vml" Requires="v">
                <p:oleObj spid="_x0000_s9662" name="Équation" r:id="rId11" imgW="1066680" imgH="393480" progId="Equation.3">
                  <p:embed/>
                </p:oleObj>
              </mc:Choice>
              <mc:Fallback>
                <p:oleObj name="Équation" r:id="rId11" imgW="1066680" imgH="393480" progId="Equation.3">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40350" y="3513138"/>
                        <a:ext cx="133350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17"/>
          <p:cNvGraphicFramePr>
            <a:graphicFrameLocks noChangeAspect="1"/>
          </p:cNvGraphicFramePr>
          <p:nvPr/>
        </p:nvGraphicFramePr>
        <p:xfrm>
          <a:off x="5508625" y="5618195"/>
          <a:ext cx="1000125" cy="301625"/>
        </p:xfrm>
        <a:graphic>
          <a:graphicData uri="http://schemas.openxmlformats.org/presentationml/2006/ole">
            <mc:AlternateContent xmlns:mc="http://schemas.openxmlformats.org/markup-compatibility/2006">
              <mc:Choice xmlns:v="urn:schemas-microsoft-com:vml" Requires="v">
                <p:oleObj spid="_x0000_s9663" name="Équation" r:id="rId13" imgW="799920" imgH="241200" progId="Equation.3">
                  <p:embed/>
                </p:oleObj>
              </mc:Choice>
              <mc:Fallback>
                <p:oleObj name="Équation" r:id="rId13" imgW="799920" imgH="24120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08625" y="5618195"/>
                        <a:ext cx="10001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p:cNvSpPr/>
          <p:nvPr/>
        </p:nvSpPr>
        <p:spPr>
          <a:xfrm>
            <a:off x="2088114" y="207073"/>
            <a:ext cx="4925579" cy="461665"/>
          </a:xfrm>
          <a:prstGeom prst="rect">
            <a:avLst/>
          </a:prstGeom>
        </p:spPr>
        <p:txBody>
          <a:bodyPr wrap="none">
            <a:spAutoFit/>
          </a:bodyPr>
          <a:lstStyle/>
          <a:p>
            <a:pPr algn="ctr">
              <a:tabLst>
                <a:tab pos="717550" algn="l"/>
              </a:tabLst>
            </a:pPr>
            <a:r>
              <a:rPr lang="fr-FR" sz="2400" dirty="0"/>
              <a:t>3.	Les transistors à effet de champs</a:t>
            </a:r>
          </a:p>
        </p:txBody>
      </p:sp>
      <p:sp>
        <p:nvSpPr>
          <p:cNvPr id="20" name="ZoneTexte 19">
            <a:extLst>
              <a:ext uri="{FF2B5EF4-FFF2-40B4-BE49-F238E27FC236}">
                <a16:creationId xmlns:a16="http://schemas.microsoft.com/office/drawing/2014/main" id="{38363841-3932-42F0-8325-61DD20A508B0}"/>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40013" y="4784725"/>
            <a:ext cx="2160587" cy="1363663"/>
          </a:xfrm>
          <a:prstGeom prst="rect">
            <a:avLst/>
          </a:prstGeom>
          <a:noFill/>
          <a:ln w="9525">
            <a:noFill/>
            <a:miter lim="800000"/>
            <a:headEnd/>
            <a:tailEnd/>
          </a:ln>
        </p:spPr>
      </p:pic>
      <p:sp>
        <p:nvSpPr>
          <p:cNvPr id="10245" name="Rectangle 5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sp>
        <p:nvSpPr>
          <p:cNvPr id="10246" name="ZoneTexte 77"/>
          <p:cNvSpPr txBox="1">
            <a:spLocks noChangeArrowheads="1"/>
          </p:cNvSpPr>
          <p:nvPr/>
        </p:nvSpPr>
        <p:spPr bwMode="auto">
          <a:xfrm>
            <a:off x="676275" y="885825"/>
            <a:ext cx="3128963" cy="461963"/>
          </a:xfrm>
          <a:prstGeom prst="rect">
            <a:avLst/>
          </a:prstGeom>
          <a:noFill/>
          <a:ln w="9525">
            <a:noFill/>
            <a:miter lim="800000"/>
            <a:headEnd/>
            <a:tailEnd/>
          </a:ln>
        </p:spPr>
        <p:txBody>
          <a:bodyPr wrap="none">
            <a:spAutoFit/>
          </a:bodyPr>
          <a:lstStyle/>
          <a:p>
            <a:r>
              <a:rPr lang="fr-FR" sz="2400" dirty="0"/>
              <a:t>3.2.	La commutation</a:t>
            </a:r>
          </a:p>
        </p:txBody>
      </p:sp>
      <p:sp>
        <p:nvSpPr>
          <p:cNvPr id="10247" name="Rectangle 26"/>
          <p:cNvSpPr>
            <a:spLocks noChangeArrowheads="1"/>
          </p:cNvSpPr>
          <p:nvPr/>
        </p:nvSpPr>
        <p:spPr bwMode="auto">
          <a:xfrm>
            <a:off x="831850" y="1433513"/>
            <a:ext cx="6846888" cy="1031875"/>
          </a:xfrm>
          <a:prstGeom prst="rect">
            <a:avLst/>
          </a:prstGeom>
          <a:noFill/>
          <a:ln w="9525">
            <a:noFill/>
            <a:miter lim="800000"/>
            <a:headEnd/>
            <a:tailEnd/>
          </a:ln>
        </p:spPr>
        <p:txBody>
          <a:bodyPr>
            <a:spAutoFit/>
          </a:bodyPr>
          <a:lstStyle/>
          <a:p>
            <a:pPr algn="just">
              <a:spcBef>
                <a:spcPts val="600"/>
              </a:spcBef>
            </a:pPr>
            <a:r>
              <a:rPr lang="fr-FR" sz="1400"/>
              <a:t>Le transistor MOS est très utilisé en commutation. Son énorme intérêt d’avoir un courant de grille quasiment nul, donc un courant de commande nul.</a:t>
            </a:r>
          </a:p>
          <a:p>
            <a:pPr algn="just">
              <a:spcBef>
                <a:spcPts val="600"/>
              </a:spcBef>
            </a:pPr>
            <a:r>
              <a:rPr lang="fr-FR" sz="1400"/>
              <a:t>Dans ce cas, les paramètres importants sont les temps de commutation à l’ouverture et à la fermeture ainsi que la résistance en circuit ouvert </a:t>
            </a:r>
            <a:r>
              <a:rPr lang="fr-FR" sz="1400" i="1"/>
              <a:t>R</a:t>
            </a:r>
            <a:r>
              <a:rPr lang="fr-FR" sz="1400" i="1" baseline="-25000"/>
              <a:t>off</a:t>
            </a:r>
            <a:r>
              <a:rPr lang="fr-FR" sz="1400"/>
              <a:t> et en circuit fermé </a:t>
            </a:r>
            <a:r>
              <a:rPr lang="fr-FR" sz="1400" i="1"/>
              <a:t>R</a:t>
            </a:r>
            <a:r>
              <a:rPr lang="fr-FR" sz="1400" i="1" baseline="-25000"/>
              <a:t>on</a:t>
            </a:r>
            <a:r>
              <a:rPr lang="fr-FR" sz="1400"/>
              <a:t>.</a:t>
            </a:r>
          </a:p>
        </p:txBody>
      </p:sp>
      <p:pic>
        <p:nvPicPr>
          <p:cNvPr id="1024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60000">
            <a:off x="546100" y="4797425"/>
            <a:ext cx="2159000" cy="1439863"/>
          </a:xfrm>
          <a:prstGeom prst="rect">
            <a:avLst/>
          </a:prstGeom>
          <a:noFill/>
          <a:ln w="9525">
            <a:noFill/>
            <a:miter lim="800000"/>
            <a:headEnd/>
            <a:tailEnd/>
          </a:ln>
        </p:spPr>
      </p:pic>
      <p:sp>
        <p:nvSpPr>
          <p:cNvPr id="10249" name="Rectangle 31"/>
          <p:cNvSpPr>
            <a:spLocks noChangeArrowheads="1"/>
          </p:cNvSpPr>
          <p:nvPr/>
        </p:nvSpPr>
        <p:spPr bwMode="auto">
          <a:xfrm>
            <a:off x="847725" y="3159125"/>
            <a:ext cx="4398961" cy="523220"/>
          </a:xfrm>
          <a:prstGeom prst="rect">
            <a:avLst/>
          </a:prstGeom>
          <a:noFill/>
          <a:ln w="9525">
            <a:noFill/>
            <a:miter lim="800000"/>
            <a:headEnd/>
            <a:tailEnd/>
          </a:ln>
        </p:spPr>
        <p:txBody>
          <a:bodyPr wrap="none">
            <a:spAutoFit/>
          </a:bodyPr>
          <a:lstStyle/>
          <a:p>
            <a:r>
              <a:rPr lang="fr-FR" sz="1400" i="1" dirty="0" err="1"/>
              <a:t>R</a:t>
            </a:r>
            <a:r>
              <a:rPr lang="fr-FR" sz="1400" i="1" baseline="-25000" dirty="0" err="1"/>
              <a:t>off</a:t>
            </a:r>
            <a:r>
              <a:rPr lang="fr-FR" sz="1400" dirty="0"/>
              <a:t>  : correspond à la résistance du canal hors conduction.</a:t>
            </a:r>
          </a:p>
          <a:p>
            <a:r>
              <a:rPr lang="fr-FR" sz="1400" dirty="0"/>
              <a:t>         Quelque centaines de mégohms.</a:t>
            </a:r>
          </a:p>
        </p:txBody>
      </p:sp>
      <p:sp>
        <p:nvSpPr>
          <p:cNvPr id="10250" name="Rectangle 32"/>
          <p:cNvSpPr>
            <a:spLocks noChangeArrowheads="1"/>
          </p:cNvSpPr>
          <p:nvPr/>
        </p:nvSpPr>
        <p:spPr bwMode="auto">
          <a:xfrm>
            <a:off x="847725" y="2466975"/>
            <a:ext cx="5064125" cy="738188"/>
          </a:xfrm>
          <a:prstGeom prst="rect">
            <a:avLst/>
          </a:prstGeom>
          <a:noFill/>
          <a:ln w="9525">
            <a:noFill/>
            <a:miter lim="800000"/>
            <a:headEnd/>
            <a:tailEnd/>
          </a:ln>
        </p:spPr>
        <p:txBody>
          <a:bodyPr wrap="none">
            <a:spAutoFit/>
          </a:bodyPr>
          <a:lstStyle/>
          <a:p>
            <a:r>
              <a:rPr lang="fr-FR" sz="1400" i="1" dirty="0"/>
              <a:t>R</a:t>
            </a:r>
            <a:r>
              <a:rPr lang="fr-FR" sz="1400" i="1" baseline="-25000" dirty="0"/>
              <a:t>on</a:t>
            </a:r>
            <a:r>
              <a:rPr lang="fr-FR" sz="1400" dirty="0"/>
              <a:t>  : correspond à la résistance du canal en conduction. </a:t>
            </a:r>
          </a:p>
          <a:p>
            <a:r>
              <a:rPr lang="fr-FR" sz="1400" dirty="0"/>
              <a:t>         Elle dépend donc beaucoup de la technologie utilisée</a:t>
            </a:r>
          </a:p>
          <a:p>
            <a:r>
              <a:rPr lang="fr-FR" sz="1400" dirty="0"/>
              <a:t>         Elle est de quelque dixième d’ohm à quelque dizaines d’ohm. </a:t>
            </a:r>
          </a:p>
        </p:txBody>
      </p:sp>
      <p:graphicFrame>
        <p:nvGraphicFramePr>
          <p:cNvPr id="10242" name="Object 6"/>
          <p:cNvGraphicFramePr>
            <a:graphicFrameLocks noChangeAspect="1"/>
          </p:cNvGraphicFramePr>
          <p:nvPr/>
        </p:nvGraphicFramePr>
        <p:xfrm>
          <a:off x="6329363" y="2627313"/>
          <a:ext cx="1968500" cy="508000"/>
        </p:xfrm>
        <a:graphic>
          <a:graphicData uri="http://schemas.openxmlformats.org/presentationml/2006/ole">
            <mc:AlternateContent xmlns:mc="http://schemas.openxmlformats.org/markup-compatibility/2006">
              <mc:Choice xmlns:v="urn:schemas-microsoft-com:vml" Requires="v">
                <p:oleObj spid="_x0000_s10330" name="Équation" r:id="rId5" imgW="1968480" imgH="507960" progId="Equation.3">
                  <p:embed/>
                </p:oleObj>
              </mc:Choice>
              <mc:Fallback>
                <p:oleObj name="Équation" r:id="rId5" imgW="1968480" imgH="50796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9363" y="2627313"/>
                        <a:ext cx="19685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1" name="Rectangle 34"/>
          <p:cNvSpPr>
            <a:spLocks noChangeArrowheads="1"/>
          </p:cNvSpPr>
          <p:nvPr/>
        </p:nvSpPr>
        <p:spPr bwMode="auto">
          <a:xfrm>
            <a:off x="525463" y="4119563"/>
            <a:ext cx="4384675" cy="461962"/>
          </a:xfrm>
          <a:prstGeom prst="rect">
            <a:avLst/>
          </a:prstGeom>
          <a:noFill/>
          <a:ln w="9525">
            <a:noFill/>
            <a:miter lim="800000"/>
            <a:headEnd/>
            <a:tailEnd/>
          </a:ln>
        </p:spPr>
        <p:txBody>
          <a:bodyPr>
            <a:spAutoFit/>
          </a:bodyPr>
          <a:lstStyle/>
          <a:p>
            <a:r>
              <a:rPr lang="fr-FR" sz="1200" dirty="0"/>
              <a:t>Exemple : Interrupteur à base de transistors MOS complémentaires permettant un comportement d’interrupteur analogique.</a:t>
            </a:r>
          </a:p>
        </p:txBody>
      </p:sp>
      <p:sp>
        <p:nvSpPr>
          <p:cNvPr id="10252" name="Rectangle 10"/>
          <p:cNvSpPr>
            <a:spLocks noChangeArrowheads="1"/>
          </p:cNvSpPr>
          <p:nvPr/>
        </p:nvSpPr>
        <p:spPr bwMode="auto">
          <a:xfrm>
            <a:off x="6627813" y="6507163"/>
            <a:ext cx="1535112" cy="260350"/>
          </a:xfrm>
          <a:prstGeom prst="rect">
            <a:avLst/>
          </a:prstGeom>
          <a:noFill/>
          <a:ln w="9525">
            <a:noFill/>
            <a:miter lim="800000"/>
            <a:headEnd/>
            <a:tailEnd/>
          </a:ln>
        </p:spPr>
        <p:txBody>
          <a:bodyPr wrap="none">
            <a:spAutoFit/>
          </a:bodyPr>
          <a:lstStyle/>
          <a:p>
            <a:r>
              <a:rPr lang="fr-FR" sz="1100"/>
              <a:t>Doc : BSS123 Fairchild</a:t>
            </a:r>
          </a:p>
        </p:txBody>
      </p:sp>
      <p:sp>
        <p:nvSpPr>
          <p:cNvPr id="10253" name="Rectangle 10"/>
          <p:cNvSpPr>
            <a:spLocks noChangeArrowheads="1"/>
          </p:cNvSpPr>
          <p:nvPr/>
        </p:nvSpPr>
        <p:spPr bwMode="auto">
          <a:xfrm>
            <a:off x="1390650" y="6099175"/>
            <a:ext cx="1878013" cy="261938"/>
          </a:xfrm>
          <a:prstGeom prst="rect">
            <a:avLst/>
          </a:prstGeom>
          <a:noFill/>
          <a:ln w="9525">
            <a:noFill/>
            <a:miter lim="800000"/>
            <a:headEnd/>
            <a:tailEnd/>
          </a:ln>
        </p:spPr>
        <p:txBody>
          <a:bodyPr wrap="none">
            <a:spAutoFit/>
          </a:bodyPr>
          <a:lstStyle/>
          <a:p>
            <a:r>
              <a:rPr lang="fr-FR" sz="1100"/>
              <a:t>Doc : AN-251 Analog Device</a:t>
            </a:r>
          </a:p>
        </p:txBody>
      </p:sp>
      <p:pic>
        <p:nvPicPr>
          <p:cNvPr id="2"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02881" y="3423694"/>
            <a:ext cx="4068000" cy="3159459"/>
          </a:xfrm>
          <a:prstGeom prst="rect">
            <a:avLst/>
          </a:prstGeom>
          <a:noFill/>
          <a:ln w="9525">
            <a:noFill/>
            <a:miter lim="800000"/>
            <a:headEnd/>
            <a:tailEnd/>
          </a:ln>
        </p:spPr>
      </p:pic>
      <p:sp>
        <p:nvSpPr>
          <p:cNvPr id="18" name="Parallélogramme 17"/>
          <p:cNvSpPr/>
          <p:nvPr/>
        </p:nvSpPr>
        <p:spPr>
          <a:xfrm>
            <a:off x="4800600" y="5050661"/>
            <a:ext cx="4272144" cy="108000"/>
          </a:xfrm>
          <a:prstGeom prst="parallelogram">
            <a:avLst>
              <a:gd name="adj" fmla="val 65554"/>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Parallélogramme 18"/>
          <p:cNvSpPr/>
          <p:nvPr/>
        </p:nvSpPr>
        <p:spPr>
          <a:xfrm>
            <a:off x="4800600" y="5753593"/>
            <a:ext cx="4272144" cy="108000"/>
          </a:xfrm>
          <a:prstGeom prst="parallelogram">
            <a:avLst>
              <a:gd name="adj" fmla="val 65554"/>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Parallélogramme 19"/>
          <p:cNvSpPr/>
          <p:nvPr/>
        </p:nvSpPr>
        <p:spPr>
          <a:xfrm>
            <a:off x="4800600" y="5991175"/>
            <a:ext cx="4272144" cy="108000"/>
          </a:xfrm>
          <a:prstGeom prst="parallelogram">
            <a:avLst>
              <a:gd name="adj" fmla="val 65554"/>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p:cNvSpPr/>
          <p:nvPr/>
        </p:nvSpPr>
        <p:spPr>
          <a:xfrm>
            <a:off x="2088114" y="207073"/>
            <a:ext cx="4925579" cy="461665"/>
          </a:xfrm>
          <a:prstGeom prst="rect">
            <a:avLst/>
          </a:prstGeom>
        </p:spPr>
        <p:txBody>
          <a:bodyPr wrap="none">
            <a:spAutoFit/>
          </a:bodyPr>
          <a:lstStyle/>
          <a:p>
            <a:pPr algn="ctr">
              <a:tabLst>
                <a:tab pos="717550" algn="l"/>
              </a:tabLst>
            </a:pPr>
            <a:r>
              <a:rPr lang="fr-FR" sz="2400" dirty="0"/>
              <a:t>3.	Les transistors à effet de champs</a:t>
            </a:r>
          </a:p>
        </p:txBody>
      </p:sp>
      <p:sp>
        <p:nvSpPr>
          <p:cNvPr id="22" name="ZoneTexte 21">
            <a:extLst>
              <a:ext uri="{FF2B5EF4-FFF2-40B4-BE49-F238E27FC236}">
                <a16:creationId xmlns:a16="http://schemas.microsoft.com/office/drawing/2014/main" id="{30D2D93D-AEE5-4CC5-B2A0-59EC57B7E314}"/>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5617027" y="3868057"/>
            <a:ext cx="2570569" cy="20487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isometricOffAxis2Left"/>
            <a:lightRig rig="threePt" dir="t">
              <a:rot lat="0" lon="0" rev="2700000"/>
            </a:lightRig>
          </a:scene3d>
          <a:sp3d contourW="6350">
            <a:bevelT h="38100"/>
            <a:contourClr>
              <a:srgbClr val="C0C0C0"/>
            </a:contourClr>
          </a:sp3d>
        </p:spPr>
      </p:pic>
      <p:pic>
        <p:nvPicPr>
          <p:cNvPr id="9" name="Picture 1"/>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tint val="45000"/>
                <a:satMod val="400000"/>
              </a:schemeClr>
            </a:duotone>
          </a:blip>
          <a:srcRect/>
          <a:stretch>
            <a:fillRect/>
          </a:stretch>
        </p:blipFill>
        <p:spPr bwMode="auto">
          <a:xfrm>
            <a:off x="4932085" y="1923143"/>
            <a:ext cx="3648075" cy="1419225"/>
          </a:xfrm>
          <a:prstGeom prst="rect">
            <a:avLst/>
          </a:prstGeom>
          <a:ln>
            <a:noFill/>
          </a:ln>
          <a:effectLst>
            <a:reflection blurRad="12700" stA="30000" endPos="30000" dist="5000" dir="5400000" sy="-100000" algn="bl" rotWithShape="0"/>
          </a:effectLst>
          <a:scene3d>
            <a:camera prst="isometricOffAxis2Left"/>
            <a:lightRig rig="threePt" dir="t">
              <a:rot lat="0" lon="0" rev="2700000"/>
            </a:lightRig>
          </a:scene3d>
          <a:sp3d>
            <a:bevelT w="63500" h="50800"/>
          </a:sp3d>
        </p:spPr>
      </p:pic>
      <p:sp>
        <p:nvSpPr>
          <p:cNvPr id="8" name="Rectangle 7"/>
          <p:cNvSpPr/>
          <p:nvPr/>
        </p:nvSpPr>
        <p:spPr>
          <a:xfrm>
            <a:off x="2845948" y="216801"/>
            <a:ext cx="3409908" cy="461665"/>
          </a:xfrm>
          <a:prstGeom prst="rect">
            <a:avLst/>
          </a:prstGeom>
        </p:spPr>
        <p:txBody>
          <a:bodyPr wrap="none">
            <a:spAutoFit/>
          </a:bodyPr>
          <a:lstStyle/>
          <a:p>
            <a:pPr algn="ctr">
              <a:tabLst>
                <a:tab pos="717550" algn="l"/>
              </a:tabLst>
            </a:pPr>
            <a:r>
              <a:rPr lang="fr-FR" sz="2400" dirty="0"/>
              <a:t>1.		Les amplificateurs</a:t>
            </a:r>
          </a:p>
        </p:txBody>
      </p:sp>
      <p:sp>
        <p:nvSpPr>
          <p:cNvPr id="11" name="Text Box 4"/>
          <p:cNvSpPr txBox="1">
            <a:spLocks noChangeArrowheads="1"/>
          </p:cNvSpPr>
          <p:nvPr/>
        </p:nvSpPr>
        <p:spPr bwMode="auto">
          <a:xfrm>
            <a:off x="1223688" y="937852"/>
            <a:ext cx="3602589" cy="5493812"/>
          </a:xfrm>
          <a:prstGeom prst="rect">
            <a:avLst/>
          </a:prstGeom>
          <a:noFill/>
          <a:ln w="9525">
            <a:noFill/>
            <a:miter lim="800000"/>
            <a:headEnd/>
            <a:tailEnd/>
          </a:ln>
        </p:spPr>
        <p:txBody>
          <a:bodyPr wrap="none">
            <a:spAutoFit/>
          </a:bodyPr>
          <a:lstStyle/>
          <a:p>
            <a:pPr algn="ctr">
              <a:spcAft>
                <a:spcPts val="1200"/>
              </a:spcAft>
              <a:tabLst>
                <a:tab pos="1438275" algn="l"/>
              </a:tabLst>
              <a:defRPr/>
            </a:pPr>
            <a:r>
              <a:rPr lang="fr-FR" b="1" dirty="0"/>
              <a:t>PLAN</a:t>
            </a:r>
          </a:p>
          <a:p>
            <a:pPr marL="449263" indent="-449263">
              <a:tabLst>
                <a:tab pos="449263" algn="l"/>
                <a:tab pos="1438275" algn="l"/>
              </a:tabLst>
              <a:defRPr/>
            </a:pPr>
            <a:r>
              <a:rPr lang="fr-FR" dirty="0"/>
              <a:t>1.	</a:t>
            </a:r>
            <a:r>
              <a:rPr lang="fr-FR" sz="1600" dirty="0"/>
              <a:t>Les amplificateurs</a:t>
            </a:r>
            <a:endParaRPr lang="fr-FR" dirty="0"/>
          </a:p>
          <a:p>
            <a:pPr marL="449263" indent="-449263">
              <a:tabLst>
                <a:tab pos="449263" algn="l"/>
                <a:tab pos="1438275" algn="l"/>
              </a:tabLst>
              <a:defRPr/>
            </a:pPr>
            <a:r>
              <a:rPr lang="fr-FR" sz="1600" dirty="0">
                <a:solidFill>
                  <a:schemeClr val="bg1">
                    <a:lumMod val="85000"/>
                  </a:schemeClr>
                </a:solidFill>
                <a:sym typeface="Wingdings" pitchFamily="2" charset="2"/>
              </a:rPr>
              <a:t>2.	Les transistors Bipolaires</a:t>
            </a:r>
          </a:p>
          <a:p>
            <a:pPr marL="449263" lvl="1" indent="-449263">
              <a:tabLst>
                <a:tab pos="449263" algn="l"/>
                <a:tab pos="1438275" algn="l"/>
              </a:tabLst>
              <a:defRPr/>
            </a:pPr>
            <a:r>
              <a:rPr lang="fr-FR" sz="1600" dirty="0">
                <a:solidFill>
                  <a:schemeClr val="bg1">
                    <a:lumMod val="85000"/>
                  </a:schemeClr>
                </a:solidFill>
                <a:sym typeface="Wingdings" pitchFamily="2" charset="2"/>
              </a:rPr>
              <a:t>2.1.	Définition</a:t>
            </a:r>
          </a:p>
          <a:p>
            <a:pPr marL="449263" lvl="1" indent="-449263">
              <a:tabLst>
                <a:tab pos="449263" algn="l"/>
                <a:tab pos="1438275" algn="l"/>
              </a:tabLst>
              <a:defRPr/>
            </a:pPr>
            <a:r>
              <a:rPr lang="fr-FR" sz="1600" dirty="0">
                <a:solidFill>
                  <a:schemeClr val="bg1">
                    <a:lumMod val="85000"/>
                  </a:schemeClr>
                </a:solidFill>
                <a:sym typeface="Wingdings" pitchFamily="2" charset="2"/>
              </a:rPr>
              <a:t>2.2.   La commutation</a:t>
            </a:r>
          </a:p>
          <a:p>
            <a:pPr marL="449263" lvl="1" indent="-449263">
              <a:tabLst>
                <a:tab pos="449263" algn="l"/>
                <a:tab pos="1438275" algn="l"/>
              </a:tabLst>
              <a:defRPr/>
            </a:pPr>
            <a:r>
              <a:rPr lang="fr-FR" sz="1600" dirty="0">
                <a:solidFill>
                  <a:schemeClr val="bg1">
                    <a:lumMod val="85000"/>
                  </a:schemeClr>
                </a:solidFill>
                <a:sym typeface="Wingdings" pitchFamily="2" charset="2"/>
              </a:rPr>
              <a:t>2.3.	L’amplification</a:t>
            </a:r>
          </a:p>
          <a:p>
            <a:pPr marL="449263" indent="-449263">
              <a:spcBef>
                <a:spcPts val="600"/>
              </a:spcBef>
              <a:tabLst>
                <a:tab pos="449263" algn="l"/>
                <a:tab pos="1438275" algn="l"/>
              </a:tabLst>
              <a:defRPr/>
            </a:pPr>
            <a:r>
              <a:rPr lang="fr-FR" sz="1600" dirty="0">
                <a:solidFill>
                  <a:schemeClr val="bg1">
                    <a:lumMod val="85000"/>
                  </a:schemeClr>
                </a:solidFill>
                <a:sym typeface="Wingdings" pitchFamily="2" charset="2"/>
              </a:rPr>
              <a:t>3.	Les transistors à effet de champs</a:t>
            </a:r>
          </a:p>
          <a:p>
            <a:pPr marL="449263" lvl="1" indent="-449263">
              <a:tabLst>
                <a:tab pos="449263" algn="l"/>
                <a:tab pos="1438275" algn="l"/>
              </a:tabLst>
              <a:defRPr/>
            </a:pPr>
            <a:r>
              <a:rPr lang="fr-FR" sz="1600" dirty="0">
                <a:solidFill>
                  <a:schemeClr val="bg1">
                    <a:lumMod val="85000"/>
                  </a:schemeClr>
                </a:solidFill>
                <a:sym typeface="Wingdings" pitchFamily="2" charset="2"/>
              </a:rPr>
              <a:t>3.1.	Définition</a:t>
            </a:r>
          </a:p>
          <a:p>
            <a:pPr marL="449263" lvl="1" indent="-449263">
              <a:tabLst>
                <a:tab pos="449263" algn="l"/>
                <a:tab pos="1438275" algn="l"/>
              </a:tabLst>
              <a:defRPr/>
            </a:pPr>
            <a:r>
              <a:rPr lang="fr-FR" sz="1600" dirty="0">
                <a:solidFill>
                  <a:schemeClr val="bg1">
                    <a:lumMod val="85000"/>
                  </a:schemeClr>
                </a:solidFill>
                <a:sym typeface="Wingdings" pitchFamily="2" charset="2"/>
              </a:rPr>
              <a:t>3.2.   La commutation</a:t>
            </a:r>
          </a:p>
          <a:p>
            <a:pPr marL="449263" lvl="1" indent="-449263">
              <a:tabLst>
                <a:tab pos="449263" algn="l"/>
                <a:tab pos="1438275" algn="l"/>
              </a:tabLst>
              <a:defRPr/>
            </a:pPr>
            <a:r>
              <a:rPr lang="fr-FR" sz="1600" dirty="0">
                <a:solidFill>
                  <a:schemeClr val="bg1">
                    <a:lumMod val="85000"/>
                  </a:schemeClr>
                </a:solidFill>
                <a:sym typeface="Wingdings" pitchFamily="2" charset="2"/>
              </a:rPr>
              <a:t>3.3.	L’amplification</a:t>
            </a:r>
          </a:p>
          <a:p>
            <a:pPr marL="449263" indent="-449263">
              <a:spcBef>
                <a:spcPts val="600"/>
              </a:spcBef>
              <a:tabLst>
                <a:tab pos="449263" algn="l"/>
                <a:tab pos="1438275" algn="l"/>
              </a:tabLst>
              <a:defRPr/>
            </a:pPr>
            <a:r>
              <a:rPr lang="fr-FR" sz="1600" dirty="0">
                <a:solidFill>
                  <a:schemeClr val="bg1">
                    <a:lumMod val="85000"/>
                  </a:schemeClr>
                </a:solidFill>
                <a:sym typeface="Wingdings" pitchFamily="2" charset="2"/>
              </a:rPr>
              <a:t>4.	</a:t>
            </a:r>
            <a:r>
              <a:rPr lang="fr-FR" sz="1600" dirty="0">
                <a:solidFill>
                  <a:schemeClr val="bg1">
                    <a:lumMod val="85000"/>
                  </a:schemeClr>
                </a:solidFill>
              </a:rPr>
              <a:t>Comparaison des deux technologies</a:t>
            </a:r>
          </a:p>
          <a:p>
            <a:pPr marL="449263" indent="-449263">
              <a:spcBef>
                <a:spcPts val="600"/>
              </a:spcBef>
              <a:spcAft>
                <a:spcPts val="0"/>
              </a:spcAft>
              <a:tabLst>
                <a:tab pos="449263" algn="l"/>
                <a:tab pos="1438275" algn="l"/>
              </a:tabLst>
              <a:defRPr/>
            </a:pPr>
            <a:r>
              <a:rPr lang="fr-FR" sz="1600" dirty="0">
                <a:solidFill>
                  <a:schemeClr val="bg1">
                    <a:lumMod val="85000"/>
                  </a:schemeClr>
                </a:solidFill>
              </a:rPr>
              <a:t>5 	Les applications</a:t>
            </a:r>
          </a:p>
          <a:p>
            <a:pPr marL="449263" indent="-449263">
              <a:spcBef>
                <a:spcPts val="0"/>
              </a:spcBef>
              <a:spcAft>
                <a:spcPts val="0"/>
              </a:spcAft>
              <a:tabLst>
                <a:tab pos="449263" algn="l"/>
                <a:tab pos="1438275" algn="l"/>
              </a:tabLst>
              <a:defRPr/>
            </a:pPr>
            <a:r>
              <a:rPr lang="fr-FR" sz="1600" dirty="0">
                <a:solidFill>
                  <a:schemeClr val="bg1">
                    <a:lumMod val="85000"/>
                  </a:schemeClr>
                </a:solidFill>
              </a:rPr>
              <a:t>5.1.</a:t>
            </a:r>
            <a:r>
              <a:rPr lang="fr-FR" dirty="0">
                <a:solidFill>
                  <a:schemeClr val="bg1">
                    <a:lumMod val="85000"/>
                  </a:schemeClr>
                </a:solidFill>
              </a:rPr>
              <a:t>	</a:t>
            </a:r>
            <a:r>
              <a:rPr lang="fr-FR" sz="1600" dirty="0">
                <a:solidFill>
                  <a:schemeClr val="bg1">
                    <a:lumMod val="85000"/>
                  </a:schemeClr>
                </a:solidFill>
              </a:rPr>
              <a:t>La génération de courant</a:t>
            </a:r>
          </a:p>
          <a:p>
            <a:pPr marL="449263" indent="-449263">
              <a:spcBef>
                <a:spcPts val="0"/>
              </a:spcBef>
              <a:spcAft>
                <a:spcPts val="0"/>
              </a:spcAft>
              <a:tabLst>
                <a:tab pos="449263" algn="l"/>
                <a:tab pos="1438275" algn="l"/>
              </a:tabLst>
              <a:defRPr/>
            </a:pPr>
            <a:r>
              <a:rPr lang="fr-FR" sz="1600" dirty="0">
                <a:solidFill>
                  <a:schemeClr val="bg1">
                    <a:lumMod val="85000"/>
                  </a:schemeClr>
                </a:solidFill>
              </a:rPr>
              <a:t>5.2.	La charge active</a:t>
            </a:r>
          </a:p>
          <a:p>
            <a:pPr marL="449263" indent="-449263">
              <a:spcBef>
                <a:spcPts val="0"/>
              </a:spcBef>
              <a:spcAft>
                <a:spcPts val="0"/>
              </a:spcAft>
              <a:tabLst>
                <a:tab pos="449263" algn="l"/>
                <a:tab pos="1438275" algn="l"/>
              </a:tabLst>
              <a:defRPr/>
            </a:pPr>
            <a:r>
              <a:rPr lang="fr-FR" sz="1600" dirty="0">
                <a:solidFill>
                  <a:schemeClr val="bg1">
                    <a:lumMod val="85000"/>
                  </a:schemeClr>
                </a:solidFill>
                <a:sym typeface="Wingdings" pitchFamily="2" charset="2"/>
              </a:rPr>
              <a:t>5.3.	La paire différentielle</a:t>
            </a:r>
          </a:p>
          <a:p>
            <a:pPr marL="449263" indent="-449263">
              <a:tabLst>
                <a:tab pos="449263" algn="l"/>
                <a:tab pos="1438275" algn="l"/>
              </a:tabLst>
              <a:defRPr/>
            </a:pPr>
            <a:r>
              <a:rPr lang="fr-FR" sz="1600" dirty="0">
                <a:solidFill>
                  <a:schemeClr val="bg1">
                    <a:lumMod val="85000"/>
                  </a:schemeClr>
                </a:solidFill>
                <a:sym typeface="Wingdings" pitchFamily="2" charset="2"/>
              </a:rPr>
              <a:t>5.4.	L’amplification de puissance</a:t>
            </a:r>
          </a:p>
          <a:p>
            <a:pPr marL="449263" indent="-449263">
              <a:tabLst>
                <a:tab pos="449263" algn="l"/>
                <a:tab pos="1438275" algn="l"/>
              </a:tabLst>
              <a:defRPr/>
            </a:pPr>
            <a:r>
              <a:rPr lang="fr-FR" sz="1600" dirty="0">
                <a:solidFill>
                  <a:schemeClr val="bg1">
                    <a:lumMod val="85000"/>
                  </a:schemeClr>
                </a:solidFill>
                <a:sym typeface="Wingdings" pitchFamily="2" charset="2"/>
              </a:rPr>
              <a:t>5.5.	L’amplificateur opérationnel</a:t>
            </a:r>
          </a:p>
          <a:p>
            <a:pPr marL="449263" indent="-449263">
              <a:tabLst>
                <a:tab pos="449263" algn="l"/>
                <a:tab pos="1438275" algn="l"/>
              </a:tabLst>
              <a:defRPr/>
            </a:pPr>
            <a:r>
              <a:rPr lang="fr-FR" sz="1600" dirty="0">
                <a:solidFill>
                  <a:schemeClr val="bg1">
                    <a:lumMod val="85000"/>
                  </a:schemeClr>
                </a:solidFill>
                <a:sym typeface="Wingdings" pitchFamily="2" charset="2"/>
              </a:rPr>
              <a:t>5.6.	L’alimentation linéaire</a:t>
            </a:r>
          </a:p>
          <a:p>
            <a:pPr marL="449263" indent="-449263">
              <a:tabLst>
                <a:tab pos="449263" algn="l"/>
                <a:tab pos="1438275" algn="l"/>
              </a:tabLst>
              <a:defRPr/>
            </a:pPr>
            <a:r>
              <a:rPr lang="fr-FR" sz="1600" dirty="0">
                <a:solidFill>
                  <a:schemeClr val="bg1">
                    <a:lumMod val="85000"/>
                  </a:schemeClr>
                </a:solidFill>
                <a:sym typeface="Wingdings" pitchFamily="2" charset="2"/>
              </a:rPr>
              <a:t>5.7.	L’adaptation de tension</a:t>
            </a:r>
            <a:endParaRPr lang="fr-FR" sz="1600" dirty="0">
              <a:solidFill>
                <a:schemeClr val="bg1">
                  <a:lumMod val="85000"/>
                </a:schemeClr>
              </a:solidFill>
            </a:endParaRPr>
          </a:p>
          <a:p>
            <a:pPr marL="449263" indent="-449263">
              <a:tabLst>
                <a:tab pos="449263" algn="l"/>
                <a:tab pos="1438275" algn="l"/>
              </a:tabLst>
              <a:defRPr/>
            </a:pPr>
            <a:r>
              <a:rPr lang="fr-FR" sz="1600" dirty="0">
                <a:solidFill>
                  <a:schemeClr val="bg1">
                    <a:lumMod val="85000"/>
                  </a:schemeClr>
                </a:solidFill>
                <a:sym typeface="Wingdings" pitchFamily="2" charset="2"/>
              </a:rPr>
              <a:t>5.8.	Les montages non linéaires</a:t>
            </a:r>
          </a:p>
        </p:txBody>
      </p:sp>
      <p:sp>
        <p:nvSpPr>
          <p:cNvPr id="6" name="ZoneTexte 5">
            <a:extLst>
              <a:ext uri="{FF2B5EF4-FFF2-40B4-BE49-F238E27FC236}">
                <a16:creationId xmlns:a16="http://schemas.microsoft.com/office/drawing/2014/main" id="{5747D278-20FF-4D22-9710-3C3BB5C4C4ED}"/>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sp>
        <p:nvSpPr>
          <p:cNvPr id="11270" name="ZoneTexte 29"/>
          <p:cNvSpPr txBox="1">
            <a:spLocks noChangeArrowheads="1"/>
          </p:cNvSpPr>
          <p:nvPr/>
        </p:nvSpPr>
        <p:spPr bwMode="auto">
          <a:xfrm>
            <a:off x="1279525" y="3781180"/>
            <a:ext cx="2136775" cy="307975"/>
          </a:xfrm>
          <a:prstGeom prst="rect">
            <a:avLst/>
          </a:prstGeom>
          <a:noFill/>
          <a:ln w="9525">
            <a:noFill/>
            <a:miter lim="800000"/>
            <a:headEnd/>
            <a:tailEnd/>
          </a:ln>
        </p:spPr>
        <p:txBody>
          <a:bodyPr wrap="none">
            <a:spAutoFit/>
          </a:bodyPr>
          <a:lstStyle/>
          <a:p>
            <a:r>
              <a:rPr lang="fr-FR" sz="1400" dirty="0"/>
              <a:t>MOSFET à enrichissement</a:t>
            </a:r>
          </a:p>
        </p:txBody>
      </p:sp>
      <p:sp>
        <p:nvSpPr>
          <p:cNvPr id="11271" name="ZoneTexte 29"/>
          <p:cNvSpPr txBox="1">
            <a:spLocks noChangeArrowheads="1"/>
          </p:cNvSpPr>
          <p:nvPr/>
        </p:nvSpPr>
        <p:spPr bwMode="auto">
          <a:xfrm>
            <a:off x="5165725" y="3781180"/>
            <a:ext cx="2266950" cy="307975"/>
          </a:xfrm>
          <a:prstGeom prst="rect">
            <a:avLst/>
          </a:prstGeom>
          <a:noFill/>
          <a:ln w="9525">
            <a:noFill/>
            <a:miter lim="800000"/>
            <a:headEnd/>
            <a:tailEnd/>
          </a:ln>
        </p:spPr>
        <p:txBody>
          <a:bodyPr wrap="none">
            <a:spAutoFit/>
          </a:bodyPr>
          <a:lstStyle/>
          <a:p>
            <a:r>
              <a:rPr lang="fr-FR" sz="1400"/>
              <a:t>MOSFET à appauvrissement</a:t>
            </a:r>
          </a:p>
        </p:txBody>
      </p:sp>
      <p:sp>
        <p:nvSpPr>
          <p:cNvPr id="11272" name="ZoneTexte 29"/>
          <p:cNvSpPr txBox="1">
            <a:spLocks noChangeArrowheads="1"/>
          </p:cNvSpPr>
          <p:nvPr/>
        </p:nvSpPr>
        <p:spPr bwMode="auto">
          <a:xfrm>
            <a:off x="1133475" y="4153877"/>
            <a:ext cx="779463" cy="307975"/>
          </a:xfrm>
          <a:prstGeom prst="rect">
            <a:avLst/>
          </a:prstGeom>
          <a:noFill/>
          <a:ln w="9525">
            <a:noFill/>
            <a:miter lim="800000"/>
            <a:headEnd/>
            <a:tailEnd/>
          </a:ln>
        </p:spPr>
        <p:txBody>
          <a:bodyPr wrap="none">
            <a:spAutoFit/>
          </a:bodyPr>
          <a:lstStyle/>
          <a:p>
            <a:r>
              <a:rPr lang="fr-FR" sz="1400"/>
              <a:t>Canal N</a:t>
            </a:r>
          </a:p>
        </p:txBody>
      </p:sp>
      <p:sp>
        <p:nvSpPr>
          <p:cNvPr id="11273" name="ZoneTexte 29"/>
          <p:cNvSpPr txBox="1">
            <a:spLocks noChangeArrowheads="1"/>
          </p:cNvSpPr>
          <p:nvPr/>
        </p:nvSpPr>
        <p:spPr bwMode="auto">
          <a:xfrm>
            <a:off x="2789238" y="4153877"/>
            <a:ext cx="749300" cy="307975"/>
          </a:xfrm>
          <a:prstGeom prst="rect">
            <a:avLst/>
          </a:prstGeom>
          <a:noFill/>
          <a:ln w="9525">
            <a:noFill/>
            <a:miter lim="800000"/>
            <a:headEnd/>
            <a:tailEnd/>
          </a:ln>
        </p:spPr>
        <p:txBody>
          <a:bodyPr wrap="none">
            <a:spAutoFit/>
          </a:bodyPr>
          <a:lstStyle/>
          <a:p>
            <a:r>
              <a:rPr lang="fr-FR" sz="1400"/>
              <a:t>Canal P</a:t>
            </a:r>
          </a:p>
        </p:txBody>
      </p:sp>
      <p:sp>
        <p:nvSpPr>
          <p:cNvPr id="11274" name="ZoneTexte 29"/>
          <p:cNvSpPr txBox="1">
            <a:spLocks noChangeArrowheads="1"/>
          </p:cNvSpPr>
          <p:nvPr/>
        </p:nvSpPr>
        <p:spPr bwMode="auto">
          <a:xfrm>
            <a:off x="4897438" y="4153877"/>
            <a:ext cx="779462" cy="307975"/>
          </a:xfrm>
          <a:prstGeom prst="rect">
            <a:avLst/>
          </a:prstGeom>
          <a:noFill/>
          <a:ln w="9525">
            <a:noFill/>
            <a:miter lim="800000"/>
            <a:headEnd/>
            <a:tailEnd/>
          </a:ln>
        </p:spPr>
        <p:txBody>
          <a:bodyPr wrap="none">
            <a:spAutoFit/>
          </a:bodyPr>
          <a:lstStyle/>
          <a:p>
            <a:r>
              <a:rPr lang="fr-FR" sz="1400"/>
              <a:t>Canal N</a:t>
            </a:r>
          </a:p>
        </p:txBody>
      </p:sp>
      <p:sp>
        <p:nvSpPr>
          <p:cNvPr id="11275" name="ZoneTexte 29"/>
          <p:cNvSpPr txBox="1">
            <a:spLocks noChangeArrowheads="1"/>
          </p:cNvSpPr>
          <p:nvPr/>
        </p:nvSpPr>
        <p:spPr bwMode="auto">
          <a:xfrm>
            <a:off x="6886575" y="4155465"/>
            <a:ext cx="749300" cy="307975"/>
          </a:xfrm>
          <a:prstGeom prst="rect">
            <a:avLst/>
          </a:prstGeom>
          <a:noFill/>
          <a:ln w="9525">
            <a:noFill/>
            <a:miter lim="800000"/>
            <a:headEnd/>
            <a:tailEnd/>
          </a:ln>
        </p:spPr>
        <p:txBody>
          <a:bodyPr wrap="none">
            <a:spAutoFit/>
          </a:bodyPr>
          <a:lstStyle/>
          <a:p>
            <a:r>
              <a:rPr lang="fr-FR" sz="1400"/>
              <a:t>Canal P</a:t>
            </a:r>
          </a:p>
        </p:txBody>
      </p:sp>
      <p:pic>
        <p:nvPicPr>
          <p:cNvPr id="11276" name="Picture 2"/>
          <p:cNvPicPr preferRelativeResize="0">
            <a:picLocks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25525" y="4658702"/>
            <a:ext cx="1260475" cy="900113"/>
          </a:xfrm>
          <a:prstGeom prst="rect">
            <a:avLst/>
          </a:prstGeom>
          <a:noFill/>
          <a:ln w="9525">
            <a:noFill/>
            <a:miter lim="800000"/>
            <a:headEnd/>
            <a:tailEnd/>
          </a:ln>
        </p:spPr>
      </p:pic>
      <p:pic>
        <p:nvPicPr>
          <p:cNvPr id="11277" name="Picture 3"/>
          <p:cNvPicPr preferRelativeResize="0">
            <a:picLocks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71750" y="4658702"/>
            <a:ext cx="1260475" cy="900113"/>
          </a:xfrm>
          <a:prstGeom prst="rect">
            <a:avLst/>
          </a:prstGeom>
          <a:noFill/>
          <a:ln w="9525">
            <a:noFill/>
            <a:miter lim="800000"/>
            <a:headEnd/>
            <a:tailEnd/>
          </a:ln>
        </p:spPr>
      </p:pic>
      <p:pic>
        <p:nvPicPr>
          <p:cNvPr id="1127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60850" y="4658702"/>
            <a:ext cx="1870075" cy="900113"/>
          </a:xfrm>
          <a:prstGeom prst="rect">
            <a:avLst/>
          </a:prstGeom>
          <a:noFill/>
          <a:ln w="9525">
            <a:noFill/>
            <a:miter lim="800000"/>
            <a:headEnd/>
            <a:tailEnd/>
          </a:ln>
        </p:spPr>
      </p:pic>
      <p:pic>
        <p:nvPicPr>
          <p:cNvPr id="1127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338888" y="4658702"/>
            <a:ext cx="2017712" cy="900113"/>
          </a:xfrm>
          <a:prstGeom prst="rect">
            <a:avLst/>
          </a:prstGeom>
          <a:noFill/>
          <a:ln w="9525">
            <a:noFill/>
            <a:miter lim="800000"/>
            <a:headEnd/>
            <a:tailEnd/>
          </a:ln>
        </p:spPr>
      </p:pic>
      <p:sp>
        <p:nvSpPr>
          <p:cNvPr id="11280" name="ZoneTexte 29"/>
          <p:cNvSpPr txBox="1">
            <a:spLocks noChangeArrowheads="1"/>
          </p:cNvSpPr>
          <p:nvPr/>
        </p:nvSpPr>
        <p:spPr bwMode="auto">
          <a:xfrm>
            <a:off x="831850" y="1471613"/>
            <a:ext cx="1328738" cy="338137"/>
          </a:xfrm>
          <a:prstGeom prst="rect">
            <a:avLst/>
          </a:prstGeom>
          <a:noFill/>
          <a:ln w="9525">
            <a:noFill/>
            <a:miter lim="800000"/>
            <a:headEnd/>
            <a:tailEnd/>
          </a:ln>
        </p:spPr>
        <p:txBody>
          <a:bodyPr wrap="none">
            <a:spAutoFit/>
          </a:bodyPr>
          <a:lstStyle/>
          <a:p>
            <a:r>
              <a:rPr lang="fr-FR" sz="1600" b="1"/>
              <a:t>Le MOSFET</a:t>
            </a:r>
          </a:p>
        </p:txBody>
      </p:sp>
      <p:pic>
        <p:nvPicPr>
          <p:cNvPr id="11281"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11250" y="5651986"/>
            <a:ext cx="838200" cy="900113"/>
          </a:xfrm>
          <a:prstGeom prst="rect">
            <a:avLst/>
          </a:prstGeom>
          <a:noFill/>
          <a:ln w="9525">
            <a:noFill/>
            <a:miter lim="800000"/>
            <a:headEnd/>
            <a:tailEnd/>
          </a:ln>
        </p:spPr>
      </p:pic>
      <p:pic>
        <p:nvPicPr>
          <p:cNvPr id="11282"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725738" y="5651986"/>
            <a:ext cx="825500" cy="900113"/>
          </a:xfrm>
          <a:prstGeom prst="rect">
            <a:avLst/>
          </a:prstGeom>
          <a:noFill/>
          <a:ln w="9525">
            <a:noFill/>
            <a:miter lim="800000"/>
            <a:headEnd/>
            <a:tailEnd/>
          </a:ln>
        </p:spPr>
      </p:pic>
      <p:pic>
        <p:nvPicPr>
          <p:cNvPr id="11283"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840288" y="5659924"/>
            <a:ext cx="819150" cy="900112"/>
          </a:xfrm>
          <a:prstGeom prst="rect">
            <a:avLst/>
          </a:prstGeom>
          <a:noFill/>
          <a:ln w="9525">
            <a:noFill/>
            <a:miter lim="800000"/>
            <a:headEnd/>
            <a:tailEnd/>
          </a:ln>
        </p:spPr>
      </p:pic>
      <p:pic>
        <p:nvPicPr>
          <p:cNvPr id="11284" name="Picture 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872288" y="5651986"/>
            <a:ext cx="819150" cy="900113"/>
          </a:xfrm>
          <a:prstGeom prst="rect">
            <a:avLst/>
          </a:prstGeom>
          <a:noFill/>
          <a:ln w="9525">
            <a:noFill/>
            <a:miter lim="800000"/>
            <a:headEnd/>
            <a:tailEnd/>
          </a:ln>
        </p:spPr>
      </p:pic>
      <p:graphicFrame>
        <p:nvGraphicFramePr>
          <p:cNvPr id="11267" name="Object 22"/>
          <p:cNvGraphicFramePr>
            <a:graphicFrameLocks noChangeAspect="1"/>
          </p:cNvGraphicFramePr>
          <p:nvPr>
            <p:extLst>
              <p:ext uri="{D42A27DB-BD31-4B8C-83A1-F6EECF244321}">
                <p14:modId xmlns:p14="http://schemas.microsoft.com/office/powerpoint/2010/main" val="879141971"/>
              </p:ext>
            </p:extLst>
          </p:nvPr>
        </p:nvGraphicFramePr>
        <p:xfrm>
          <a:off x="5764297" y="2909787"/>
          <a:ext cx="1632868" cy="534393"/>
        </p:xfrm>
        <a:graphic>
          <a:graphicData uri="http://schemas.openxmlformats.org/presentationml/2006/ole">
            <mc:AlternateContent xmlns:mc="http://schemas.openxmlformats.org/markup-compatibility/2006">
              <mc:Choice xmlns:v="urn:schemas-microsoft-com:vml" Requires="v">
                <p:oleObj spid="_x0000_s11560" name="Équation" r:id="rId11" imgW="1396800" imgH="457200" progId="Equation.3">
                  <p:embed/>
                </p:oleObj>
              </mc:Choice>
              <mc:Fallback>
                <p:oleObj name="Équation" r:id="rId11" imgW="1396800" imgH="457200" progId="Equation.3">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64297" y="2909787"/>
                        <a:ext cx="1632868" cy="5343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6" name="ZoneTexte 44"/>
          <p:cNvSpPr txBox="1">
            <a:spLocks noChangeArrowheads="1"/>
          </p:cNvSpPr>
          <p:nvPr/>
        </p:nvSpPr>
        <p:spPr bwMode="auto">
          <a:xfrm>
            <a:off x="676275" y="885825"/>
            <a:ext cx="3006725" cy="461963"/>
          </a:xfrm>
          <a:prstGeom prst="rect">
            <a:avLst/>
          </a:prstGeom>
          <a:noFill/>
          <a:ln w="9525">
            <a:noFill/>
            <a:miter lim="800000"/>
            <a:headEnd/>
            <a:tailEnd/>
          </a:ln>
        </p:spPr>
        <p:txBody>
          <a:bodyPr wrap="none">
            <a:spAutoFit/>
          </a:bodyPr>
          <a:lstStyle/>
          <a:p>
            <a:r>
              <a:rPr lang="fr-FR" sz="2400" dirty="0"/>
              <a:t>3.3.	L’amplification</a:t>
            </a:r>
          </a:p>
        </p:txBody>
      </p:sp>
      <p:pic>
        <p:nvPicPr>
          <p:cNvPr id="2" name="Picture 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19438" y="1822411"/>
            <a:ext cx="4320000" cy="1311219"/>
          </a:xfrm>
          <a:prstGeom prst="rect">
            <a:avLst/>
          </a:prstGeom>
          <a:noFill/>
          <a:ln w="9525">
            <a:noFill/>
            <a:miter lim="800000"/>
            <a:headEnd/>
            <a:tailEnd/>
          </a:ln>
        </p:spPr>
      </p:pic>
      <p:pic>
        <p:nvPicPr>
          <p:cNvPr id="4" name="Picture 6"/>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550861" y="1848306"/>
            <a:ext cx="4381200" cy="1321963"/>
          </a:xfrm>
          <a:prstGeom prst="rect">
            <a:avLst/>
          </a:prstGeom>
          <a:noFill/>
          <a:ln w="9525">
            <a:noFill/>
            <a:miter lim="800000"/>
            <a:headEnd/>
            <a:tailEnd/>
          </a:ln>
        </p:spPr>
      </p:pic>
      <p:graphicFrame>
        <p:nvGraphicFramePr>
          <p:cNvPr id="11268" name="Object 8"/>
          <p:cNvGraphicFramePr>
            <a:graphicFrameLocks noChangeAspect="1"/>
          </p:cNvGraphicFramePr>
          <p:nvPr>
            <p:extLst>
              <p:ext uri="{D42A27DB-BD31-4B8C-83A1-F6EECF244321}">
                <p14:modId xmlns:p14="http://schemas.microsoft.com/office/powerpoint/2010/main" val="1921627370"/>
              </p:ext>
            </p:extLst>
          </p:nvPr>
        </p:nvGraphicFramePr>
        <p:xfrm>
          <a:off x="5735142" y="2330165"/>
          <a:ext cx="2271712" cy="485775"/>
        </p:xfrm>
        <a:graphic>
          <a:graphicData uri="http://schemas.openxmlformats.org/presentationml/2006/ole">
            <mc:AlternateContent xmlns:mc="http://schemas.openxmlformats.org/markup-compatibility/2006">
              <mc:Choice xmlns:v="urn:schemas-microsoft-com:vml" Requires="v">
                <p:oleObj spid="_x0000_s11561" name="Équation" r:id="rId15" imgW="2082600" imgH="444240" progId="Equation.3">
                  <p:embed/>
                </p:oleObj>
              </mc:Choice>
              <mc:Fallback>
                <p:oleObj name="Équation" r:id="rId15" imgW="2082600" imgH="444240" progId="Equation.3">
                  <p:embed/>
                  <p:pic>
                    <p:nvPicPr>
                      <p:cNvPr id="0" name="Picture 4"/>
                      <p:cNvPicPr>
                        <a:picLocks noChangeAspect="1" noChangeArrowheads="1"/>
                      </p:cNvPicPr>
                      <p:nvPr/>
                    </p:nvPicPr>
                    <p:blipFill>
                      <a:blip r:embed="rId16"/>
                      <a:srcRect/>
                      <a:stretch>
                        <a:fillRect/>
                      </a:stretch>
                    </p:blipFill>
                    <p:spPr bwMode="auto">
                      <a:xfrm>
                        <a:off x="5735142" y="2330165"/>
                        <a:ext cx="2271712"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ZoneTexte 26"/>
          <p:cNvSpPr txBox="1">
            <a:spLocks noChangeArrowheads="1"/>
          </p:cNvSpPr>
          <p:nvPr/>
        </p:nvSpPr>
        <p:spPr bwMode="auto">
          <a:xfrm>
            <a:off x="5711900" y="953091"/>
            <a:ext cx="1574800" cy="307777"/>
          </a:xfrm>
          <a:prstGeom prst="rect">
            <a:avLst/>
          </a:prstGeom>
          <a:noFill/>
          <a:ln w="9525">
            <a:noFill/>
            <a:miter lim="800000"/>
            <a:headEnd/>
            <a:tailEnd/>
          </a:ln>
        </p:spPr>
        <p:txBody>
          <a:bodyPr wrap="square">
            <a:spAutoFit/>
          </a:bodyPr>
          <a:lstStyle/>
          <a:p>
            <a:pPr algn="just">
              <a:spcBef>
                <a:spcPts val="600"/>
              </a:spcBef>
            </a:pPr>
            <a:r>
              <a:rPr lang="fr-FR" sz="1400" dirty="0"/>
              <a:t>Régime saturé:</a:t>
            </a:r>
          </a:p>
        </p:txBody>
      </p:sp>
      <p:sp>
        <p:nvSpPr>
          <p:cNvPr id="29" name="Rectangle 28"/>
          <p:cNvSpPr/>
          <p:nvPr/>
        </p:nvSpPr>
        <p:spPr>
          <a:xfrm>
            <a:off x="2088114" y="207073"/>
            <a:ext cx="4925579" cy="461665"/>
          </a:xfrm>
          <a:prstGeom prst="rect">
            <a:avLst/>
          </a:prstGeom>
        </p:spPr>
        <p:txBody>
          <a:bodyPr wrap="none">
            <a:spAutoFit/>
          </a:bodyPr>
          <a:lstStyle/>
          <a:p>
            <a:pPr algn="ctr">
              <a:tabLst>
                <a:tab pos="717550" algn="l"/>
              </a:tabLst>
            </a:pPr>
            <a:r>
              <a:rPr lang="fr-FR" sz="2400" dirty="0"/>
              <a:t>3.	Les transistors à effet de champs</a:t>
            </a:r>
          </a:p>
        </p:txBody>
      </p:sp>
      <p:graphicFrame>
        <p:nvGraphicFramePr>
          <p:cNvPr id="25" name="Object 8"/>
          <p:cNvGraphicFramePr>
            <a:graphicFrameLocks noChangeAspect="1"/>
          </p:cNvGraphicFramePr>
          <p:nvPr>
            <p:extLst>
              <p:ext uri="{D42A27DB-BD31-4B8C-83A1-F6EECF244321}">
                <p14:modId xmlns:p14="http://schemas.microsoft.com/office/powerpoint/2010/main" val="3069072756"/>
              </p:ext>
            </p:extLst>
          </p:nvPr>
        </p:nvGraphicFramePr>
        <p:xfrm>
          <a:off x="5712301" y="1219161"/>
          <a:ext cx="2206625" cy="603250"/>
        </p:xfrm>
        <a:graphic>
          <a:graphicData uri="http://schemas.openxmlformats.org/presentationml/2006/ole">
            <mc:AlternateContent xmlns:mc="http://schemas.openxmlformats.org/markup-compatibility/2006">
              <mc:Choice xmlns:v="urn:schemas-microsoft-com:vml" Requires="v">
                <p:oleObj spid="_x0000_s11562" name="Équation" r:id="rId17" imgW="1765080" imgH="482400" progId="Equation.3">
                  <p:embed/>
                </p:oleObj>
              </mc:Choice>
              <mc:Fallback>
                <p:oleObj name="Équation" r:id="rId17" imgW="1765080" imgH="482400" progId="Equation.3">
                  <p:embed/>
                  <p:pic>
                    <p:nvPicPr>
                      <p:cNvPr id="9219" name="Object 8"/>
                      <p:cNvPicPr>
                        <a:picLocks noChangeAspect="1" noChangeArrowheads="1"/>
                      </p:cNvPicPr>
                      <p:nvPr/>
                    </p:nvPicPr>
                    <p:blipFill>
                      <a:blip r:embed="rId18"/>
                      <a:srcRect/>
                      <a:stretch>
                        <a:fillRect/>
                      </a:stretch>
                    </p:blipFill>
                    <p:spPr bwMode="auto">
                      <a:xfrm>
                        <a:off x="5712301" y="1219161"/>
                        <a:ext cx="2206625"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ZoneTexte 26"/>
          <p:cNvSpPr txBox="1">
            <a:spLocks noChangeArrowheads="1"/>
          </p:cNvSpPr>
          <p:nvPr/>
        </p:nvSpPr>
        <p:spPr bwMode="auto">
          <a:xfrm>
            <a:off x="5616688" y="1812886"/>
            <a:ext cx="3052762" cy="338137"/>
          </a:xfrm>
          <a:prstGeom prst="rect">
            <a:avLst/>
          </a:prstGeom>
          <a:noFill/>
          <a:ln w="9525">
            <a:noFill/>
            <a:miter lim="800000"/>
            <a:headEnd/>
            <a:tailEnd/>
          </a:ln>
        </p:spPr>
        <p:txBody>
          <a:bodyPr>
            <a:spAutoFit/>
          </a:bodyPr>
          <a:lstStyle/>
          <a:p>
            <a:pPr algn="just"/>
            <a:r>
              <a:rPr lang="fr-FR" sz="1600"/>
              <a:t>Avec </a:t>
            </a:r>
            <a:r>
              <a:rPr lang="fr-FR" sz="1600" i="1"/>
              <a:t>V</a:t>
            </a:r>
            <a:r>
              <a:rPr lang="fr-FR" sz="1600" i="1" baseline="-25000"/>
              <a:t>GS </a:t>
            </a:r>
            <a:r>
              <a:rPr lang="fr-FR" sz="1600"/>
              <a:t>&gt; </a:t>
            </a:r>
            <a:r>
              <a:rPr lang="fr-FR" sz="1600" i="1"/>
              <a:t>V</a:t>
            </a:r>
            <a:r>
              <a:rPr lang="fr-FR" sz="1600" i="1" baseline="-25000"/>
              <a:t>T</a:t>
            </a:r>
            <a:r>
              <a:rPr lang="fr-FR" sz="1600"/>
              <a:t> et </a:t>
            </a:r>
            <a:r>
              <a:rPr lang="fr-FR" sz="1600" i="1"/>
              <a:t>V</a:t>
            </a:r>
            <a:r>
              <a:rPr lang="fr-FR" sz="1600" i="1" baseline="-25000"/>
              <a:t>DS </a:t>
            </a:r>
            <a:r>
              <a:rPr lang="fr-FR" sz="1600" i="1"/>
              <a:t>&gt; V</a:t>
            </a:r>
            <a:r>
              <a:rPr lang="fr-FR" sz="1600" i="1" baseline="-25000"/>
              <a:t>GS </a:t>
            </a:r>
            <a:r>
              <a:rPr lang="fr-FR" sz="1600"/>
              <a:t>-</a:t>
            </a:r>
            <a:r>
              <a:rPr lang="fr-FR" sz="1600" i="1"/>
              <a:t>V</a:t>
            </a:r>
            <a:r>
              <a:rPr lang="fr-FR" sz="1600" i="1" baseline="-25000"/>
              <a:t>T</a:t>
            </a:r>
          </a:p>
        </p:txBody>
      </p:sp>
      <p:sp>
        <p:nvSpPr>
          <p:cNvPr id="28" name="ZoneTexte 27">
            <a:extLst>
              <a:ext uri="{FF2B5EF4-FFF2-40B4-BE49-F238E27FC236}">
                <a16:creationId xmlns:a16="http://schemas.microsoft.com/office/drawing/2014/main" id="{702C7177-DC19-4458-AD09-003EDF55DDDF}"/>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Rectangle 5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sp>
        <p:nvSpPr>
          <p:cNvPr id="13324" name="Rectangle 15"/>
          <p:cNvSpPr>
            <a:spLocks noChangeArrowheads="1"/>
          </p:cNvSpPr>
          <p:nvPr/>
        </p:nvSpPr>
        <p:spPr bwMode="auto">
          <a:xfrm>
            <a:off x="1101725" y="1431925"/>
            <a:ext cx="1435100" cy="307975"/>
          </a:xfrm>
          <a:prstGeom prst="rect">
            <a:avLst/>
          </a:prstGeom>
          <a:noFill/>
          <a:ln w="9525">
            <a:noFill/>
            <a:miter lim="800000"/>
            <a:headEnd/>
            <a:tailEnd/>
          </a:ln>
        </p:spPr>
        <p:txBody>
          <a:bodyPr wrap="none">
            <a:spAutoFit/>
          </a:bodyPr>
          <a:lstStyle/>
          <a:p>
            <a:pPr algn="ctr"/>
            <a:r>
              <a:rPr lang="fr-FR" sz="1400"/>
              <a:t>Source commune</a:t>
            </a:r>
          </a:p>
        </p:txBody>
      </p:sp>
      <p:sp>
        <p:nvSpPr>
          <p:cNvPr id="13325" name="Rectangle 19"/>
          <p:cNvSpPr>
            <a:spLocks noChangeArrowheads="1"/>
          </p:cNvSpPr>
          <p:nvPr/>
        </p:nvSpPr>
        <p:spPr bwMode="auto">
          <a:xfrm>
            <a:off x="3775075" y="1431925"/>
            <a:ext cx="1266825" cy="307975"/>
          </a:xfrm>
          <a:prstGeom prst="rect">
            <a:avLst/>
          </a:prstGeom>
          <a:noFill/>
          <a:ln w="9525">
            <a:noFill/>
            <a:miter lim="800000"/>
            <a:headEnd/>
            <a:tailEnd/>
          </a:ln>
        </p:spPr>
        <p:txBody>
          <a:bodyPr wrap="none">
            <a:spAutoFit/>
          </a:bodyPr>
          <a:lstStyle/>
          <a:p>
            <a:pPr algn="ctr"/>
            <a:r>
              <a:rPr lang="fr-FR" sz="1400"/>
              <a:t>Drain commun</a:t>
            </a:r>
          </a:p>
        </p:txBody>
      </p:sp>
      <p:sp>
        <p:nvSpPr>
          <p:cNvPr id="13326" name="Rectangle 23"/>
          <p:cNvSpPr>
            <a:spLocks noChangeArrowheads="1"/>
          </p:cNvSpPr>
          <p:nvPr/>
        </p:nvSpPr>
        <p:spPr bwMode="auto">
          <a:xfrm>
            <a:off x="6378575" y="1431925"/>
            <a:ext cx="1357313" cy="307975"/>
          </a:xfrm>
          <a:prstGeom prst="rect">
            <a:avLst/>
          </a:prstGeom>
          <a:noFill/>
          <a:ln w="9525">
            <a:noFill/>
            <a:miter lim="800000"/>
            <a:headEnd/>
            <a:tailEnd/>
          </a:ln>
        </p:spPr>
        <p:txBody>
          <a:bodyPr wrap="none">
            <a:spAutoFit/>
          </a:bodyPr>
          <a:lstStyle/>
          <a:p>
            <a:pPr algn="ctr"/>
            <a:r>
              <a:rPr lang="fr-FR" sz="1400"/>
              <a:t>Grille commune</a:t>
            </a:r>
          </a:p>
        </p:txBody>
      </p:sp>
      <p:sp>
        <p:nvSpPr>
          <p:cNvPr id="13327" name="ZoneTexte 26"/>
          <p:cNvSpPr txBox="1">
            <a:spLocks noChangeArrowheads="1"/>
          </p:cNvSpPr>
          <p:nvPr/>
        </p:nvSpPr>
        <p:spPr bwMode="auto">
          <a:xfrm>
            <a:off x="4170363" y="917575"/>
            <a:ext cx="2425700" cy="400050"/>
          </a:xfrm>
          <a:prstGeom prst="rect">
            <a:avLst/>
          </a:prstGeom>
          <a:noFill/>
          <a:ln w="9525">
            <a:noFill/>
            <a:miter lim="800000"/>
            <a:headEnd/>
            <a:tailEnd/>
          </a:ln>
        </p:spPr>
        <p:txBody>
          <a:bodyPr wrap="none">
            <a:spAutoFit/>
          </a:bodyPr>
          <a:lstStyle/>
          <a:p>
            <a:r>
              <a:rPr lang="fr-FR" sz="2000"/>
              <a:t>Les montages de base</a:t>
            </a:r>
          </a:p>
        </p:txBody>
      </p:sp>
      <p:graphicFrame>
        <p:nvGraphicFramePr>
          <p:cNvPr id="13314" name="Object 8"/>
          <p:cNvGraphicFramePr>
            <a:graphicFrameLocks noChangeAspect="1"/>
          </p:cNvGraphicFramePr>
          <p:nvPr>
            <p:extLst>
              <p:ext uri="{D42A27DB-BD31-4B8C-83A1-F6EECF244321}">
                <p14:modId xmlns:p14="http://schemas.microsoft.com/office/powerpoint/2010/main" val="778160362"/>
              </p:ext>
            </p:extLst>
          </p:nvPr>
        </p:nvGraphicFramePr>
        <p:xfrm>
          <a:off x="1535113" y="4453060"/>
          <a:ext cx="495300" cy="247650"/>
        </p:xfrm>
        <a:graphic>
          <a:graphicData uri="http://schemas.openxmlformats.org/presentationml/2006/ole">
            <mc:AlternateContent xmlns:mc="http://schemas.openxmlformats.org/markup-compatibility/2006">
              <mc:Choice xmlns:v="urn:schemas-microsoft-com:vml" Requires="v">
                <p:oleObj spid="_x0000_s14106" name="Équation" r:id="rId3" imgW="457200" imgH="228600" progId="Equation.3">
                  <p:embed/>
                </p:oleObj>
              </mc:Choice>
              <mc:Fallback>
                <p:oleObj name="Équation" r:id="rId3" imgW="457200" imgH="2286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113" y="4453060"/>
                        <a:ext cx="4953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9"/>
          <p:cNvGraphicFramePr>
            <a:graphicFrameLocks noChangeAspect="1"/>
          </p:cNvGraphicFramePr>
          <p:nvPr>
            <p:extLst>
              <p:ext uri="{D42A27DB-BD31-4B8C-83A1-F6EECF244321}">
                <p14:modId xmlns:p14="http://schemas.microsoft.com/office/powerpoint/2010/main" val="4047569258"/>
              </p:ext>
            </p:extLst>
          </p:nvPr>
        </p:nvGraphicFramePr>
        <p:xfrm>
          <a:off x="4187825" y="4453060"/>
          <a:ext cx="496888" cy="247650"/>
        </p:xfrm>
        <a:graphic>
          <a:graphicData uri="http://schemas.openxmlformats.org/presentationml/2006/ole">
            <mc:AlternateContent xmlns:mc="http://schemas.openxmlformats.org/markup-compatibility/2006">
              <mc:Choice xmlns:v="urn:schemas-microsoft-com:vml" Requires="v">
                <p:oleObj spid="_x0000_s14107" name="Équation" r:id="rId5" imgW="457200" imgH="228600" progId="Equation.3">
                  <p:embed/>
                </p:oleObj>
              </mc:Choice>
              <mc:Fallback>
                <p:oleObj name="Équation" r:id="rId5" imgW="457200" imgH="2286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7825" y="4453060"/>
                        <a:ext cx="496888"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10"/>
          <p:cNvGraphicFramePr>
            <a:graphicFrameLocks noChangeAspect="1"/>
          </p:cNvGraphicFramePr>
          <p:nvPr>
            <p:extLst>
              <p:ext uri="{D42A27DB-BD31-4B8C-83A1-F6EECF244321}">
                <p14:modId xmlns:p14="http://schemas.microsoft.com/office/powerpoint/2010/main" val="3978491221"/>
              </p:ext>
            </p:extLst>
          </p:nvPr>
        </p:nvGraphicFramePr>
        <p:xfrm>
          <a:off x="6773863" y="4339615"/>
          <a:ext cx="593725" cy="468312"/>
        </p:xfrm>
        <a:graphic>
          <a:graphicData uri="http://schemas.openxmlformats.org/presentationml/2006/ole">
            <mc:AlternateContent xmlns:mc="http://schemas.openxmlformats.org/markup-compatibility/2006">
              <mc:Choice xmlns:v="urn:schemas-microsoft-com:vml" Requires="v">
                <p:oleObj spid="_x0000_s14108" name="Équation" r:id="rId7" imgW="545760" imgH="431640" progId="Equation.3">
                  <p:embed/>
                </p:oleObj>
              </mc:Choice>
              <mc:Fallback>
                <p:oleObj name="Équation" r:id="rId7" imgW="545760" imgH="43164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3863" y="4339615"/>
                        <a:ext cx="593725"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7" name="Object 11"/>
          <p:cNvGraphicFramePr>
            <a:graphicFrameLocks noChangeAspect="1"/>
          </p:cNvGraphicFramePr>
          <p:nvPr>
            <p:extLst>
              <p:ext uri="{D42A27DB-BD31-4B8C-83A1-F6EECF244321}">
                <p14:modId xmlns:p14="http://schemas.microsoft.com/office/powerpoint/2010/main" val="3680334206"/>
              </p:ext>
            </p:extLst>
          </p:nvPr>
        </p:nvGraphicFramePr>
        <p:xfrm>
          <a:off x="830263" y="3826365"/>
          <a:ext cx="1874837" cy="247650"/>
        </p:xfrm>
        <a:graphic>
          <a:graphicData uri="http://schemas.openxmlformats.org/presentationml/2006/ole">
            <mc:AlternateContent xmlns:mc="http://schemas.openxmlformats.org/markup-compatibility/2006">
              <mc:Choice xmlns:v="urn:schemas-microsoft-com:vml" Requires="v">
                <p:oleObj spid="_x0000_s14109" name="Équation" r:id="rId9" imgW="1726920" imgH="228600" progId="Equation.3">
                  <p:embed/>
                </p:oleObj>
              </mc:Choice>
              <mc:Fallback>
                <p:oleObj name="Équation" r:id="rId9" imgW="1726920" imgH="2286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263" y="3826365"/>
                        <a:ext cx="1874837"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8" name="Object 12"/>
          <p:cNvGraphicFramePr>
            <a:graphicFrameLocks noChangeAspect="1"/>
          </p:cNvGraphicFramePr>
          <p:nvPr>
            <p:extLst>
              <p:ext uri="{D42A27DB-BD31-4B8C-83A1-F6EECF244321}">
                <p14:modId xmlns:p14="http://schemas.microsoft.com/office/powerpoint/2010/main" val="581154048"/>
              </p:ext>
            </p:extLst>
          </p:nvPr>
        </p:nvGraphicFramePr>
        <p:xfrm>
          <a:off x="3762375" y="3607290"/>
          <a:ext cx="1239838" cy="674688"/>
        </p:xfrm>
        <a:graphic>
          <a:graphicData uri="http://schemas.openxmlformats.org/presentationml/2006/ole">
            <mc:AlternateContent xmlns:mc="http://schemas.openxmlformats.org/markup-compatibility/2006">
              <mc:Choice xmlns:v="urn:schemas-microsoft-com:vml" Requires="v">
                <p:oleObj spid="_x0000_s14110" name="Équation" r:id="rId11" imgW="1143000" imgH="622080" progId="Equation.3">
                  <p:embed/>
                </p:oleObj>
              </mc:Choice>
              <mc:Fallback>
                <p:oleObj name="Équation" r:id="rId11" imgW="1143000" imgH="62208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62375" y="3607290"/>
                        <a:ext cx="1239838"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9" name="Object 13"/>
          <p:cNvGraphicFramePr>
            <a:graphicFrameLocks noChangeAspect="1"/>
          </p:cNvGraphicFramePr>
          <p:nvPr>
            <p:extLst>
              <p:ext uri="{D42A27DB-BD31-4B8C-83A1-F6EECF244321}">
                <p14:modId xmlns:p14="http://schemas.microsoft.com/office/powerpoint/2010/main" val="3752017101"/>
              </p:ext>
            </p:extLst>
          </p:nvPr>
        </p:nvGraphicFramePr>
        <p:xfrm>
          <a:off x="6554788" y="3727086"/>
          <a:ext cx="992187" cy="468312"/>
        </p:xfrm>
        <a:graphic>
          <a:graphicData uri="http://schemas.openxmlformats.org/presentationml/2006/ole">
            <mc:AlternateContent xmlns:mc="http://schemas.openxmlformats.org/markup-compatibility/2006">
              <mc:Choice xmlns:v="urn:schemas-microsoft-com:vml" Requires="v">
                <p:oleObj spid="_x0000_s14111" name="Équation" r:id="rId13" imgW="914400" imgH="431640" progId="Equation.3">
                  <p:embed/>
                </p:oleObj>
              </mc:Choice>
              <mc:Fallback>
                <p:oleObj name="Équation" r:id="rId13" imgW="914400" imgH="431640"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4788" y="3727086"/>
                        <a:ext cx="992187"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0" name="Object 14"/>
          <p:cNvGraphicFramePr>
            <a:graphicFrameLocks noChangeAspect="1"/>
          </p:cNvGraphicFramePr>
          <p:nvPr>
            <p:extLst>
              <p:ext uri="{D42A27DB-BD31-4B8C-83A1-F6EECF244321}">
                <p14:modId xmlns:p14="http://schemas.microsoft.com/office/powerpoint/2010/main" val="1055785091"/>
              </p:ext>
            </p:extLst>
          </p:nvPr>
        </p:nvGraphicFramePr>
        <p:xfrm>
          <a:off x="1154113" y="4956541"/>
          <a:ext cx="1254125" cy="247650"/>
        </p:xfrm>
        <a:graphic>
          <a:graphicData uri="http://schemas.openxmlformats.org/presentationml/2006/ole">
            <mc:AlternateContent xmlns:mc="http://schemas.openxmlformats.org/markup-compatibility/2006">
              <mc:Choice xmlns:v="urn:schemas-microsoft-com:vml" Requires="v">
                <p:oleObj spid="_x0000_s14112" name="Équation" r:id="rId15" imgW="1155600" imgH="228600" progId="Equation.3">
                  <p:embed/>
                </p:oleObj>
              </mc:Choice>
              <mc:Fallback>
                <p:oleObj name="Équation" r:id="rId15" imgW="1155600" imgH="228600" progId="Equation.3">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54113" y="4956541"/>
                        <a:ext cx="125412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1" name="Object 16"/>
          <p:cNvGraphicFramePr>
            <a:graphicFrameLocks noChangeAspect="1"/>
          </p:cNvGraphicFramePr>
          <p:nvPr>
            <p:extLst>
              <p:ext uri="{D42A27DB-BD31-4B8C-83A1-F6EECF244321}">
                <p14:modId xmlns:p14="http://schemas.microsoft.com/office/powerpoint/2010/main" val="1160614479"/>
              </p:ext>
            </p:extLst>
          </p:nvPr>
        </p:nvGraphicFramePr>
        <p:xfrm>
          <a:off x="3668713" y="4834303"/>
          <a:ext cx="1322387" cy="469900"/>
        </p:xfrm>
        <a:graphic>
          <a:graphicData uri="http://schemas.openxmlformats.org/presentationml/2006/ole">
            <mc:AlternateContent xmlns:mc="http://schemas.openxmlformats.org/markup-compatibility/2006">
              <mc:Choice xmlns:v="urn:schemas-microsoft-com:vml" Requires="v">
                <p:oleObj spid="_x0000_s14113" name="Équation" r:id="rId17" imgW="1218960" imgH="431640" progId="Equation.3">
                  <p:embed/>
                </p:oleObj>
              </mc:Choice>
              <mc:Fallback>
                <p:oleObj name="Équation" r:id="rId17" imgW="1218960" imgH="431640" progId="Equation.3">
                  <p:embed/>
                  <p:pic>
                    <p:nvPicPr>
                      <p:cNvPr id="0"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68713" y="4834303"/>
                        <a:ext cx="1322387"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2" name="Object 17"/>
          <p:cNvGraphicFramePr>
            <a:graphicFrameLocks noChangeAspect="1"/>
          </p:cNvGraphicFramePr>
          <p:nvPr>
            <p:extLst>
              <p:ext uri="{D42A27DB-BD31-4B8C-83A1-F6EECF244321}">
                <p14:modId xmlns:p14="http://schemas.microsoft.com/office/powerpoint/2010/main" val="2908753340"/>
              </p:ext>
            </p:extLst>
          </p:nvPr>
        </p:nvGraphicFramePr>
        <p:xfrm>
          <a:off x="6567488" y="4956541"/>
          <a:ext cx="1212850" cy="247650"/>
        </p:xfrm>
        <a:graphic>
          <a:graphicData uri="http://schemas.openxmlformats.org/presentationml/2006/ole">
            <mc:AlternateContent xmlns:mc="http://schemas.openxmlformats.org/markup-compatibility/2006">
              <mc:Choice xmlns:v="urn:schemas-microsoft-com:vml" Requires="v">
                <p:oleObj spid="_x0000_s14114" name="Équation" r:id="rId19" imgW="1117440" imgH="228600" progId="Equation.3">
                  <p:embed/>
                </p:oleObj>
              </mc:Choice>
              <mc:Fallback>
                <p:oleObj name="Équation" r:id="rId19" imgW="1117440" imgH="228600" progId="Equation.3">
                  <p:embed/>
                  <p:pic>
                    <p:nvPicPr>
                      <p:cNvPr id="0" name="Object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67488" y="4956541"/>
                        <a:ext cx="12128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8" name="ZoneTexte 44"/>
          <p:cNvSpPr txBox="1">
            <a:spLocks noChangeArrowheads="1"/>
          </p:cNvSpPr>
          <p:nvPr/>
        </p:nvSpPr>
        <p:spPr bwMode="auto">
          <a:xfrm>
            <a:off x="676275" y="885825"/>
            <a:ext cx="3006725" cy="461963"/>
          </a:xfrm>
          <a:prstGeom prst="rect">
            <a:avLst/>
          </a:prstGeom>
          <a:noFill/>
          <a:ln w="9525">
            <a:noFill/>
            <a:miter lim="800000"/>
            <a:headEnd/>
            <a:tailEnd/>
          </a:ln>
        </p:spPr>
        <p:txBody>
          <a:bodyPr wrap="none">
            <a:spAutoFit/>
          </a:bodyPr>
          <a:lstStyle/>
          <a:p>
            <a:r>
              <a:rPr lang="fr-FR" sz="2400" dirty="0"/>
              <a:t>3.3.	L’amplification</a:t>
            </a:r>
          </a:p>
        </p:txBody>
      </p:sp>
      <p:sp>
        <p:nvSpPr>
          <p:cNvPr id="13329" name="Rectangle 15"/>
          <p:cNvSpPr>
            <a:spLocks noChangeArrowheads="1"/>
          </p:cNvSpPr>
          <p:nvPr/>
        </p:nvSpPr>
        <p:spPr bwMode="auto">
          <a:xfrm>
            <a:off x="695325" y="5480050"/>
            <a:ext cx="2235200" cy="800100"/>
          </a:xfrm>
          <a:prstGeom prst="rect">
            <a:avLst/>
          </a:prstGeom>
          <a:noFill/>
          <a:ln w="9525">
            <a:noFill/>
            <a:miter lim="800000"/>
            <a:headEnd/>
            <a:tailEnd/>
          </a:ln>
        </p:spPr>
        <p:txBody>
          <a:bodyPr wrap="none">
            <a:spAutoFit/>
          </a:bodyPr>
          <a:lstStyle/>
          <a:p>
            <a:pPr algn="just">
              <a:buFontTx/>
              <a:buChar char="-"/>
            </a:pPr>
            <a:r>
              <a:rPr lang="fr-FR" sz="1200"/>
              <a:t> Gain d’amplification en tension</a:t>
            </a:r>
            <a:endParaRPr lang="fr-FR" sz="1200" i="1"/>
          </a:p>
          <a:p>
            <a:pPr algn="just">
              <a:spcBef>
                <a:spcPts val="600"/>
              </a:spcBef>
              <a:buFontTx/>
              <a:buChar char="-"/>
            </a:pPr>
            <a:r>
              <a:rPr lang="fr-FR" sz="1200"/>
              <a:t> Impédance d’entrée très grande</a:t>
            </a:r>
            <a:endParaRPr lang="fr-FR" sz="1200" i="1">
              <a:cs typeface="Times New Roman" pitchFamily="18" charset="0"/>
            </a:endParaRPr>
          </a:p>
          <a:p>
            <a:pPr algn="just">
              <a:spcBef>
                <a:spcPts val="600"/>
              </a:spcBef>
              <a:buFontTx/>
              <a:buChar char="-"/>
            </a:pPr>
            <a:r>
              <a:rPr lang="fr-FR" sz="1200">
                <a:cs typeface="Times New Roman" pitchFamily="18" charset="0"/>
              </a:rPr>
              <a:t> Impédance de sortie élevée</a:t>
            </a:r>
          </a:p>
        </p:txBody>
      </p:sp>
      <p:sp>
        <p:nvSpPr>
          <p:cNvPr id="13330" name="Rectangle 15"/>
          <p:cNvSpPr>
            <a:spLocks noChangeArrowheads="1"/>
          </p:cNvSpPr>
          <p:nvPr/>
        </p:nvSpPr>
        <p:spPr bwMode="auto">
          <a:xfrm>
            <a:off x="3413125" y="5480050"/>
            <a:ext cx="2235200" cy="984250"/>
          </a:xfrm>
          <a:prstGeom prst="rect">
            <a:avLst/>
          </a:prstGeom>
          <a:noFill/>
          <a:ln w="9525">
            <a:noFill/>
            <a:miter lim="800000"/>
            <a:headEnd/>
            <a:tailEnd/>
          </a:ln>
        </p:spPr>
        <p:txBody>
          <a:bodyPr wrap="none">
            <a:spAutoFit/>
          </a:bodyPr>
          <a:lstStyle/>
          <a:p>
            <a:pPr algn="just">
              <a:buFontTx/>
              <a:buChar char="-"/>
            </a:pPr>
            <a:r>
              <a:rPr lang="fr-FR" sz="1200"/>
              <a:t> Gain d’amplification en tension</a:t>
            </a:r>
          </a:p>
          <a:p>
            <a:pPr algn="just"/>
            <a:r>
              <a:rPr lang="fr-FR" sz="1200" i="1"/>
              <a:t>   </a:t>
            </a:r>
            <a:r>
              <a:rPr lang="fr-FR" sz="1200"/>
              <a:t>unitaire</a:t>
            </a:r>
          </a:p>
          <a:p>
            <a:pPr algn="just">
              <a:spcBef>
                <a:spcPts val="600"/>
              </a:spcBef>
              <a:buFontTx/>
              <a:buChar char="-"/>
            </a:pPr>
            <a:r>
              <a:rPr lang="fr-FR" sz="1200"/>
              <a:t> Impédance d’entrée très grande</a:t>
            </a:r>
            <a:endParaRPr lang="fr-FR" sz="1200" i="1">
              <a:cs typeface="Times New Roman" pitchFamily="18" charset="0"/>
            </a:endParaRPr>
          </a:p>
          <a:p>
            <a:pPr algn="just">
              <a:spcBef>
                <a:spcPts val="600"/>
              </a:spcBef>
              <a:buFontTx/>
              <a:buChar char="-"/>
            </a:pPr>
            <a:r>
              <a:rPr lang="fr-FR" sz="1200">
                <a:cs typeface="Times New Roman" pitchFamily="18" charset="0"/>
              </a:rPr>
              <a:t> Impédance de sortie faible</a:t>
            </a:r>
          </a:p>
        </p:txBody>
      </p:sp>
      <p:sp>
        <p:nvSpPr>
          <p:cNvPr id="13331" name="Rectangle 15"/>
          <p:cNvSpPr>
            <a:spLocks noChangeArrowheads="1"/>
          </p:cNvSpPr>
          <p:nvPr/>
        </p:nvSpPr>
        <p:spPr bwMode="auto">
          <a:xfrm>
            <a:off x="5915025" y="5480050"/>
            <a:ext cx="2235200" cy="984250"/>
          </a:xfrm>
          <a:prstGeom prst="rect">
            <a:avLst/>
          </a:prstGeom>
          <a:noFill/>
          <a:ln w="9525">
            <a:noFill/>
            <a:miter lim="800000"/>
            <a:headEnd/>
            <a:tailEnd/>
          </a:ln>
        </p:spPr>
        <p:txBody>
          <a:bodyPr wrap="none">
            <a:spAutoFit/>
          </a:bodyPr>
          <a:lstStyle/>
          <a:p>
            <a:pPr algn="just">
              <a:buFontTx/>
              <a:buChar char="-"/>
            </a:pPr>
            <a:r>
              <a:rPr lang="fr-FR" sz="1200"/>
              <a:t> Gain d’amplification en tension</a:t>
            </a:r>
          </a:p>
          <a:p>
            <a:pPr algn="just"/>
            <a:r>
              <a:rPr lang="fr-FR" sz="1200"/>
              <a:t>   unitaire</a:t>
            </a:r>
          </a:p>
          <a:p>
            <a:pPr algn="just">
              <a:spcBef>
                <a:spcPts val="600"/>
              </a:spcBef>
              <a:buFontTx/>
              <a:buChar char="-"/>
            </a:pPr>
            <a:r>
              <a:rPr lang="fr-FR" sz="1200"/>
              <a:t> Impédance d’entrée faible</a:t>
            </a:r>
            <a:endParaRPr lang="fr-FR" sz="1200" i="1">
              <a:cs typeface="Times New Roman" pitchFamily="18" charset="0"/>
            </a:endParaRPr>
          </a:p>
          <a:p>
            <a:pPr algn="just">
              <a:spcBef>
                <a:spcPts val="600"/>
              </a:spcBef>
              <a:buFontTx/>
              <a:buChar char="-"/>
            </a:pPr>
            <a:r>
              <a:rPr lang="fr-FR" sz="1200">
                <a:cs typeface="Times New Roman" pitchFamily="18" charset="0"/>
              </a:rPr>
              <a:t> Impédance de sortie faible</a:t>
            </a:r>
          </a:p>
        </p:txBody>
      </p:sp>
      <p:pic>
        <p:nvPicPr>
          <p:cNvPr id="13333" name="Image 24" descr="SourceC.bmp"/>
          <p:cNvPicPr>
            <a:picLocks noChangeAspect="1"/>
          </p:cNvPicPr>
          <p:nvPr/>
        </p:nvPicPr>
        <p:blipFill>
          <a:blip r:embed="rId21" cstate="print">
            <a:clrChange>
              <a:clrFrom>
                <a:srgbClr val="FFFFFF"/>
              </a:clrFrom>
              <a:clrTo>
                <a:srgbClr val="FFFFFF">
                  <a:alpha val="0"/>
                </a:srgbClr>
              </a:clrTo>
            </a:clrChange>
          </a:blip>
          <a:srcRect/>
          <a:stretch>
            <a:fillRect/>
          </a:stretch>
        </p:blipFill>
        <p:spPr bwMode="auto">
          <a:xfrm>
            <a:off x="830263" y="1768475"/>
            <a:ext cx="2160587" cy="1692275"/>
          </a:xfrm>
          <a:prstGeom prst="rect">
            <a:avLst/>
          </a:prstGeom>
          <a:noFill/>
          <a:ln w="9525">
            <a:noFill/>
            <a:miter lim="800000"/>
            <a:headEnd/>
            <a:tailEnd/>
          </a:ln>
        </p:spPr>
      </p:pic>
      <p:pic>
        <p:nvPicPr>
          <p:cNvPr id="13334" name="Image 25" descr="DrainC.bmp"/>
          <p:cNvPicPr>
            <a:picLocks noChangeAspect="1"/>
          </p:cNvPicPr>
          <p:nvPr/>
        </p:nvPicPr>
        <p:blipFill>
          <a:blip r:embed="rId22" cstate="print">
            <a:clrChange>
              <a:clrFrom>
                <a:srgbClr val="FFFFFF"/>
              </a:clrFrom>
              <a:clrTo>
                <a:srgbClr val="FFFFFF">
                  <a:alpha val="0"/>
                </a:srgbClr>
              </a:clrTo>
            </a:clrChange>
          </a:blip>
          <a:srcRect/>
          <a:stretch>
            <a:fillRect/>
          </a:stretch>
        </p:blipFill>
        <p:spPr bwMode="auto">
          <a:xfrm>
            <a:off x="3413125" y="1755775"/>
            <a:ext cx="2160588" cy="1692275"/>
          </a:xfrm>
          <a:prstGeom prst="rect">
            <a:avLst/>
          </a:prstGeom>
          <a:noFill/>
          <a:ln w="9525">
            <a:noFill/>
            <a:miter lim="800000"/>
            <a:headEnd/>
            <a:tailEnd/>
          </a:ln>
        </p:spPr>
      </p:pic>
      <p:pic>
        <p:nvPicPr>
          <p:cNvPr id="13335" name="Image 26" descr="GrilleC.bmp"/>
          <p:cNvPicPr>
            <a:picLocks noChangeAspect="1"/>
          </p:cNvPicPr>
          <p:nvPr/>
        </p:nvPicPr>
        <p:blipFill>
          <a:blip r:embed="rId23" cstate="print">
            <a:clrChange>
              <a:clrFrom>
                <a:srgbClr val="FFFFFF"/>
              </a:clrFrom>
              <a:clrTo>
                <a:srgbClr val="FFFFFF">
                  <a:alpha val="0"/>
                </a:srgbClr>
              </a:clrTo>
            </a:clrChange>
          </a:blip>
          <a:srcRect/>
          <a:stretch>
            <a:fillRect/>
          </a:stretch>
        </p:blipFill>
        <p:spPr bwMode="auto">
          <a:xfrm>
            <a:off x="5980113" y="1681163"/>
            <a:ext cx="2159000" cy="1692275"/>
          </a:xfrm>
          <a:prstGeom prst="rect">
            <a:avLst/>
          </a:prstGeom>
          <a:noFill/>
          <a:ln w="9525">
            <a:noFill/>
            <a:miter lim="800000"/>
            <a:headEnd/>
            <a:tailEnd/>
          </a:ln>
        </p:spPr>
      </p:pic>
      <p:sp>
        <p:nvSpPr>
          <p:cNvPr id="24" name="Rectangle 23"/>
          <p:cNvSpPr/>
          <p:nvPr/>
        </p:nvSpPr>
        <p:spPr>
          <a:xfrm>
            <a:off x="2088114" y="207073"/>
            <a:ext cx="4925579" cy="461665"/>
          </a:xfrm>
          <a:prstGeom prst="rect">
            <a:avLst/>
          </a:prstGeom>
        </p:spPr>
        <p:txBody>
          <a:bodyPr wrap="none">
            <a:spAutoFit/>
          </a:bodyPr>
          <a:lstStyle/>
          <a:p>
            <a:pPr algn="ctr">
              <a:tabLst>
                <a:tab pos="717550" algn="l"/>
              </a:tabLst>
            </a:pPr>
            <a:r>
              <a:rPr lang="fr-FR" sz="2400"/>
              <a:t>3.</a:t>
            </a:r>
            <a:r>
              <a:rPr lang="fr-FR" sz="2400" dirty="0"/>
              <a:t>	Les transistors à effet de champs</a:t>
            </a:r>
          </a:p>
        </p:txBody>
      </p:sp>
      <p:sp>
        <p:nvSpPr>
          <p:cNvPr id="25" name="ZoneTexte 24">
            <a:extLst>
              <a:ext uri="{FF2B5EF4-FFF2-40B4-BE49-F238E27FC236}">
                <a16:creationId xmlns:a16="http://schemas.microsoft.com/office/drawing/2014/main" id="{7D1A30CF-E21D-4B41-AEB0-FD7E6B210D3D}"/>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p:cNvPicPr>
            <a:picLocks noChangeAspect="1" noChangeArrowheads="1"/>
          </p:cNvPicPr>
          <p:nvPr/>
        </p:nvPicPr>
        <p:blipFill>
          <a:blip r:embed="rId2" cstate="print"/>
          <a:srcRect/>
          <a:stretch>
            <a:fillRect/>
          </a:stretch>
        </p:blipFill>
        <p:spPr bwMode="auto">
          <a:xfrm>
            <a:off x="6250921" y="4670603"/>
            <a:ext cx="1285875" cy="1380855"/>
          </a:xfrm>
          <a:prstGeom prst="rect">
            <a:avLst/>
          </a:prstGeom>
          <a:ln>
            <a:noFill/>
          </a:ln>
          <a:effectLst>
            <a:outerShdw blurRad="292100" dist="139700" dir="2700000" algn="tl" rotWithShape="0">
              <a:srgbClr val="333333">
                <a:alpha val="65000"/>
              </a:srgbClr>
            </a:outerShdw>
          </a:effectLst>
        </p:spPr>
      </p:pic>
      <p:pic>
        <p:nvPicPr>
          <p:cNvPr id="54274" name="Picture 2"/>
          <p:cNvPicPr>
            <a:picLocks noChangeAspect="1" noChangeArrowheads="1"/>
          </p:cNvPicPr>
          <p:nvPr/>
        </p:nvPicPr>
        <p:blipFill>
          <a:blip r:embed="rId3" cstate="print"/>
          <a:srcRect/>
          <a:stretch>
            <a:fillRect/>
          </a:stretch>
        </p:blipFill>
        <p:spPr bwMode="auto">
          <a:xfrm>
            <a:off x="6250921" y="1093788"/>
            <a:ext cx="1285875" cy="1952625"/>
          </a:xfrm>
          <a:prstGeom prst="rect">
            <a:avLst/>
          </a:prstGeom>
          <a:ln>
            <a:noFill/>
          </a:ln>
          <a:effectLst>
            <a:outerShdw blurRad="292100" dist="139700" dir="2700000" algn="tl" rotWithShape="0">
              <a:srgbClr val="333333">
                <a:alpha val="65000"/>
              </a:srgbClr>
            </a:outerShdw>
          </a:effectLst>
        </p:spPr>
      </p:pic>
      <p:sp>
        <p:nvSpPr>
          <p:cNvPr id="29" name="Rectangle 28"/>
          <p:cNvSpPr/>
          <p:nvPr/>
        </p:nvSpPr>
        <p:spPr>
          <a:xfrm>
            <a:off x="7191655" y="3227293"/>
            <a:ext cx="690282" cy="132343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8000" b="1" cap="none" spc="0" dirty="0">
                <a:ln/>
                <a:solidFill>
                  <a:srgbClr val="FF0000"/>
                </a:solidFill>
                <a:effectLst/>
              </a:rPr>
              <a:t>?</a:t>
            </a:r>
          </a:p>
        </p:txBody>
      </p:sp>
      <p:sp>
        <p:nvSpPr>
          <p:cNvPr id="31" name="Double flèche verticale 30"/>
          <p:cNvSpPr/>
          <p:nvPr/>
        </p:nvSpPr>
        <p:spPr>
          <a:xfrm>
            <a:off x="6651812" y="3227293"/>
            <a:ext cx="519953" cy="1272989"/>
          </a:xfrm>
          <a:prstGeom prst="upDownArrow">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 name="Rectangle 7"/>
          <p:cNvSpPr/>
          <p:nvPr/>
        </p:nvSpPr>
        <p:spPr>
          <a:xfrm>
            <a:off x="1887461" y="207073"/>
            <a:ext cx="5341527" cy="461665"/>
          </a:xfrm>
          <a:prstGeom prst="rect">
            <a:avLst/>
          </a:prstGeom>
        </p:spPr>
        <p:txBody>
          <a:bodyPr wrap="none">
            <a:spAutoFit/>
          </a:bodyPr>
          <a:lstStyle/>
          <a:p>
            <a:pPr algn="ctr">
              <a:tabLst>
                <a:tab pos="717550" algn="l"/>
              </a:tabLst>
            </a:pPr>
            <a:r>
              <a:rPr lang="fr-FR" sz="2400" dirty="0"/>
              <a:t>4.	Comparaison des deux technologies</a:t>
            </a:r>
          </a:p>
        </p:txBody>
      </p:sp>
      <p:sp>
        <p:nvSpPr>
          <p:cNvPr id="10" name="Text Box 4"/>
          <p:cNvSpPr txBox="1">
            <a:spLocks noChangeArrowheads="1"/>
          </p:cNvSpPr>
          <p:nvPr/>
        </p:nvSpPr>
        <p:spPr bwMode="auto">
          <a:xfrm>
            <a:off x="1223688" y="937852"/>
            <a:ext cx="3602589" cy="5493812"/>
          </a:xfrm>
          <a:prstGeom prst="rect">
            <a:avLst/>
          </a:prstGeom>
          <a:noFill/>
          <a:ln w="9525">
            <a:noFill/>
            <a:miter lim="800000"/>
            <a:headEnd/>
            <a:tailEnd/>
          </a:ln>
        </p:spPr>
        <p:txBody>
          <a:bodyPr wrap="none">
            <a:spAutoFit/>
          </a:bodyPr>
          <a:lstStyle/>
          <a:p>
            <a:pPr algn="ctr">
              <a:spcAft>
                <a:spcPts val="1200"/>
              </a:spcAft>
              <a:tabLst>
                <a:tab pos="1438275" algn="l"/>
              </a:tabLst>
              <a:defRPr/>
            </a:pPr>
            <a:r>
              <a:rPr lang="fr-FR" b="1" dirty="0"/>
              <a:t>PLAN</a:t>
            </a:r>
          </a:p>
          <a:p>
            <a:pPr marL="449263" indent="-449263">
              <a:tabLst>
                <a:tab pos="449263" algn="l"/>
                <a:tab pos="1438275" algn="l"/>
              </a:tabLst>
              <a:defRPr/>
            </a:pPr>
            <a:r>
              <a:rPr lang="fr-FR" dirty="0">
                <a:solidFill>
                  <a:schemeClr val="bg1">
                    <a:lumMod val="85000"/>
                  </a:schemeClr>
                </a:solidFill>
              </a:rPr>
              <a:t>1.	</a:t>
            </a:r>
            <a:r>
              <a:rPr lang="fr-FR" sz="1600" dirty="0">
                <a:solidFill>
                  <a:schemeClr val="bg1">
                    <a:lumMod val="85000"/>
                  </a:schemeClr>
                </a:solidFill>
              </a:rPr>
              <a:t>Les amplificateurs</a:t>
            </a:r>
            <a:endParaRPr lang="fr-FR" dirty="0">
              <a:solidFill>
                <a:schemeClr val="bg1">
                  <a:lumMod val="85000"/>
                </a:schemeClr>
              </a:solidFill>
            </a:endParaRPr>
          </a:p>
          <a:p>
            <a:pPr marL="449263" indent="-449263">
              <a:tabLst>
                <a:tab pos="449263" algn="l"/>
                <a:tab pos="1438275" algn="l"/>
              </a:tabLst>
              <a:defRPr/>
            </a:pPr>
            <a:r>
              <a:rPr lang="fr-FR" sz="1600" dirty="0">
                <a:solidFill>
                  <a:schemeClr val="bg1">
                    <a:lumMod val="85000"/>
                  </a:schemeClr>
                </a:solidFill>
                <a:sym typeface="Wingdings" pitchFamily="2" charset="2"/>
              </a:rPr>
              <a:t>2.	Les transistors Bipolaires</a:t>
            </a:r>
          </a:p>
          <a:p>
            <a:pPr marL="449263" lvl="1" indent="-449263">
              <a:tabLst>
                <a:tab pos="449263" algn="l"/>
                <a:tab pos="1438275" algn="l"/>
              </a:tabLst>
              <a:defRPr/>
            </a:pPr>
            <a:r>
              <a:rPr lang="fr-FR" sz="1600" dirty="0">
                <a:solidFill>
                  <a:schemeClr val="bg1">
                    <a:lumMod val="85000"/>
                  </a:schemeClr>
                </a:solidFill>
                <a:sym typeface="Wingdings" pitchFamily="2" charset="2"/>
              </a:rPr>
              <a:t>2.1.	Définition</a:t>
            </a:r>
          </a:p>
          <a:p>
            <a:pPr marL="449263" lvl="1" indent="-449263">
              <a:tabLst>
                <a:tab pos="449263" algn="l"/>
                <a:tab pos="1438275" algn="l"/>
              </a:tabLst>
              <a:defRPr/>
            </a:pPr>
            <a:r>
              <a:rPr lang="fr-FR" sz="1600" dirty="0">
                <a:solidFill>
                  <a:schemeClr val="bg1">
                    <a:lumMod val="85000"/>
                  </a:schemeClr>
                </a:solidFill>
                <a:sym typeface="Wingdings" pitchFamily="2" charset="2"/>
              </a:rPr>
              <a:t>2.2.   La commutation</a:t>
            </a:r>
          </a:p>
          <a:p>
            <a:pPr marL="449263" lvl="1" indent="-449263">
              <a:tabLst>
                <a:tab pos="449263" algn="l"/>
                <a:tab pos="1438275" algn="l"/>
              </a:tabLst>
              <a:defRPr/>
            </a:pPr>
            <a:r>
              <a:rPr lang="fr-FR" sz="1600" dirty="0">
                <a:solidFill>
                  <a:schemeClr val="bg1">
                    <a:lumMod val="85000"/>
                  </a:schemeClr>
                </a:solidFill>
                <a:sym typeface="Wingdings" pitchFamily="2" charset="2"/>
              </a:rPr>
              <a:t>2.3.	L’amplification</a:t>
            </a:r>
          </a:p>
          <a:p>
            <a:pPr marL="449263" indent="-449263">
              <a:spcBef>
                <a:spcPts val="600"/>
              </a:spcBef>
              <a:tabLst>
                <a:tab pos="449263" algn="l"/>
                <a:tab pos="1438275" algn="l"/>
              </a:tabLst>
              <a:defRPr/>
            </a:pPr>
            <a:r>
              <a:rPr lang="fr-FR" sz="1600" dirty="0">
                <a:solidFill>
                  <a:schemeClr val="bg1">
                    <a:lumMod val="85000"/>
                  </a:schemeClr>
                </a:solidFill>
                <a:sym typeface="Wingdings" pitchFamily="2" charset="2"/>
              </a:rPr>
              <a:t>3.	Les transistors à effet de champs</a:t>
            </a:r>
          </a:p>
          <a:p>
            <a:pPr marL="449263" lvl="1" indent="-449263">
              <a:tabLst>
                <a:tab pos="449263" algn="l"/>
                <a:tab pos="1438275" algn="l"/>
              </a:tabLst>
              <a:defRPr/>
            </a:pPr>
            <a:r>
              <a:rPr lang="fr-FR" sz="1600" dirty="0">
                <a:solidFill>
                  <a:schemeClr val="bg1">
                    <a:lumMod val="85000"/>
                  </a:schemeClr>
                </a:solidFill>
                <a:sym typeface="Wingdings" pitchFamily="2" charset="2"/>
              </a:rPr>
              <a:t>3.1.	Définition</a:t>
            </a:r>
          </a:p>
          <a:p>
            <a:pPr marL="449263" lvl="1" indent="-449263">
              <a:tabLst>
                <a:tab pos="449263" algn="l"/>
                <a:tab pos="1438275" algn="l"/>
              </a:tabLst>
              <a:defRPr/>
            </a:pPr>
            <a:r>
              <a:rPr lang="fr-FR" sz="1600" dirty="0">
                <a:solidFill>
                  <a:schemeClr val="bg1">
                    <a:lumMod val="85000"/>
                  </a:schemeClr>
                </a:solidFill>
                <a:sym typeface="Wingdings" pitchFamily="2" charset="2"/>
              </a:rPr>
              <a:t>3.2.   La commutation</a:t>
            </a:r>
          </a:p>
          <a:p>
            <a:pPr marL="449263" lvl="1" indent="-449263">
              <a:tabLst>
                <a:tab pos="449263" algn="l"/>
                <a:tab pos="1438275" algn="l"/>
              </a:tabLst>
              <a:defRPr/>
            </a:pPr>
            <a:r>
              <a:rPr lang="fr-FR" sz="1600" dirty="0">
                <a:solidFill>
                  <a:schemeClr val="bg1">
                    <a:lumMod val="85000"/>
                  </a:schemeClr>
                </a:solidFill>
                <a:sym typeface="Wingdings" pitchFamily="2" charset="2"/>
              </a:rPr>
              <a:t>3.3.	L’amplification</a:t>
            </a:r>
          </a:p>
          <a:p>
            <a:pPr marL="449263" indent="-449263">
              <a:spcBef>
                <a:spcPts val="600"/>
              </a:spcBef>
              <a:tabLst>
                <a:tab pos="449263" algn="l"/>
                <a:tab pos="1438275" algn="l"/>
              </a:tabLst>
              <a:defRPr/>
            </a:pPr>
            <a:r>
              <a:rPr lang="fr-FR" sz="1600" dirty="0">
                <a:sym typeface="Wingdings" pitchFamily="2" charset="2"/>
              </a:rPr>
              <a:t>4.	</a:t>
            </a:r>
            <a:r>
              <a:rPr lang="fr-FR" sz="1600" dirty="0"/>
              <a:t>Comparaison des deux technologies</a:t>
            </a:r>
          </a:p>
          <a:p>
            <a:pPr marL="449263" indent="-449263">
              <a:spcBef>
                <a:spcPts val="600"/>
              </a:spcBef>
              <a:spcAft>
                <a:spcPts val="0"/>
              </a:spcAft>
              <a:tabLst>
                <a:tab pos="449263" algn="l"/>
                <a:tab pos="1438275" algn="l"/>
              </a:tabLst>
              <a:defRPr/>
            </a:pPr>
            <a:r>
              <a:rPr lang="fr-FR" sz="1600" dirty="0">
                <a:solidFill>
                  <a:schemeClr val="bg1">
                    <a:lumMod val="85000"/>
                  </a:schemeClr>
                </a:solidFill>
              </a:rPr>
              <a:t>5 	Les applications</a:t>
            </a:r>
          </a:p>
          <a:p>
            <a:pPr marL="449263" indent="-449263">
              <a:spcBef>
                <a:spcPts val="0"/>
              </a:spcBef>
              <a:spcAft>
                <a:spcPts val="0"/>
              </a:spcAft>
              <a:tabLst>
                <a:tab pos="449263" algn="l"/>
                <a:tab pos="1438275" algn="l"/>
              </a:tabLst>
              <a:defRPr/>
            </a:pPr>
            <a:r>
              <a:rPr lang="fr-FR" sz="1600" dirty="0">
                <a:solidFill>
                  <a:schemeClr val="bg1">
                    <a:lumMod val="85000"/>
                  </a:schemeClr>
                </a:solidFill>
              </a:rPr>
              <a:t>5.1.</a:t>
            </a:r>
            <a:r>
              <a:rPr lang="fr-FR" dirty="0">
                <a:solidFill>
                  <a:schemeClr val="bg1">
                    <a:lumMod val="85000"/>
                  </a:schemeClr>
                </a:solidFill>
              </a:rPr>
              <a:t>	</a:t>
            </a:r>
            <a:r>
              <a:rPr lang="fr-FR" sz="1600" dirty="0">
                <a:solidFill>
                  <a:schemeClr val="bg1">
                    <a:lumMod val="85000"/>
                  </a:schemeClr>
                </a:solidFill>
              </a:rPr>
              <a:t>La génération de courant</a:t>
            </a:r>
          </a:p>
          <a:p>
            <a:pPr marL="449263" indent="-449263">
              <a:spcBef>
                <a:spcPts val="0"/>
              </a:spcBef>
              <a:spcAft>
                <a:spcPts val="0"/>
              </a:spcAft>
              <a:tabLst>
                <a:tab pos="449263" algn="l"/>
                <a:tab pos="1438275" algn="l"/>
              </a:tabLst>
              <a:defRPr/>
            </a:pPr>
            <a:r>
              <a:rPr lang="fr-FR" sz="1600" dirty="0">
                <a:solidFill>
                  <a:schemeClr val="bg1">
                    <a:lumMod val="85000"/>
                  </a:schemeClr>
                </a:solidFill>
              </a:rPr>
              <a:t>5.2.	La charge active</a:t>
            </a:r>
          </a:p>
          <a:p>
            <a:pPr marL="449263" indent="-449263">
              <a:spcBef>
                <a:spcPts val="0"/>
              </a:spcBef>
              <a:spcAft>
                <a:spcPts val="0"/>
              </a:spcAft>
              <a:tabLst>
                <a:tab pos="449263" algn="l"/>
                <a:tab pos="1438275" algn="l"/>
              </a:tabLst>
              <a:defRPr/>
            </a:pPr>
            <a:r>
              <a:rPr lang="fr-FR" sz="1600" dirty="0">
                <a:solidFill>
                  <a:schemeClr val="bg1">
                    <a:lumMod val="85000"/>
                  </a:schemeClr>
                </a:solidFill>
                <a:sym typeface="Wingdings" pitchFamily="2" charset="2"/>
              </a:rPr>
              <a:t>5.3.	La paire différentielle</a:t>
            </a:r>
          </a:p>
          <a:p>
            <a:pPr marL="449263" indent="-449263">
              <a:tabLst>
                <a:tab pos="449263" algn="l"/>
                <a:tab pos="1438275" algn="l"/>
              </a:tabLst>
              <a:defRPr/>
            </a:pPr>
            <a:r>
              <a:rPr lang="fr-FR" sz="1600" dirty="0">
                <a:solidFill>
                  <a:schemeClr val="bg1">
                    <a:lumMod val="85000"/>
                  </a:schemeClr>
                </a:solidFill>
                <a:sym typeface="Wingdings" pitchFamily="2" charset="2"/>
              </a:rPr>
              <a:t>5.4.	L’amplification de puissance</a:t>
            </a:r>
          </a:p>
          <a:p>
            <a:pPr marL="449263" indent="-449263">
              <a:tabLst>
                <a:tab pos="449263" algn="l"/>
                <a:tab pos="1438275" algn="l"/>
              </a:tabLst>
              <a:defRPr/>
            </a:pPr>
            <a:r>
              <a:rPr lang="fr-FR" sz="1600" dirty="0">
                <a:solidFill>
                  <a:schemeClr val="bg1">
                    <a:lumMod val="85000"/>
                  </a:schemeClr>
                </a:solidFill>
                <a:sym typeface="Wingdings" pitchFamily="2" charset="2"/>
              </a:rPr>
              <a:t>5.5.	L’amplificateur opérationnel</a:t>
            </a:r>
          </a:p>
          <a:p>
            <a:pPr marL="449263" indent="-449263">
              <a:tabLst>
                <a:tab pos="449263" algn="l"/>
                <a:tab pos="1438275" algn="l"/>
              </a:tabLst>
              <a:defRPr/>
            </a:pPr>
            <a:r>
              <a:rPr lang="fr-FR" sz="1600" dirty="0">
                <a:solidFill>
                  <a:schemeClr val="bg1">
                    <a:lumMod val="85000"/>
                  </a:schemeClr>
                </a:solidFill>
                <a:sym typeface="Wingdings" pitchFamily="2" charset="2"/>
              </a:rPr>
              <a:t>5.6.	L’alimentation linéaire</a:t>
            </a:r>
          </a:p>
          <a:p>
            <a:pPr marL="449263" indent="-449263">
              <a:tabLst>
                <a:tab pos="449263" algn="l"/>
                <a:tab pos="1438275" algn="l"/>
              </a:tabLst>
              <a:defRPr/>
            </a:pPr>
            <a:r>
              <a:rPr lang="fr-FR" sz="1600" dirty="0">
                <a:solidFill>
                  <a:schemeClr val="bg1">
                    <a:lumMod val="85000"/>
                  </a:schemeClr>
                </a:solidFill>
                <a:sym typeface="Wingdings" pitchFamily="2" charset="2"/>
              </a:rPr>
              <a:t>5.7.	L’adaptation de tension</a:t>
            </a:r>
            <a:endParaRPr lang="fr-FR" sz="1600" dirty="0">
              <a:solidFill>
                <a:schemeClr val="bg1">
                  <a:lumMod val="85000"/>
                </a:schemeClr>
              </a:solidFill>
            </a:endParaRPr>
          </a:p>
          <a:p>
            <a:pPr marL="449263" indent="-449263">
              <a:tabLst>
                <a:tab pos="449263" algn="l"/>
                <a:tab pos="1438275" algn="l"/>
              </a:tabLst>
              <a:defRPr/>
            </a:pPr>
            <a:r>
              <a:rPr lang="fr-FR" sz="1600" dirty="0">
                <a:solidFill>
                  <a:schemeClr val="bg1">
                    <a:lumMod val="85000"/>
                  </a:schemeClr>
                </a:solidFill>
                <a:sym typeface="Wingdings" pitchFamily="2" charset="2"/>
              </a:rPr>
              <a:t>5.8.	Les montages non linéaires</a:t>
            </a:r>
          </a:p>
        </p:txBody>
      </p:sp>
      <p:sp>
        <p:nvSpPr>
          <p:cNvPr id="9" name="ZoneTexte 8">
            <a:extLst>
              <a:ext uri="{FF2B5EF4-FFF2-40B4-BE49-F238E27FC236}">
                <a16:creationId xmlns:a16="http://schemas.microsoft.com/office/drawing/2014/main" id="{8C9EFF04-8B78-4497-9311-A8FA2C014FA6}"/>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374024" y="1768475"/>
            <a:ext cx="4032250" cy="4308475"/>
          </a:xfrm>
          <a:prstGeom prst="rect">
            <a:avLst/>
          </a:prstGeom>
          <a:noFill/>
          <a:ln w="9525">
            <a:noFill/>
            <a:miter lim="800000"/>
            <a:headEnd/>
            <a:tailEnd/>
          </a:ln>
        </p:spPr>
        <p:txBody>
          <a:bodyPr lIns="0" tIns="0" rIns="0" bIns="0">
            <a:spAutoFit/>
          </a:bodyPr>
          <a:lstStyle/>
          <a:p>
            <a:pPr algn="ctr">
              <a:tabLst>
                <a:tab pos="363538" algn="l"/>
              </a:tabLst>
            </a:pPr>
            <a:r>
              <a:rPr lang="fr-FR" sz="1600" dirty="0"/>
              <a:t>Les bipolaires</a:t>
            </a:r>
          </a:p>
          <a:p>
            <a:pPr algn="ctr">
              <a:tabLst>
                <a:tab pos="363538" algn="l"/>
              </a:tabLst>
            </a:pPr>
            <a:r>
              <a:rPr lang="fr-FR" sz="1600" dirty="0"/>
              <a:t>Transistors NPN et PNP</a:t>
            </a:r>
          </a:p>
          <a:p>
            <a:pPr>
              <a:tabLst>
                <a:tab pos="363538" algn="l"/>
              </a:tabLst>
            </a:pPr>
            <a:r>
              <a:rPr lang="fr-FR" sz="1400" dirty="0"/>
              <a:t>	</a:t>
            </a:r>
          </a:p>
          <a:p>
            <a:pPr>
              <a:spcBef>
                <a:spcPts val="1200"/>
              </a:spcBef>
              <a:tabLst>
                <a:tab pos="363538" algn="l"/>
              </a:tabLst>
            </a:pPr>
            <a:r>
              <a:rPr lang="fr-FR" sz="1400" dirty="0"/>
              <a:t>-	Contrôle par courant.</a:t>
            </a:r>
          </a:p>
          <a:p>
            <a:pPr>
              <a:tabLst>
                <a:tab pos="363538" algn="l"/>
              </a:tabLst>
            </a:pPr>
            <a:endParaRPr lang="fr-FR" sz="1400" dirty="0"/>
          </a:p>
          <a:p>
            <a:pPr>
              <a:tabLst>
                <a:tab pos="363538" algn="l"/>
              </a:tabLst>
            </a:pPr>
            <a:r>
              <a:rPr lang="fr-FR" sz="1400" dirty="0"/>
              <a:t>-	En commutation, résistance série faible 		si </a:t>
            </a:r>
            <a:r>
              <a:rPr lang="fr-FR" sz="1400" dirty="0" err="1"/>
              <a:t>Ic</a:t>
            </a:r>
            <a:r>
              <a:rPr lang="fr-FR" sz="1400" dirty="0"/>
              <a:t> important.</a:t>
            </a:r>
          </a:p>
          <a:p>
            <a:pPr>
              <a:tabLst>
                <a:tab pos="363538" algn="l"/>
              </a:tabLst>
            </a:pPr>
            <a:endParaRPr lang="fr-FR" sz="1400" dirty="0"/>
          </a:p>
          <a:p>
            <a:pPr>
              <a:tabLst>
                <a:tab pos="363538" algn="l"/>
              </a:tabLst>
            </a:pPr>
            <a:r>
              <a:rPr lang="fr-FR" sz="1400" dirty="0"/>
              <a:t>-	Tension d’</a:t>
            </a:r>
            <a:r>
              <a:rPr lang="fr-FR" sz="1400" dirty="0" err="1"/>
              <a:t>early</a:t>
            </a:r>
            <a:r>
              <a:rPr lang="fr-FR" sz="1400" dirty="0"/>
              <a:t> </a:t>
            </a:r>
            <a:r>
              <a:rPr lang="fr-FR" sz="1400" dirty="0" err="1"/>
              <a:t>Ic</a:t>
            </a:r>
            <a:r>
              <a:rPr lang="fr-FR" sz="1400" dirty="0"/>
              <a:t> = f(</a:t>
            </a:r>
            <a:r>
              <a:rPr lang="fr-FR" sz="1400" dirty="0" err="1"/>
              <a:t>Vbe</a:t>
            </a:r>
            <a:r>
              <a:rPr lang="fr-FR" sz="1400" dirty="0"/>
              <a:t>) non plat dans 		la zone linéaire.</a:t>
            </a:r>
          </a:p>
          <a:p>
            <a:pPr>
              <a:tabLst>
                <a:tab pos="363538" algn="l"/>
              </a:tabLst>
            </a:pPr>
            <a:endParaRPr lang="fr-FR" sz="1400" dirty="0"/>
          </a:p>
          <a:p>
            <a:pPr>
              <a:tabLst>
                <a:tab pos="363538" algn="l"/>
              </a:tabLst>
            </a:pPr>
            <a:r>
              <a:rPr lang="fr-FR" sz="1400" dirty="0"/>
              <a:t>-	Impédance d’entrée faible (vue de la base).</a:t>
            </a:r>
          </a:p>
          <a:p>
            <a:pPr>
              <a:tabLst>
                <a:tab pos="363538" algn="l"/>
              </a:tabLst>
            </a:pPr>
            <a:endParaRPr lang="fr-FR" sz="1400" dirty="0"/>
          </a:p>
          <a:p>
            <a:pPr>
              <a:tabLst>
                <a:tab pos="363538" algn="l"/>
              </a:tabLst>
            </a:pPr>
            <a:r>
              <a:rPr lang="fr-FR" sz="1400" dirty="0"/>
              <a:t>-	Consommation de courant en régime tout ou rien.</a:t>
            </a:r>
          </a:p>
          <a:p>
            <a:pPr>
              <a:tabLst>
                <a:tab pos="363538" algn="l"/>
              </a:tabLst>
            </a:pPr>
            <a:endParaRPr lang="fr-FR" sz="1400" dirty="0"/>
          </a:p>
          <a:p>
            <a:pPr>
              <a:buFontTx/>
              <a:buChar char="-"/>
              <a:tabLst>
                <a:tab pos="363538" algn="l"/>
              </a:tabLst>
            </a:pPr>
            <a:r>
              <a:rPr lang="fr-FR" sz="1400" dirty="0"/>
              <a:t>       Tension de seuil très reproductible en 	composants discret </a:t>
            </a:r>
            <a:r>
              <a:rPr lang="fr-FR" sz="1400" dirty="0" err="1"/>
              <a:t>Vbe</a:t>
            </a:r>
            <a:r>
              <a:rPr lang="fr-FR" sz="1400" dirty="0"/>
              <a:t> = f (</a:t>
            </a:r>
            <a:r>
              <a:rPr lang="fr-FR" sz="1400" dirty="0" err="1"/>
              <a:t>Ic,Ib</a:t>
            </a:r>
            <a:r>
              <a:rPr lang="fr-FR" sz="1400" dirty="0"/>
              <a:t>)</a:t>
            </a:r>
          </a:p>
          <a:p>
            <a:pPr>
              <a:buFontTx/>
              <a:buChar char="-"/>
              <a:tabLst>
                <a:tab pos="363538" algn="l"/>
              </a:tabLst>
            </a:pPr>
            <a:endParaRPr lang="fr-FR" sz="1400" dirty="0"/>
          </a:p>
          <a:p>
            <a:pPr>
              <a:buFontTx/>
              <a:buChar char="-"/>
              <a:tabLst>
                <a:tab pos="363538" algn="l"/>
              </a:tabLst>
            </a:pPr>
            <a:r>
              <a:rPr lang="fr-FR" sz="1400" dirty="0"/>
              <a:t>       </a:t>
            </a:r>
            <a:r>
              <a:rPr lang="fr-FR" sz="1400" dirty="0">
                <a:latin typeface="Symbol" pitchFamily="18" charset="2"/>
              </a:rPr>
              <a:t>b</a:t>
            </a:r>
            <a:r>
              <a:rPr lang="fr-FR" sz="1400" dirty="0"/>
              <a:t> défini par sont minimum.</a:t>
            </a:r>
          </a:p>
        </p:txBody>
      </p:sp>
      <p:sp>
        <p:nvSpPr>
          <p:cNvPr id="24579" name="Text Box 7"/>
          <p:cNvSpPr txBox="1">
            <a:spLocks noChangeArrowheads="1"/>
          </p:cNvSpPr>
          <p:nvPr/>
        </p:nvSpPr>
        <p:spPr bwMode="auto">
          <a:xfrm>
            <a:off x="4766636" y="1657350"/>
            <a:ext cx="4032250" cy="4216400"/>
          </a:xfrm>
          <a:prstGeom prst="rect">
            <a:avLst/>
          </a:prstGeom>
          <a:noFill/>
          <a:ln w="9525">
            <a:noFill/>
            <a:miter lim="800000"/>
            <a:headEnd/>
            <a:tailEnd/>
          </a:ln>
        </p:spPr>
        <p:txBody>
          <a:bodyPr lIns="0" tIns="0" rIns="0" bIns="0">
            <a:spAutoFit/>
          </a:bodyPr>
          <a:lstStyle/>
          <a:p>
            <a:pPr algn="ctr">
              <a:tabLst>
                <a:tab pos="363538" algn="l"/>
              </a:tabLst>
            </a:pPr>
            <a:r>
              <a:rPr lang="fr-FR" sz="1600"/>
              <a:t>Les effet de champs</a:t>
            </a:r>
          </a:p>
          <a:p>
            <a:pPr algn="ctr">
              <a:tabLst>
                <a:tab pos="363538" algn="l"/>
              </a:tabLst>
            </a:pPr>
            <a:r>
              <a:rPr lang="fr-FR" sz="1600"/>
              <a:t>JFET &amp; MOSFET canal N ou P</a:t>
            </a:r>
          </a:p>
          <a:p>
            <a:pPr algn="ctr">
              <a:tabLst>
                <a:tab pos="363538" algn="l"/>
              </a:tabLst>
            </a:pPr>
            <a:r>
              <a:rPr lang="fr-FR" sz="1600"/>
              <a:t>à enrichissement ou appauvrissement</a:t>
            </a:r>
          </a:p>
          <a:p>
            <a:pPr algn="ctr">
              <a:tabLst>
                <a:tab pos="363538" algn="l"/>
              </a:tabLst>
            </a:pPr>
            <a:endParaRPr lang="fr-FR" sz="1600"/>
          </a:p>
          <a:p>
            <a:pPr>
              <a:tabLst>
                <a:tab pos="363538" algn="l"/>
              </a:tabLst>
            </a:pPr>
            <a:r>
              <a:rPr lang="fr-FR" sz="1400"/>
              <a:t>-	Contrôle en tension.</a:t>
            </a:r>
          </a:p>
          <a:p>
            <a:pPr>
              <a:tabLst>
                <a:tab pos="363538" algn="l"/>
              </a:tabLst>
            </a:pPr>
            <a:endParaRPr lang="fr-FR" sz="1400"/>
          </a:p>
          <a:p>
            <a:pPr>
              <a:tabLst>
                <a:tab pos="363538" algn="l"/>
              </a:tabLst>
            </a:pPr>
            <a:r>
              <a:rPr lang="fr-FR" sz="1400"/>
              <a:t>-	Résistances Ron faible (plus forte que le 		bip mais moins dépendante du courant).</a:t>
            </a:r>
          </a:p>
          <a:p>
            <a:pPr>
              <a:tabLst>
                <a:tab pos="363538" algn="l"/>
              </a:tabLst>
            </a:pPr>
            <a:endParaRPr lang="fr-FR" sz="1400"/>
          </a:p>
          <a:p>
            <a:pPr>
              <a:tabLst>
                <a:tab pos="363538" algn="l"/>
              </a:tabLst>
            </a:pPr>
            <a:r>
              <a:rPr lang="fr-FR" sz="1400"/>
              <a:t>-	Effet Early existant mais moins marqué que le bip</a:t>
            </a:r>
          </a:p>
          <a:p>
            <a:pPr>
              <a:tabLst>
                <a:tab pos="363538" algn="l"/>
              </a:tabLst>
            </a:pPr>
            <a:endParaRPr lang="fr-FR" sz="1400"/>
          </a:p>
          <a:p>
            <a:pPr>
              <a:tabLst>
                <a:tab pos="363538" algn="l"/>
              </a:tabLst>
            </a:pPr>
            <a:endParaRPr lang="fr-FR" sz="1400"/>
          </a:p>
          <a:p>
            <a:pPr>
              <a:tabLst>
                <a:tab pos="363538" algn="l"/>
              </a:tabLst>
            </a:pPr>
            <a:r>
              <a:rPr lang="fr-FR" sz="1400"/>
              <a:t>-	Impédance d’entrée très forte (vue de la grille).</a:t>
            </a:r>
          </a:p>
          <a:p>
            <a:pPr>
              <a:tabLst>
                <a:tab pos="363538" algn="l"/>
              </a:tabLst>
            </a:pPr>
            <a:endParaRPr lang="fr-FR" sz="1400"/>
          </a:p>
          <a:p>
            <a:pPr>
              <a:tabLst>
                <a:tab pos="363538" algn="l"/>
              </a:tabLst>
            </a:pPr>
            <a:r>
              <a:rPr lang="fr-FR" sz="1400"/>
              <a:t>-	Pas de consommation en dehors des 		transitions en régime tout ou rien.</a:t>
            </a:r>
          </a:p>
          <a:p>
            <a:pPr>
              <a:tabLst>
                <a:tab pos="363538" algn="l"/>
              </a:tabLst>
            </a:pPr>
            <a:endParaRPr lang="fr-FR" sz="1400"/>
          </a:p>
          <a:p>
            <a:pPr>
              <a:tabLst>
                <a:tab pos="363538" algn="l"/>
              </a:tabLst>
            </a:pPr>
            <a:r>
              <a:rPr lang="fr-FR" sz="1400"/>
              <a:t>-	Peut de reproductibilité en composant discrets</a:t>
            </a:r>
          </a:p>
          <a:p>
            <a:pPr>
              <a:tabLst>
                <a:tab pos="363538" algn="l"/>
              </a:tabLst>
            </a:pPr>
            <a:r>
              <a:rPr lang="fr-FR" sz="1400"/>
              <a:t>	</a:t>
            </a:r>
            <a:r>
              <a:rPr lang="fr-FR" sz="1400" i="1"/>
              <a:t>Vgsth = f (Vds,Id) </a:t>
            </a:r>
            <a:r>
              <a:rPr lang="fr-FR" sz="1400"/>
              <a:t>varie d’un rapport deux</a:t>
            </a:r>
          </a:p>
        </p:txBody>
      </p:sp>
      <p:sp>
        <p:nvSpPr>
          <p:cNvPr id="24580" name="Line 23"/>
          <p:cNvSpPr>
            <a:spLocks noChangeShapeType="1"/>
          </p:cNvSpPr>
          <p:nvPr/>
        </p:nvSpPr>
        <p:spPr bwMode="auto">
          <a:xfrm>
            <a:off x="158124" y="1492250"/>
            <a:ext cx="0" cy="4673600"/>
          </a:xfrm>
          <a:prstGeom prst="line">
            <a:avLst/>
          </a:prstGeom>
          <a:noFill/>
          <a:ln w="9525">
            <a:solidFill>
              <a:schemeClr val="tx1"/>
            </a:solidFill>
            <a:round/>
            <a:headEnd/>
            <a:tailEnd/>
          </a:ln>
        </p:spPr>
        <p:txBody>
          <a:bodyPr/>
          <a:lstStyle/>
          <a:p>
            <a:endParaRPr lang="fr-FR"/>
          </a:p>
        </p:txBody>
      </p:sp>
      <p:sp>
        <p:nvSpPr>
          <p:cNvPr id="24581" name="Line 24"/>
          <p:cNvSpPr>
            <a:spLocks noChangeShapeType="1"/>
          </p:cNvSpPr>
          <p:nvPr/>
        </p:nvSpPr>
        <p:spPr bwMode="auto">
          <a:xfrm>
            <a:off x="158124" y="1492250"/>
            <a:ext cx="8785225" cy="0"/>
          </a:xfrm>
          <a:prstGeom prst="line">
            <a:avLst/>
          </a:prstGeom>
          <a:noFill/>
          <a:ln w="9525">
            <a:solidFill>
              <a:schemeClr val="tx1"/>
            </a:solidFill>
            <a:round/>
            <a:headEnd/>
            <a:tailEnd/>
          </a:ln>
        </p:spPr>
        <p:txBody>
          <a:bodyPr/>
          <a:lstStyle/>
          <a:p>
            <a:endParaRPr lang="fr-FR"/>
          </a:p>
        </p:txBody>
      </p:sp>
      <p:sp>
        <p:nvSpPr>
          <p:cNvPr id="24582" name="Line 25"/>
          <p:cNvSpPr>
            <a:spLocks noChangeShapeType="1"/>
          </p:cNvSpPr>
          <p:nvPr/>
        </p:nvSpPr>
        <p:spPr bwMode="auto">
          <a:xfrm>
            <a:off x="158124" y="6165850"/>
            <a:ext cx="8785225" cy="0"/>
          </a:xfrm>
          <a:prstGeom prst="line">
            <a:avLst/>
          </a:prstGeom>
          <a:noFill/>
          <a:ln w="9525">
            <a:solidFill>
              <a:schemeClr val="tx1"/>
            </a:solidFill>
            <a:round/>
            <a:headEnd/>
            <a:tailEnd/>
          </a:ln>
        </p:spPr>
        <p:txBody>
          <a:bodyPr/>
          <a:lstStyle/>
          <a:p>
            <a:endParaRPr lang="fr-FR"/>
          </a:p>
        </p:txBody>
      </p:sp>
      <p:sp>
        <p:nvSpPr>
          <p:cNvPr id="24583" name="Line 26"/>
          <p:cNvSpPr>
            <a:spLocks noChangeShapeType="1"/>
          </p:cNvSpPr>
          <p:nvPr/>
        </p:nvSpPr>
        <p:spPr bwMode="auto">
          <a:xfrm>
            <a:off x="8943349" y="1492250"/>
            <a:ext cx="0" cy="4665663"/>
          </a:xfrm>
          <a:prstGeom prst="line">
            <a:avLst/>
          </a:prstGeom>
          <a:noFill/>
          <a:ln w="9525">
            <a:solidFill>
              <a:schemeClr val="tx1"/>
            </a:solidFill>
            <a:round/>
            <a:headEnd/>
            <a:tailEnd/>
          </a:ln>
        </p:spPr>
        <p:txBody>
          <a:bodyPr/>
          <a:lstStyle/>
          <a:p>
            <a:endParaRPr lang="fr-FR"/>
          </a:p>
        </p:txBody>
      </p:sp>
      <p:sp>
        <p:nvSpPr>
          <p:cNvPr id="24584" name="Line 27"/>
          <p:cNvSpPr>
            <a:spLocks noChangeShapeType="1"/>
          </p:cNvSpPr>
          <p:nvPr/>
        </p:nvSpPr>
        <p:spPr bwMode="auto">
          <a:xfrm>
            <a:off x="4479299" y="1492250"/>
            <a:ext cx="0" cy="4665663"/>
          </a:xfrm>
          <a:prstGeom prst="line">
            <a:avLst/>
          </a:prstGeom>
          <a:noFill/>
          <a:ln w="9525">
            <a:solidFill>
              <a:schemeClr val="tx1"/>
            </a:solidFill>
            <a:round/>
            <a:headEnd/>
            <a:tailEnd/>
          </a:ln>
        </p:spPr>
        <p:txBody>
          <a:bodyPr/>
          <a:lstStyle/>
          <a:p>
            <a:endParaRPr lang="fr-FR"/>
          </a:p>
        </p:txBody>
      </p:sp>
      <p:sp>
        <p:nvSpPr>
          <p:cNvPr id="24585" name="Line 28"/>
          <p:cNvSpPr>
            <a:spLocks noChangeShapeType="1"/>
          </p:cNvSpPr>
          <p:nvPr/>
        </p:nvSpPr>
        <p:spPr bwMode="auto">
          <a:xfrm>
            <a:off x="158124" y="2500313"/>
            <a:ext cx="8785225" cy="0"/>
          </a:xfrm>
          <a:prstGeom prst="line">
            <a:avLst/>
          </a:prstGeom>
          <a:noFill/>
          <a:ln w="9525">
            <a:solidFill>
              <a:schemeClr val="tx1"/>
            </a:solidFill>
            <a:round/>
            <a:headEnd/>
            <a:tailEnd/>
          </a:ln>
        </p:spPr>
        <p:txBody>
          <a:bodyPr/>
          <a:lstStyle/>
          <a:p>
            <a:endParaRPr lang="fr-FR"/>
          </a:p>
        </p:txBody>
      </p:sp>
      <p:sp>
        <p:nvSpPr>
          <p:cNvPr id="24587" name="ZoneTexte 44"/>
          <p:cNvSpPr txBox="1">
            <a:spLocks noChangeArrowheads="1"/>
          </p:cNvSpPr>
          <p:nvPr/>
        </p:nvSpPr>
        <p:spPr bwMode="auto">
          <a:xfrm>
            <a:off x="676275" y="863600"/>
            <a:ext cx="1584325" cy="461963"/>
          </a:xfrm>
          <a:prstGeom prst="rect">
            <a:avLst/>
          </a:prstGeom>
          <a:noFill/>
          <a:ln w="9525">
            <a:noFill/>
            <a:miter lim="800000"/>
            <a:headEnd/>
            <a:tailEnd/>
          </a:ln>
        </p:spPr>
        <p:txBody>
          <a:bodyPr wrap="none">
            <a:spAutoFit/>
          </a:bodyPr>
          <a:lstStyle/>
          <a:p>
            <a:r>
              <a:rPr lang="fr-FR" sz="2400"/>
              <a:t>Généralités</a:t>
            </a:r>
          </a:p>
        </p:txBody>
      </p:sp>
      <p:sp>
        <p:nvSpPr>
          <p:cNvPr id="13" name="Rectangle 12"/>
          <p:cNvSpPr/>
          <p:nvPr/>
        </p:nvSpPr>
        <p:spPr>
          <a:xfrm>
            <a:off x="1887461" y="207073"/>
            <a:ext cx="5341527" cy="461665"/>
          </a:xfrm>
          <a:prstGeom prst="rect">
            <a:avLst/>
          </a:prstGeom>
        </p:spPr>
        <p:txBody>
          <a:bodyPr wrap="none">
            <a:spAutoFit/>
          </a:bodyPr>
          <a:lstStyle/>
          <a:p>
            <a:pPr algn="ctr">
              <a:tabLst>
                <a:tab pos="717550" algn="l"/>
              </a:tabLst>
            </a:pPr>
            <a:r>
              <a:rPr lang="fr-FR" sz="2400"/>
              <a:t>4.</a:t>
            </a:r>
            <a:r>
              <a:rPr lang="fr-FR" sz="2400" dirty="0"/>
              <a:t>	Comparaison des deux technologies</a:t>
            </a:r>
          </a:p>
        </p:txBody>
      </p:sp>
      <p:sp>
        <p:nvSpPr>
          <p:cNvPr id="12" name="ZoneTexte 11">
            <a:extLst>
              <a:ext uri="{FF2B5EF4-FFF2-40B4-BE49-F238E27FC236}">
                <a16:creationId xmlns:a16="http://schemas.microsoft.com/office/drawing/2014/main" id="{51F53CBF-A7D4-484F-965C-F185BCD60B35}"/>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39"/>
          <p:cNvGrpSpPr>
            <a:grpSpLocks/>
          </p:cNvGrpSpPr>
          <p:nvPr/>
        </p:nvGrpSpPr>
        <p:grpSpPr bwMode="auto">
          <a:xfrm>
            <a:off x="444835" y="2901658"/>
            <a:ext cx="568325" cy="746125"/>
            <a:chOff x="1081" y="2660"/>
            <a:chExt cx="358" cy="470"/>
          </a:xfrm>
        </p:grpSpPr>
        <p:sp>
          <p:nvSpPr>
            <p:cNvPr id="25667" name="Line 10"/>
            <p:cNvSpPr>
              <a:spLocks noChangeShapeType="1"/>
            </p:cNvSpPr>
            <p:nvPr/>
          </p:nvSpPr>
          <p:spPr bwMode="auto">
            <a:xfrm>
              <a:off x="1323" y="2779"/>
              <a:ext cx="1" cy="245"/>
            </a:xfrm>
            <a:prstGeom prst="line">
              <a:avLst/>
            </a:prstGeom>
            <a:noFill/>
            <a:ln w="15875">
              <a:solidFill>
                <a:srgbClr val="000000"/>
              </a:solidFill>
              <a:round/>
              <a:headEnd/>
              <a:tailEnd/>
            </a:ln>
          </p:spPr>
          <p:txBody>
            <a:bodyPr/>
            <a:lstStyle/>
            <a:p>
              <a:endParaRPr lang="fr-FR"/>
            </a:p>
          </p:txBody>
        </p:sp>
        <p:grpSp>
          <p:nvGrpSpPr>
            <p:cNvPr id="25668" name="Group 11"/>
            <p:cNvGrpSpPr>
              <a:grpSpLocks/>
            </p:cNvGrpSpPr>
            <p:nvPr/>
          </p:nvGrpSpPr>
          <p:grpSpPr bwMode="auto">
            <a:xfrm>
              <a:off x="1323" y="2949"/>
              <a:ext cx="115" cy="75"/>
              <a:chOff x="3907" y="3188"/>
              <a:chExt cx="115" cy="75"/>
            </a:xfrm>
          </p:grpSpPr>
          <p:sp>
            <p:nvSpPr>
              <p:cNvPr id="25679" name="Line 12"/>
              <p:cNvSpPr>
                <a:spLocks noChangeShapeType="1"/>
              </p:cNvSpPr>
              <p:nvPr/>
            </p:nvSpPr>
            <p:spPr bwMode="auto">
              <a:xfrm>
                <a:off x="3907" y="3188"/>
                <a:ext cx="73" cy="48"/>
              </a:xfrm>
              <a:prstGeom prst="line">
                <a:avLst/>
              </a:prstGeom>
              <a:noFill/>
              <a:ln w="15875">
                <a:solidFill>
                  <a:srgbClr val="000000"/>
                </a:solidFill>
                <a:round/>
                <a:headEnd/>
                <a:tailEnd/>
              </a:ln>
            </p:spPr>
            <p:txBody>
              <a:bodyPr/>
              <a:lstStyle/>
              <a:p>
                <a:endParaRPr lang="fr-FR"/>
              </a:p>
            </p:txBody>
          </p:sp>
          <p:sp>
            <p:nvSpPr>
              <p:cNvPr id="25680" name="Freeform 13"/>
              <p:cNvSpPr>
                <a:spLocks/>
              </p:cNvSpPr>
              <p:nvPr/>
            </p:nvSpPr>
            <p:spPr bwMode="auto">
              <a:xfrm>
                <a:off x="3964" y="3213"/>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25669" name="Line 14"/>
            <p:cNvSpPr>
              <a:spLocks noChangeShapeType="1"/>
            </p:cNvSpPr>
            <p:nvPr/>
          </p:nvSpPr>
          <p:spPr bwMode="auto">
            <a:xfrm flipV="1">
              <a:off x="1323" y="2779"/>
              <a:ext cx="115" cy="75"/>
            </a:xfrm>
            <a:prstGeom prst="line">
              <a:avLst/>
            </a:prstGeom>
            <a:noFill/>
            <a:ln w="15875">
              <a:solidFill>
                <a:srgbClr val="000000"/>
              </a:solidFill>
              <a:round/>
              <a:headEnd/>
              <a:tailEnd/>
            </a:ln>
          </p:spPr>
          <p:txBody>
            <a:bodyPr/>
            <a:lstStyle/>
            <a:p>
              <a:endParaRPr lang="fr-FR"/>
            </a:p>
          </p:txBody>
        </p:sp>
        <p:sp>
          <p:nvSpPr>
            <p:cNvPr id="25670" name="Line 15"/>
            <p:cNvSpPr>
              <a:spLocks noChangeShapeType="1"/>
            </p:cNvSpPr>
            <p:nvPr/>
          </p:nvSpPr>
          <p:spPr bwMode="auto">
            <a:xfrm>
              <a:off x="1438" y="3024"/>
              <a:ext cx="1" cy="106"/>
            </a:xfrm>
            <a:prstGeom prst="line">
              <a:avLst/>
            </a:prstGeom>
            <a:noFill/>
            <a:ln w="15875">
              <a:solidFill>
                <a:srgbClr val="000000"/>
              </a:solidFill>
              <a:round/>
              <a:headEnd/>
              <a:tailEnd/>
            </a:ln>
          </p:spPr>
          <p:txBody>
            <a:bodyPr/>
            <a:lstStyle/>
            <a:p>
              <a:endParaRPr lang="fr-FR"/>
            </a:p>
          </p:txBody>
        </p:sp>
        <p:sp>
          <p:nvSpPr>
            <p:cNvPr id="25671" name="Line 16"/>
            <p:cNvSpPr>
              <a:spLocks noChangeShapeType="1"/>
            </p:cNvSpPr>
            <p:nvPr/>
          </p:nvSpPr>
          <p:spPr bwMode="auto">
            <a:xfrm>
              <a:off x="1438" y="2660"/>
              <a:ext cx="1" cy="119"/>
            </a:xfrm>
            <a:prstGeom prst="line">
              <a:avLst/>
            </a:prstGeom>
            <a:noFill/>
            <a:ln w="15875">
              <a:solidFill>
                <a:srgbClr val="000000"/>
              </a:solidFill>
              <a:round/>
              <a:headEnd/>
              <a:tailEnd/>
            </a:ln>
          </p:spPr>
          <p:txBody>
            <a:bodyPr/>
            <a:lstStyle/>
            <a:p>
              <a:endParaRPr lang="fr-FR"/>
            </a:p>
          </p:txBody>
        </p:sp>
        <p:sp>
          <p:nvSpPr>
            <p:cNvPr id="25672" name="Line 17"/>
            <p:cNvSpPr>
              <a:spLocks noChangeShapeType="1"/>
            </p:cNvSpPr>
            <p:nvPr/>
          </p:nvSpPr>
          <p:spPr bwMode="auto">
            <a:xfrm>
              <a:off x="1081" y="2956"/>
              <a:ext cx="99" cy="0"/>
            </a:xfrm>
            <a:prstGeom prst="line">
              <a:avLst/>
            </a:prstGeom>
            <a:noFill/>
            <a:ln w="15875">
              <a:solidFill>
                <a:schemeClr val="tx1"/>
              </a:solidFill>
              <a:round/>
              <a:headEnd/>
              <a:tailEnd/>
            </a:ln>
          </p:spPr>
          <p:txBody>
            <a:bodyPr/>
            <a:lstStyle/>
            <a:p>
              <a:endParaRPr lang="fr-FR"/>
            </a:p>
          </p:txBody>
        </p:sp>
        <p:sp>
          <p:nvSpPr>
            <p:cNvPr id="25673" name="Line 18"/>
            <p:cNvSpPr>
              <a:spLocks noChangeShapeType="1"/>
            </p:cNvSpPr>
            <p:nvPr/>
          </p:nvSpPr>
          <p:spPr bwMode="auto">
            <a:xfrm>
              <a:off x="1128" y="2671"/>
              <a:ext cx="0" cy="459"/>
            </a:xfrm>
            <a:prstGeom prst="line">
              <a:avLst/>
            </a:prstGeom>
            <a:noFill/>
            <a:ln w="15875">
              <a:solidFill>
                <a:schemeClr val="tx1"/>
              </a:solidFill>
              <a:round/>
              <a:headEnd/>
              <a:tailEnd/>
            </a:ln>
          </p:spPr>
          <p:txBody>
            <a:bodyPr/>
            <a:lstStyle/>
            <a:p>
              <a:endParaRPr lang="fr-FR"/>
            </a:p>
          </p:txBody>
        </p:sp>
        <p:sp>
          <p:nvSpPr>
            <p:cNvPr id="25674" name="AutoShape 19"/>
            <p:cNvSpPr>
              <a:spLocks noChangeArrowheads="1"/>
            </p:cNvSpPr>
            <p:nvPr/>
          </p:nvSpPr>
          <p:spPr bwMode="auto">
            <a:xfrm flipV="1">
              <a:off x="1083" y="2849"/>
              <a:ext cx="92" cy="105"/>
            </a:xfrm>
            <a:prstGeom prst="triangle">
              <a:avLst>
                <a:gd name="adj" fmla="val 50000"/>
              </a:avLst>
            </a:prstGeom>
            <a:solidFill>
              <a:schemeClr val="bg1"/>
            </a:solidFill>
            <a:ln w="15875">
              <a:solidFill>
                <a:schemeClr val="tx1"/>
              </a:solidFill>
              <a:miter lim="800000"/>
              <a:headEnd/>
              <a:tailEnd/>
            </a:ln>
          </p:spPr>
          <p:txBody>
            <a:bodyPr wrap="none" anchor="ctr"/>
            <a:lstStyle/>
            <a:p>
              <a:endParaRPr lang="fr-FR"/>
            </a:p>
          </p:txBody>
        </p:sp>
        <p:grpSp>
          <p:nvGrpSpPr>
            <p:cNvPr id="25675" name="Group 20"/>
            <p:cNvGrpSpPr>
              <a:grpSpLocks/>
            </p:cNvGrpSpPr>
            <p:nvPr/>
          </p:nvGrpSpPr>
          <p:grpSpPr bwMode="auto">
            <a:xfrm>
              <a:off x="1178" y="2880"/>
              <a:ext cx="125" cy="69"/>
              <a:chOff x="3087" y="3276"/>
              <a:chExt cx="125" cy="69"/>
            </a:xfrm>
          </p:grpSpPr>
          <p:sp>
            <p:nvSpPr>
              <p:cNvPr id="25676" name="Line 21"/>
              <p:cNvSpPr>
                <a:spLocks noChangeShapeType="1"/>
              </p:cNvSpPr>
              <p:nvPr/>
            </p:nvSpPr>
            <p:spPr bwMode="auto">
              <a:xfrm>
                <a:off x="3087" y="3291"/>
                <a:ext cx="52" cy="52"/>
              </a:xfrm>
              <a:prstGeom prst="line">
                <a:avLst/>
              </a:prstGeom>
              <a:noFill/>
              <a:ln w="15875">
                <a:solidFill>
                  <a:schemeClr val="tx1"/>
                </a:solidFill>
                <a:round/>
                <a:headEnd/>
                <a:tailEnd/>
              </a:ln>
            </p:spPr>
            <p:txBody>
              <a:bodyPr/>
              <a:lstStyle/>
              <a:p>
                <a:endParaRPr lang="fr-FR"/>
              </a:p>
            </p:txBody>
          </p:sp>
          <p:sp>
            <p:nvSpPr>
              <p:cNvPr id="25677" name="Line 22"/>
              <p:cNvSpPr>
                <a:spLocks noChangeShapeType="1"/>
              </p:cNvSpPr>
              <p:nvPr/>
            </p:nvSpPr>
            <p:spPr bwMode="auto">
              <a:xfrm flipV="1">
                <a:off x="3136" y="3276"/>
                <a:ext cx="0" cy="58"/>
              </a:xfrm>
              <a:prstGeom prst="line">
                <a:avLst/>
              </a:prstGeom>
              <a:noFill/>
              <a:ln w="15875">
                <a:solidFill>
                  <a:schemeClr val="tx1"/>
                </a:solidFill>
                <a:round/>
                <a:headEnd/>
                <a:tailEnd/>
              </a:ln>
            </p:spPr>
            <p:txBody>
              <a:bodyPr/>
              <a:lstStyle/>
              <a:p>
                <a:endParaRPr lang="fr-FR"/>
              </a:p>
            </p:txBody>
          </p:sp>
          <p:sp>
            <p:nvSpPr>
              <p:cNvPr id="25678" name="Line 23"/>
              <p:cNvSpPr>
                <a:spLocks noChangeShapeType="1"/>
              </p:cNvSpPr>
              <p:nvPr/>
            </p:nvSpPr>
            <p:spPr bwMode="auto">
              <a:xfrm>
                <a:off x="3136" y="3281"/>
                <a:ext cx="76" cy="64"/>
              </a:xfrm>
              <a:prstGeom prst="line">
                <a:avLst/>
              </a:prstGeom>
              <a:noFill/>
              <a:ln w="15875">
                <a:solidFill>
                  <a:schemeClr val="tx1"/>
                </a:solidFill>
                <a:round/>
                <a:headEnd/>
                <a:tailEnd type="triangle" w="med" len="med"/>
              </a:ln>
            </p:spPr>
            <p:txBody>
              <a:bodyPr/>
              <a:lstStyle/>
              <a:p>
                <a:endParaRPr lang="fr-FR"/>
              </a:p>
            </p:txBody>
          </p:sp>
        </p:grpSp>
      </p:grpSp>
      <p:grpSp>
        <p:nvGrpSpPr>
          <p:cNvPr id="25603" name="Group 72"/>
          <p:cNvGrpSpPr>
            <a:grpSpLocks/>
          </p:cNvGrpSpPr>
          <p:nvPr/>
        </p:nvGrpSpPr>
        <p:grpSpPr bwMode="auto">
          <a:xfrm>
            <a:off x="2570497" y="2779421"/>
            <a:ext cx="708025" cy="1135062"/>
            <a:chOff x="2078" y="2592"/>
            <a:chExt cx="446" cy="796"/>
          </a:xfrm>
        </p:grpSpPr>
        <p:sp>
          <p:nvSpPr>
            <p:cNvPr id="25642" name="Line 41"/>
            <p:cNvSpPr>
              <a:spLocks noChangeShapeType="1"/>
            </p:cNvSpPr>
            <p:nvPr/>
          </p:nvSpPr>
          <p:spPr bwMode="auto">
            <a:xfrm>
              <a:off x="2376" y="2711"/>
              <a:ext cx="1" cy="245"/>
            </a:xfrm>
            <a:prstGeom prst="line">
              <a:avLst/>
            </a:prstGeom>
            <a:noFill/>
            <a:ln w="15875">
              <a:solidFill>
                <a:srgbClr val="000000"/>
              </a:solidFill>
              <a:round/>
              <a:headEnd/>
              <a:tailEnd/>
            </a:ln>
          </p:spPr>
          <p:txBody>
            <a:bodyPr/>
            <a:lstStyle/>
            <a:p>
              <a:endParaRPr lang="fr-FR"/>
            </a:p>
          </p:txBody>
        </p:sp>
        <p:sp>
          <p:nvSpPr>
            <p:cNvPr id="25643" name="Line 45"/>
            <p:cNvSpPr>
              <a:spLocks noChangeShapeType="1"/>
            </p:cNvSpPr>
            <p:nvPr/>
          </p:nvSpPr>
          <p:spPr bwMode="auto">
            <a:xfrm flipV="1">
              <a:off x="2406" y="2908"/>
              <a:ext cx="116" cy="0"/>
            </a:xfrm>
            <a:prstGeom prst="line">
              <a:avLst/>
            </a:prstGeom>
            <a:noFill/>
            <a:ln w="15875">
              <a:solidFill>
                <a:srgbClr val="000000"/>
              </a:solidFill>
              <a:round/>
              <a:headEnd/>
              <a:tailEnd/>
            </a:ln>
          </p:spPr>
          <p:txBody>
            <a:bodyPr/>
            <a:lstStyle/>
            <a:p>
              <a:endParaRPr lang="fr-FR"/>
            </a:p>
          </p:txBody>
        </p:sp>
        <p:sp>
          <p:nvSpPr>
            <p:cNvPr id="25644" name="Line 46"/>
            <p:cNvSpPr>
              <a:spLocks noChangeShapeType="1"/>
            </p:cNvSpPr>
            <p:nvPr/>
          </p:nvSpPr>
          <p:spPr bwMode="auto">
            <a:xfrm>
              <a:off x="2520" y="2828"/>
              <a:ext cx="2" cy="234"/>
            </a:xfrm>
            <a:prstGeom prst="line">
              <a:avLst/>
            </a:prstGeom>
            <a:noFill/>
            <a:ln w="15875">
              <a:solidFill>
                <a:srgbClr val="000000"/>
              </a:solidFill>
              <a:round/>
              <a:headEnd/>
              <a:tailEnd/>
            </a:ln>
          </p:spPr>
          <p:txBody>
            <a:bodyPr/>
            <a:lstStyle/>
            <a:p>
              <a:endParaRPr lang="fr-FR"/>
            </a:p>
          </p:txBody>
        </p:sp>
        <p:sp>
          <p:nvSpPr>
            <p:cNvPr id="25645" name="Line 47"/>
            <p:cNvSpPr>
              <a:spLocks noChangeShapeType="1"/>
            </p:cNvSpPr>
            <p:nvPr/>
          </p:nvSpPr>
          <p:spPr bwMode="auto">
            <a:xfrm>
              <a:off x="2521" y="2592"/>
              <a:ext cx="1" cy="160"/>
            </a:xfrm>
            <a:prstGeom prst="line">
              <a:avLst/>
            </a:prstGeom>
            <a:noFill/>
            <a:ln w="15875">
              <a:solidFill>
                <a:srgbClr val="000000"/>
              </a:solidFill>
              <a:round/>
              <a:headEnd/>
              <a:tailEnd/>
            </a:ln>
          </p:spPr>
          <p:txBody>
            <a:bodyPr/>
            <a:lstStyle/>
            <a:p>
              <a:endParaRPr lang="fr-FR"/>
            </a:p>
          </p:txBody>
        </p:sp>
        <p:sp>
          <p:nvSpPr>
            <p:cNvPr id="25646" name="Line 48"/>
            <p:cNvSpPr>
              <a:spLocks noChangeShapeType="1"/>
            </p:cNvSpPr>
            <p:nvPr/>
          </p:nvSpPr>
          <p:spPr bwMode="auto">
            <a:xfrm>
              <a:off x="2078" y="3045"/>
              <a:ext cx="99" cy="0"/>
            </a:xfrm>
            <a:prstGeom prst="line">
              <a:avLst/>
            </a:prstGeom>
            <a:noFill/>
            <a:ln w="15875">
              <a:solidFill>
                <a:schemeClr val="tx1"/>
              </a:solidFill>
              <a:round/>
              <a:headEnd/>
              <a:tailEnd/>
            </a:ln>
          </p:spPr>
          <p:txBody>
            <a:bodyPr/>
            <a:lstStyle/>
            <a:p>
              <a:endParaRPr lang="fr-FR"/>
            </a:p>
          </p:txBody>
        </p:sp>
        <p:sp>
          <p:nvSpPr>
            <p:cNvPr id="25647" name="Line 49"/>
            <p:cNvSpPr>
              <a:spLocks noChangeShapeType="1"/>
            </p:cNvSpPr>
            <p:nvPr/>
          </p:nvSpPr>
          <p:spPr bwMode="auto">
            <a:xfrm>
              <a:off x="2125" y="2609"/>
              <a:ext cx="0" cy="779"/>
            </a:xfrm>
            <a:prstGeom prst="line">
              <a:avLst/>
            </a:prstGeom>
            <a:noFill/>
            <a:ln w="15875">
              <a:solidFill>
                <a:schemeClr val="tx1"/>
              </a:solidFill>
              <a:round/>
              <a:headEnd/>
              <a:tailEnd/>
            </a:ln>
          </p:spPr>
          <p:txBody>
            <a:bodyPr/>
            <a:lstStyle/>
            <a:p>
              <a:endParaRPr lang="fr-FR"/>
            </a:p>
          </p:txBody>
        </p:sp>
        <p:sp>
          <p:nvSpPr>
            <p:cNvPr id="25648" name="AutoShape 50"/>
            <p:cNvSpPr>
              <a:spLocks noChangeArrowheads="1"/>
            </p:cNvSpPr>
            <p:nvPr/>
          </p:nvSpPr>
          <p:spPr bwMode="auto">
            <a:xfrm flipV="1">
              <a:off x="2080" y="2938"/>
              <a:ext cx="92" cy="105"/>
            </a:xfrm>
            <a:prstGeom prst="triangle">
              <a:avLst>
                <a:gd name="adj" fmla="val 50000"/>
              </a:avLst>
            </a:prstGeom>
            <a:solidFill>
              <a:schemeClr val="bg1"/>
            </a:solidFill>
            <a:ln w="15875">
              <a:solidFill>
                <a:schemeClr val="tx1"/>
              </a:solidFill>
              <a:miter lim="800000"/>
              <a:headEnd/>
              <a:tailEnd/>
            </a:ln>
          </p:spPr>
          <p:txBody>
            <a:bodyPr wrap="none" anchor="ctr"/>
            <a:lstStyle/>
            <a:p>
              <a:endParaRPr lang="fr-FR"/>
            </a:p>
          </p:txBody>
        </p:sp>
        <p:grpSp>
          <p:nvGrpSpPr>
            <p:cNvPr id="25649" name="Group 51"/>
            <p:cNvGrpSpPr>
              <a:grpSpLocks/>
            </p:cNvGrpSpPr>
            <p:nvPr/>
          </p:nvGrpSpPr>
          <p:grpSpPr bwMode="auto">
            <a:xfrm>
              <a:off x="2175" y="2969"/>
              <a:ext cx="125" cy="69"/>
              <a:chOff x="3087" y="3276"/>
              <a:chExt cx="125" cy="69"/>
            </a:xfrm>
          </p:grpSpPr>
          <p:sp>
            <p:nvSpPr>
              <p:cNvPr id="25664" name="Line 52"/>
              <p:cNvSpPr>
                <a:spLocks noChangeShapeType="1"/>
              </p:cNvSpPr>
              <p:nvPr/>
            </p:nvSpPr>
            <p:spPr bwMode="auto">
              <a:xfrm>
                <a:off x="3087" y="3291"/>
                <a:ext cx="52" cy="52"/>
              </a:xfrm>
              <a:prstGeom prst="line">
                <a:avLst/>
              </a:prstGeom>
              <a:noFill/>
              <a:ln w="15875">
                <a:solidFill>
                  <a:schemeClr val="tx1"/>
                </a:solidFill>
                <a:round/>
                <a:headEnd/>
                <a:tailEnd/>
              </a:ln>
            </p:spPr>
            <p:txBody>
              <a:bodyPr/>
              <a:lstStyle/>
              <a:p>
                <a:endParaRPr lang="fr-FR"/>
              </a:p>
            </p:txBody>
          </p:sp>
          <p:sp>
            <p:nvSpPr>
              <p:cNvPr id="25665" name="Line 53"/>
              <p:cNvSpPr>
                <a:spLocks noChangeShapeType="1"/>
              </p:cNvSpPr>
              <p:nvPr/>
            </p:nvSpPr>
            <p:spPr bwMode="auto">
              <a:xfrm flipV="1">
                <a:off x="3136" y="3276"/>
                <a:ext cx="0" cy="58"/>
              </a:xfrm>
              <a:prstGeom prst="line">
                <a:avLst/>
              </a:prstGeom>
              <a:noFill/>
              <a:ln w="15875">
                <a:solidFill>
                  <a:schemeClr val="tx1"/>
                </a:solidFill>
                <a:round/>
                <a:headEnd/>
                <a:tailEnd/>
              </a:ln>
            </p:spPr>
            <p:txBody>
              <a:bodyPr/>
              <a:lstStyle/>
              <a:p>
                <a:endParaRPr lang="fr-FR"/>
              </a:p>
            </p:txBody>
          </p:sp>
          <p:sp>
            <p:nvSpPr>
              <p:cNvPr id="25666" name="Line 54"/>
              <p:cNvSpPr>
                <a:spLocks noChangeShapeType="1"/>
              </p:cNvSpPr>
              <p:nvPr/>
            </p:nvSpPr>
            <p:spPr bwMode="auto">
              <a:xfrm>
                <a:off x="3136" y="3281"/>
                <a:ext cx="76" cy="64"/>
              </a:xfrm>
              <a:prstGeom prst="line">
                <a:avLst/>
              </a:prstGeom>
              <a:noFill/>
              <a:ln w="15875">
                <a:solidFill>
                  <a:schemeClr val="tx1"/>
                </a:solidFill>
                <a:round/>
                <a:headEnd/>
                <a:tailEnd type="triangle" w="med" len="med"/>
              </a:ln>
            </p:spPr>
            <p:txBody>
              <a:bodyPr/>
              <a:lstStyle/>
              <a:p>
                <a:endParaRPr lang="fr-FR"/>
              </a:p>
            </p:txBody>
          </p:sp>
        </p:grpSp>
        <p:sp>
          <p:nvSpPr>
            <p:cNvPr id="25650" name="Line 55"/>
            <p:cNvSpPr>
              <a:spLocks noChangeShapeType="1"/>
            </p:cNvSpPr>
            <p:nvPr/>
          </p:nvSpPr>
          <p:spPr bwMode="auto">
            <a:xfrm flipH="1">
              <a:off x="2413" y="2833"/>
              <a:ext cx="111" cy="0"/>
            </a:xfrm>
            <a:prstGeom prst="line">
              <a:avLst/>
            </a:prstGeom>
            <a:noFill/>
            <a:ln w="15875">
              <a:solidFill>
                <a:schemeClr val="tx1"/>
              </a:solidFill>
              <a:round/>
              <a:headEnd/>
              <a:tailEnd type="triangle" w="med" len="med"/>
            </a:ln>
          </p:spPr>
          <p:txBody>
            <a:bodyPr/>
            <a:lstStyle/>
            <a:p>
              <a:endParaRPr lang="fr-FR"/>
            </a:p>
          </p:txBody>
        </p:sp>
        <p:sp>
          <p:nvSpPr>
            <p:cNvPr id="25651" name="Line 57"/>
            <p:cNvSpPr>
              <a:spLocks noChangeShapeType="1"/>
            </p:cNvSpPr>
            <p:nvPr/>
          </p:nvSpPr>
          <p:spPr bwMode="auto">
            <a:xfrm flipV="1">
              <a:off x="2406" y="2756"/>
              <a:ext cx="116" cy="0"/>
            </a:xfrm>
            <a:prstGeom prst="line">
              <a:avLst/>
            </a:prstGeom>
            <a:noFill/>
            <a:ln w="15875">
              <a:solidFill>
                <a:srgbClr val="000000"/>
              </a:solidFill>
              <a:round/>
              <a:headEnd/>
              <a:tailEnd/>
            </a:ln>
          </p:spPr>
          <p:txBody>
            <a:bodyPr/>
            <a:lstStyle/>
            <a:p>
              <a:endParaRPr lang="fr-FR"/>
            </a:p>
          </p:txBody>
        </p:sp>
        <p:sp>
          <p:nvSpPr>
            <p:cNvPr id="25652" name="Line 58"/>
            <p:cNvSpPr>
              <a:spLocks noChangeShapeType="1"/>
            </p:cNvSpPr>
            <p:nvPr/>
          </p:nvSpPr>
          <p:spPr bwMode="auto">
            <a:xfrm>
              <a:off x="2406" y="2711"/>
              <a:ext cx="1" cy="245"/>
            </a:xfrm>
            <a:prstGeom prst="line">
              <a:avLst/>
            </a:prstGeom>
            <a:noFill/>
            <a:ln w="15875">
              <a:solidFill>
                <a:srgbClr val="000000"/>
              </a:solidFill>
              <a:round/>
              <a:headEnd/>
              <a:tailEnd/>
            </a:ln>
          </p:spPr>
          <p:txBody>
            <a:bodyPr/>
            <a:lstStyle/>
            <a:p>
              <a:endParaRPr lang="fr-FR"/>
            </a:p>
          </p:txBody>
        </p:sp>
        <p:grpSp>
          <p:nvGrpSpPr>
            <p:cNvPr id="25653" name="Group 67"/>
            <p:cNvGrpSpPr>
              <a:grpSpLocks/>
            </p:cNvGrpSpPr>
            <p:nvPr/>
          </p:nvGrpSpPr>
          <p:grpSpPr bwMode="auto">
            <a:xfrm flipV="1">
              <a:off x="2373" y="2915"/>
              <a:ext cx="148" cy="470"/>
              <a:chOff x="2998" y="2862"/>
              <a:chExt cx="148" cy="470"/>
            </a:xfrm>
          </p:grpSpPr>
          <p:sp>
            <p:nvSpPr>
              <p:cNvPr id="25657" name="Line 60"/>
              <p:cNvSpPr>
                <a:spLocks noChangeShapeType="1"/>
              </p:cNvSpPr>
              <p:nvPr/>
            </p:nvSpPr>
            <p:spPr bwMode="auto">
              <a:xfrm flipV="1">
                <a:off x="2998" y="2981"/>
                <a:ext cx="1" cy="245"/>
              </a:xfrm>
              <a:prstGeom prst="line">
                <a:avLst/>
              </a:prstGeom>
              <a:noFill/>
              <a:ln w="15875">
                <a:solidFill>
                  <a:srgbClr val="000000"/>
                </a:solidFill>
                <a:round/>
                <a:headEnd/>
                <a:tailEnd/>
              </a:ln>
            </p:spPr>
            <p:txBody>
              <a:bodyPr/>
              <a:lstStyle/>
              <a:p>
                <a:endParaRPr lang="fr-FR"/>
              </a:p>
            </p:txBody>
          </p:sp>
          <p:sp>
            <p:nvSpPr>
              <p:cNvPr id="25658" name="Line 61"/>
              <p:cNvSpPr>
                <a:spLocks noChangeShapeType="1"/>
              </p:cNvSpPr>
              <p:nvPr/>
            </p:nvSpPr>
            <p:spPr bwMode="auto">
              <a:xfrm>
                <a:off x="3028" y="3178"/>
                <a:ext cx="116" cy="0"/>
              </a:xfrm>
              <a:prstGeom prst="line">
                <a:avLst/>
              </a:prstGeom>
              <a:noFill/>
              <a:ln w="15875">
                <a:solidFill>
                  <a:srgbClr val="000000"/>
                </a:solidFill>
                <a:round/>
                <a:headEnd/>
                <a:tailEnd/>
              </a:ln>
            </p:spPr>
            <p:txBody>
              <a:bodyPr/>
              <a:lstStyle/>
              <a:p>
                <a:endParaRPr lang="fr-FR"/>
              </a:p>
            </p:txBody>
          </p:sp>
          <p:sp>
            <p:nvSpPr>
              <p:cNvPr id="25659" name="Line 62"/>
              <p:cNvSpPr>
                <a:spLocks noChangeShapeType="1"/>
              </p:cNvSpPr>
              <p:nvPr/>
            </p:nvSpPr>
            <p:spPr bwMode="auto">
              <a:xfrm flipV="1">
                <a:off x="3142" y="3098"/>
                <a:ext cx="2" cy="234"/>
              </a:xfrm>
              <a:prstGeom prst="line">
                <a:avLst/>
              </a:prstGeom>
              <a:noFill/>
              <a:ln w="15875">
                <a:solidFill>
                  <a:srgbClr val="000000"/>
                </a:solidFill>
                <a:round/>
                <a:headEnd/>
                <a:tailEnd/>
              </a:ln>
            </p:spPr>
            <p:txBody>
              <a:bodyPr/>
              <a:lstStyle/>
              <a:p>
                <a:endParaRPr lang="fr-FR"/>
              </a:p>
            </p:txBody>
          </p:sp>
          <p:sp>
            <p:nvSpPr>
              <p:cNvPr id="25660" name="Line 63"/>
              <p:cNvSpPr>
                <a:spLocks noChangeShapeType="1"/>
              </p:cNvSpPr>
              <p:nvPr/>
            </p:nvSpPr>
            <p:spPr bwMode="auto">
              <a:xfrm flipV="1">
                <a:off x="3143" y="2862"/>
                <a:ext cx="1" cy="160"/>
              </a:xfrm>
              <a:prstGeom prst="line">
                <a:avLst/>
              </a:prstGeom>
              <a:noFill/>
              <a:ln w="15875">
                <a:solidFill>
                  <a:srgbClr val="000000"/>
                </a:solidFill>
                <a:round/>
                <a:headEnd/>
                <a:tailEnd/>
              </a:ln>
            </p:spPr>
            <p:txBody>
              <a:bodyPr/>
              <a:lstStyle/>
              <a:p>
                <a:endParaRPr lang="fr-FR"/>
              </a:p>
            </p:txBody>
          </p:sp>
          <p:sp>
            <p:nvSpPr>
              <p:cNvPr id="25661" name="Line 64"/>
              <p:cNvSpPr>
                <a:spLocks noChangeShapeType="1"/>
              </p:cNvSpPr>
              <p:nvPr/>
            </p:nvSpPr>
            <p:spPr bwMode="auto">
              <a:xfrm flipH="1" flipV="1">
                <a:off x="3035" y="3103"/>
                <a:ext cx="111" cy="0"/>
              </a:xfrm>
              <a:prstGeom prst="line">
                <a:avLst/>
              </a:prstGeom>
              <a:noFill/>
              <a:ln w="15875">
                <a:solidFill>
                  <a:schemeClr val="tx1"/>
                </a:solidFill>
                <a:round/>
                <a:headEnd/>
                <a:tailEnd type="triangle" w="med" len="med"/>
              </a:ln>
            </p:spPr>
            <p:txBody>
              <a:bodyPr/>
              <a:lstStyle/>
              <a:p>
                <a:endParaRPr lang="fr-FR"/>
              </a:p>
            </p:txBody>
          </p:sp>
          <p:sp>
            <p:nvSpPr>
              <p:cNvPr id="25662" name="Line 65"/>
              <p:cNvSpPr>
                <a:spLocks noChangeShapeType="1"/>
              </p:cNvSpPr>
              <p:nvPr/>
            </p:nvSpPr>
            <p:spPr bwMode="auto">
              <a:xfrm>
                <a:off x="3028" y="3026"/>
                <a:ext cx="116" cy="0"/>
              </a:xfrm>
              <a:prstGeom prst="line">
                <a:avLst/>
              </a:prstGeom>
              <a:noFill/>
              <a:ln w="15875">
                <a:solidFill>
                  <a:srgbClr val="000000"/>
                </a:solidFill>
                <a:round/>
                <a:headEnd/>
                <a:tailEnd/>
              </a:ln>
            </p:spPr>
            <p:txBody>
              <a:bodyPr/>
              <a:lstStyle/>
              <a:p>
                <a:endParaRPr lang="fr-FR"/>
              </a:p>
            </p:txBody>
          </p:sp>
          <p:sp>
            <p:nvSpPr>
              <p:cNvPr id="25663" name="Line 66"/>
              <p:cNvSpPr>
                <a:spLocks noChangeShapeType="1"/>
              </p:cNvSpPr>
              <p:nvPr/>
            </p:nvSpPr>
            <p:spPr bwMode="auto">
              <a:xfrm flipV="1">
                <a:off x="3028" y="2981"/>
                <a:ext cx="1" cy="245"/>
              </a:xfrm>
              <a:prstGeom prst="line">
                <a:avLst/>
              </a:prstGeom>
              <a:noFill/>
              <a:ln w="15875">
                <a:solidFill>
                  <a:srgbClr val="000000"/>
                </a:solidFill>
                <a:round/>
                <a:headEnd/>
                <a:tailEnd/>
              </a:ln>
            </p:spPr>
            <p:txBody>
              <a:bodyPr/>
              <a:lstStyle/>
              <a:p>
                <a:endParaRPr lang="fr-FR"/>
              </a:p>
            </p:txBody>
          </p:sp>
        </p:grpSp>
        <p:sp>
          <p:nvSpPr>
            <p:cNvPr id="25654" name="Line 69"/>
            <p:cNvSpPr>
              <a:spLocks noChangeShapeType="1"/>
            </p:cNvSpPr>
            <p:nvPr/>
          </p:nvSpPr>
          <p:spPr bwMode="auto">
            <a:xfrm flipH="1">
              <a:off x="2323" y="2832"/>
              <a:ext cx="54" cy="0"/>
            </a:xfrm>
            <a:prstGeom prst="line">
              <a:avLst/>
            </a:prstGeom>
            <a:noFill/>
            <a:ln w="15875">
              <a:solidFill>
                <a:schemeClr val="tx1"/>
              </a:solidFill>
              <a:round/>
              <a:headEnd/>
              <a:tailEnd/>
            </a:ln>
          </p:spPr>
          <p:txBody>
            <a:bodyPr/>
            <a:lstStyle/>
            <a:p>
              <a:endParaRPr lang="fr-FR"/>
            </a:p>
          </p:txBody>
        </p:sp>
        <p:sp>
          <p:nvSpPr>
            <p:cNvPr id="25655" name="Line 70"/>
            <p:cNvSpPr>
              <a:spLocks noChangeShapeType="1"/>
            </p:cNvSpPr>
            <p:nvPr/>
          </p:nvSpPr>
          <p:spPr bwMode="auto">
            <a:xfrm flipV="1">
              <a:off x="2325" y="2828"/>
              <a:ext cx="0" cy="320"/>
            </a:xfrm>
            <a:prstGeom prst="line">
              <a:avLst/>
            </a:prstGeom>
            <a:noFill/>
            <a:ln w="15875">
              <a:solidFill>
                <a:schemeClr val="tx1"/>
              </a:solidFill>
              <a:round/>
              <a:headEnd/>
              <a:tailEnd/>
            </a:ln>
          </p:spPr>
          <p:txBody>
            <a:bodyPr/>
            <a:lstStyle/>
            <a:p>
              <a:endParaRPr lang="fr-FR"/>
            </a:p>
          </p:txBody>
        </p:sp>
        <p:sp>
          <p:nvSpPr>
            <p:cNvPr id="25656" name="Line 71"/>
            <p:cNvSpPr>
              <a:spLocks noChangeShapeType="1"/>
            </p:cNvSpPr>
            <p:nvPr/>
          </p:nvSpPr>
          <p:spPr bwMode="auto">
            <a:xfrm flipH="1">
              <a:off x="2323" y="3150"/>
              <a:ext cx="54" cy="0"/>
            </a:xfrm>
            <a:prstGeom prst="line">
              <a:avLst/>
            </a:prstGeom>
            <a:noFill/>
            <a:ln w="15875">
              <a:solidFill>
                <a:schemeClr val="tx1"/>
              </a:solidFill>
              <a:round/>
              <a:headEnd/>
              <a:tailEnd/>
            </a:ln>
          </p:spPr>
          <p:txBody>
            <a:bodyPr/>
            <a:lstStyle/>
            <a:p>
              <a:endParaRPr lang="fr-FR"/>
            </a:p>
          </p:txBody>
        </p:sp>
      </p:grpSp>
      <p:sp>
        <p:nvSpPr>
          <p:cNvPr id="25604" name="Text Box 73"/>
          <p:cNvSpPr txBox="1">
            <a:spLocks noChangeArrowheads="1"/>
          </p:cNvSpPr>
          <p:nvPr/>
        </p:nvSpPr>
        <p:spPr bwMode="auto">
          <a:xfrm>
            <a:off x="706772" y="2430171"/>
            <a:ext cx="1260475" cy="304800"/>
          </a:xfrm>
          <a:prstGeom prst="rect">
            <a:avLst/>
          </a:prstGeom>
          <a:noFill/>
          <a:ln w="9525">
            <a:noFill/>
            <a:miter lim="800000"/>
            <a:headEnd/>
            <a:tailEnd/>
          </a:ln>
        </p:spPr>
        <p:txBody>
          <a:bodyPr wrap="none">
            <a:spAutoFit/>
          </a:bodyPr>
          <a:lstStyle/>
          <a:p>
            <a:r>
              <a:rPr lang="fr-FR" sz="1400"/>
              <a:t>Phototransistor</a:t>
            </a:r>
          </a:p>
        </p:txBody>
      </p:sp>
      <p:sp>
        <p:nvSpPr>
          <p:cNvPr id="25605" name="Text Box 74"/>
          <p:cNvSpPr txBox="1">
            <a:spLocks noChangeArrowheads="1"/>
          </p:cNvSpPr>
          <p:nvPr/>
        </p:nvSpPr>
        <p:spPr bwMode="auto">
          <a:xfrm>
            <a:off x="2983247" y="2423821"/>
            <a:ext cx="1030288" cy="304800"/>
          </a:xfrm>
          <a:prstGeom prst="rect">
            <a:avLst/>
          </a:prstGeom>
          <a:noFill/>
          <a:ln w="9525">
            <a:noFill/>
            <a:miter lim="800000"/>
            <a:headEnd/>
            <a:tailEnd/>
          </a:ln>
        </p:spPr>
        <p:txBody>
          <a:bodyPr wrap="none">
            <a:spAutoFit/>
          </a:bodyPr>
          <a:lstStyle/>
          <a:p>
            <a:r>
              <a:rPr lang="fr-FR" sz="1400"/>
              <a:t>Relai solide</a:t>
            </a:r>
          </a:p>
        </p:txBody>
      </p:sp>
      <p:grpSp>
        <p:nvGrpSpPr>
          <p:cNvPr id="25606" name="Group 128"/>
          <p:cNvGrpSpPr>
            <a:grpSpLocks/>
          </p:cNvGrpSpPr>
          <p:nvPr/>
        </p:nvGrpSpPr>
        <p:grpSpPr bwMode="auto">
          <a:xfrm>
            <a:off x="4618372" y="2908008"/>
            <a:ext cx="439738" cy="746125"/>
            <a:chOff x="3134" y="2580"/>
            <a:chExt cx="277" cy="470"/>
          </a:xfrm>
        </p:grpSpPr>
        <p:sp>
          <p:nvSpPr>
            <p:cNvPr id="25634" name="Line 76"/>
            <p:cNvSpPr>
              <a:spLocks noChangeShapeType="1"/>
            </p:cNvSpPr>
            <p:nvPr/>
          </p:nvSpPr>
          <p:spPr bwMode="auto">
            <a:xfrm>
              <a:off x="3263" y="2699"/>
              <a:ext cx="1" cy="245"/>
            </a:xfrm>
            <a:prstGeom prst="line">
              <a:avLst/>
            </a:prstGeom>
            <a:noFill/>
            <a:ln w="15875">
              <a:solidFill>
                <a:srgbClr val="000000"/>
              </a:solidFill>
              <a:round/>
              <a:headEnd/>
              <a:tailEnd/>
            </a:ln>
          </p:spPr>
          <p:txBody>
            <a:bodyPr/>
            <a:lstStyle/>
            <a:p>
              <a:endParaRPr lang="fr-FR"/>
            </a:p>
          </p:txBody>
        </p:sp>
        <p:sp>
          <p:nvSpPr>
            <p:cNvPr id="25635" name="Line 77"/>
            <p:cNvSpPr>
              <a:spLocks noChangeShapeType="1"/>
            </p:cNvSpPr>
            <p:nvPr/>
          </p:nvSpPr>
          <p:spPr bwMode="auto">
            <a:xfrm flipV="1">
              <a:off x="3293" y="2896"/>
              <a:ext cx="116" cy="0"/>
            </a:xfrm>
            <a:prstGeom prst="line">
              <a:avLst/>
            </a:prstGeom>
            <a:noFill/>
            <a:ln w="15875">
              <a:solidFill>
                <a:srgbClr val="000000"/>
              </a:solidFill>
              <a:round/>
              <a:headEnd/>
              <a:tailEnd/>
            </a:ln>
          </p:spPr>
          <p:txBody>
            <a:bodyPr/>
            <a:lstStyle/>
            <a:p>
              <a:endParaRPr lang="fr-FR"/>
            </a:p>
          </p:txBody>
        </p:sp>
        <p:sp>
          <p:nvSpPr>
            <p:cNvPr id="25636" name="Line 78"/>
            <p:cNvSpPr>
              <a:spLocks noChangeShapeType="1"/>
            </p:cNvSpPr>
            <p:nvPr/>
          </p:nvSpPr>
          <p:spPr bwMode="auto">
            <a:xfrm>
              <a:off x="3407" y="2816"/>
              <a:ext cx="2" cy="234"/>
            </a:xfrm>
            <a:prstGeom prst="line">
              <a:avLst/>
            </a:prstGeom>
            <a:noFill/>
            <a:ln w="15875">
              <a:solidFill>
                <a:srgbClr val="000000"/>
              </a:solidFill>
              <a:round/>
              <a:headEnd/>
              <a:tailEnd/>
            </a:ln>
          </p:spPr>
          <p:txBody>
            <a:bodyPr/>
            <a:lstStyle/>
            <a:p>
              <a:endParaRPr lang="fr-FR"/>
            </a:p>
          </p:txBody>
        </p:sp>
        <p:sp>
          <p:nvSpPr>
            <p:cNvPr id="25637" name="Line 79"/>
            <p:cNvSpPr>
              <a:spLocks noChangeShapeType="1"/>
            </p:cNvSpPr>
            <p:nvPr/>
          </p:nvSpPr>
          <p:spPr bwMode="auto">
            <a:xfrm>
              <a:off x="3408" y="2580"/>
              <a:ext cx="1" cy="160"/>
            </a:xfrm>
            <a:prstGeom prst="line">
              <a:avLst/>
            </a:prstGeom>
            <a:noFill/>
            <a:ln w="15875">
              <a:solidFill>
                <a:srgbClr val="000000"/>
              </a:solidFill>
              <a:round/>
              <a:headEnd/>
              <a:tailEnd/>
            </a:ln>
          </p:spPr>
          <p:txBody>
            <a:bodyPr/>
            <a:lstStyle/>
            <a:p>
              <a:endParaRPr lang="fr-FR"/>
            </a:p>
          </p:txBody>
        </p:sp>
        <p:sp>
          <p:nvSpPr>
            <p:cNvPr id="25638" name="Line 87"/>
            <p:cNvSpPr>
              <a:spLocks noChangeShapeType="1"/>
            </p:cNvSpPr>
            <p:nvPr/>
          </p:nvSpPr>
          <p:spPr bwMode="auto">
            <a:xfrm flipH="1">
              <a:off x="3300" y="2821"/>
              <a:ext cx="111" cy="0"/>
            </a:xfrm>
            <a:prstGeom prst="line">
              <a:avLst/>
            </a:prstGeom>
            <a:noFill/>
            <a:ln w="15875">
              <a:solidFill>
                <a:schemeClr val="tx1"/>
              </a:solidFill>
              <a:round/>
              <a:headEnd/>
              <a:tailEnd type="triangle" w="med" len="med"/>
            </a:ln>
          </p:spPr>
          <p:txBody>
            <a:bodyPr/>
            <a:lstStyle/>
            <a:p>
              <a:endParaRPr lang="fr-FR"/>
            </a:p>
          </p:txBody>
        </p:sp>
        <p:sp>
          <p:nvSpPr>
            <p:cNvPr id="25639" name="Line 88"/>
            <p:cNvSpPr>
              <a:spLocks noChangeShapeType="1"/>
            </p:cNvSpPr>
            <p:nvPr/>
          </p:nvSpPr>
          <p:spPr bwMode="auto">
            <a:xfrm flipV="1">
              <a:off x="3293" y="2744"/>
              <a:ext cx="116" cy="0"/>
            </a:xfrm>
            <a:prstGeom prst="line">
              <a:avLst/>
            </a:prstGeom>
            <a:noFill/>
            <a:ln w="15875">
              <a:solidFill>
                <a:srgbClr val="000000"/>
              </a:solidFill>
              <a:round/>
              <a:headEnd/>
              <a:tailEnd/>
            </a:ln>
          </p:spPr>
          <p:txBody>
            <a:bodyPr/>
            <a:lstStyle/>
            <a:p>
              <a:endParaRPr lang="fr-FR"/>
            </a:p>
          </p:txBody>
        </p:sp>
        <p:sp>
          <p:nvSpPr>
            <p:cNvPr id="25640" name="Line 89"/>
            <p:cNvSpPr>
              <a:spLocks noChangeShapeType="1"/>
            </p:cNvSpPr>
            <p:nvPr/>
          </p:nvSpPr>
          <p:spPr bwMode="auto">
            <a:xfrm>
              <a:off x="3293" y="2699"/>
              <a:ext cx="1" cy="245"/>
            </a:xfrm>
            <a:prstGeom prst="line">
              <a:avLst/>
            </a:prstGeom>
            <a:noFill/>
            <a:ln w="15875">
              <a:solidFill>
                <a:srgbClr val="000000"/>
              </a:solidFill>
              <a:round/>
              <a:headEnd/>
              <a:tailEnd/>
            </a:ln>
          </p:spPr>
          <p:txBody>
            <a:bodyPr/>
            <a:lstStyle/>
            <a:p>
              <a:endParaRPr lang="fr-FR"/>
            </a:p>
          </p:txBody>
        </p:sp>
        <p:sp>
          <p:nvSpPr>
            <p:cNvPr id="25641" name="Line 98"/>
            <p:cNvSpPr>
              <a:spLocks noChangeShapeType="1"/>
            </p:cNvSpPr>
            <p:nvPr/>
          </p:nvSpPr>
          <p:spPr bwMode="auto">
            <a:xfrm flipH="1">
              <a:off x="3134" y="2820"/>
              <a:ext cx="130" cy="0"/>
            </a:xfrm>
            <a:prstGeom prst="line">
              <a:avLst/>
            </a:prstGeom>
            <a:noFill/>
            <a:ln w="15875">
              <a:solidFill>
                <a:schemeClr val="tx1"/>
              </a:solidFill>
              <a:round/>
              <a:headEnd/>
              <a:tailEnd/>
            </a:ln>
          </p:spPr>
          <p:txBody>
            <a:bodyPr/>
            <a:lstStyle/>
            <a:p>
              <a:endParaRPr lang="fr-FR"/>
            </a:p>
          </p:txBody>
        </p:sp>
      </p:grpSp>
      <p:sp>
        <p:nvSpPr>
          <p:cNvPr id="25607" name="Text Box 127"/>
          <p:cNvSpPr txBox="1">
            <a:spLocks noChangeArrowheads="1"/>
          </p:cNvSpPr>
          <p:nvPr/>
        </p:nvSpPr>
        <p:spPr bwMode="auto">
          <a:xfrm>
            <a:off x="4886660" y="2430171"/>
            <a:ext cx="1335087" cy="304800"/>
          </a:xfrm>
          <a:prstGeom prst="rect">
            <a:avLst/>
          </a:prstGeom>
          <a:noFill/>
          <a:ln w="9525">
            <a:noFill/>
            <a:miter lim="800000"/>
            <a:headEnd/>
            <a:tailEnd/>
          </a:ln>
        </p:spPr>
        <p:txBody>
          <a:bodyPr wrap="none">
            <a:spAutoFit/>
          </a:bodyPr>
          <a:lstStyle/>
          <a:p>
            <a:r>
              <a:rPr lang="fr-FR" sz="1400"/>
              <a:t>Transistor MOS</a:t>
            </a:r>
          </a:p>
        </p:txBody>
      </p:sp>
      <p:grpSp>
        <p:nvGrpSpPr>
          <p:cNvPr id="25608" name="Group 165"/>
          <p:cNvGrpSpPr>
            <a:grpSpLocks/>
          </p:cNvGrpSpPr>
          <p:nvPr/>
        </p:nvGrpSpPr>
        <p:grpSpPr bwMode="auto">
          <a:xfrm>
            <a:off x="6794835" y="2815933"/>
            <a:ext cx="304800" cy="855663"/>
            <a:chOff x="4499" y="2756"/>
            <a:chExt cx="192" cy="539"/>
          </a:xfrm>
        </p:grpSpPr>
        <p:sp>
          <p:nvSpPr>
            <p:cNvPr id="25626" name="Line 135"/>
            <p:cNvSpPr>
              <a:spLocks noChangeShapeType="1"/>
            </p:cNvSpPr>
            <p:nvPr/>
          </p:nvSpPr>
          <p:spPr bwMode="auto">
            <a:xfrm>
              <a:off x="4575" y="2915"/>
              <a:ext cx="1" cy="245"/>
            </a:xfrm>
            <a:prstGeom prst="line">
              <a:avLst/>
            </a:prstGeom>
            <a:noFill/>
            <a:ln w="15875">
              <a:solidFill>
                <a:srgbClr val="000000"/>
              </a:solidFill>
              <a:round/>
              <a:headEnd/>
              <a:tailEnd/>
            </a:ln>
          </p:spPr>
          <p:txBody>
            <a:bodyPr/>
            <a:lstStyle/>
            <a:p>
              <a:endParaRPr lang="fr-FR"/>
            </a:p>
          </p:txBody>
        </p:sp>
        <p:grpSp>
          <p:nvGrpSpPr>
            <p:cNvPr id="25627" name="Group 136"/>
            <p:cNvGrpSpPr>
              <a:grpSpLocks/>
            </p:cNvGrpSpPr>
            <p:nvPr/>
          </p:nvGrpSpPr>
          <p:grpSpPr bwMode="auto">
            <a:xfrm>
              <a:off x="4575" y="3085"/>
              <a:ext cx="115" cy="75"/>
              <a:chOff x="2779" y="1531"/>
              <a:chExt cx="115" cy="75"/>
            </a:xfrm>
          </p:grpSpPr>
          <p:sp>
            <p:nvSpPr>
              <p:cNvPr id="25632" name="Line 137"/>
              <p:cNvSpPr>
                <a:spLocks noChangeShapeType="1"/>
              </p:cNvSpPr>
              <p:nvPr/>
            </p:nvSpPr>
            <p:spPr bwMode="auto">
              <a:xfrm>
                <a:off x="2779" y="1531"/>
                <a:ext cx="73" cy="48"/>
              </a:xfrm>
              <a:prstGeom prst="line">
                <a:avLst/>
              </a:prstGeom>
              <a:noFill/>
              <a:ln w="15875">
                <a:solidFill>
                  <a:srgbClr val="000000"/>
                </a:solidFill>
                <a:round/>
                <a:headEnd/>
                <a:tailEnd/>
              </a:ln>
            </p:spPr>
            <p:txBody>
              <a:bodyPr/>
              <a:lstStyle/>
              <a:p>
                <a:endParaRPr lang="fr-FR"/>
              </a:p>
            </p:txBody>
          </p:sp>
          <p:sp>
            <p:nvSpPr>
              <p:cNvPr id="25633" name="Freeform 138"/>
              <p:cNvSpPr>
                <a:spLocks/>
              </p:cNvSpPr>
              <p:nvPr/>
            </p:nvSpPr>
            <p:spPr bwMode="auto">
              <a:xfrm>
                <a:off x="2836" y="1556"/>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25628" name="Line 139"/>
            <p:cNvSpPr>
              <a:spLocks noChangeShapeType="1"/>
            </p:cNvSpPr>
            <p:nvPr/>
          </p:nvSpPr>
          <p:spPr bwMode="auto">
            <a:xfrm flipH="1">
              <a:off x="4499" y="3047"/>
              <a:ext cx="76" cy="1"/>
            </a:xfrm>
            <a:prstGeom prst="line">
              <a:avLst/>
            </a:prstGeom>
            <a:noFill/>
            <a:ln w="15875">
              <a:solidFill>
                <a:srgbClr val="000000"/>
              </a:solidFill>
              <a:round/>
              <a:headEnd/>
              <a:tailEnd/>
            </a:ln>
          </p:spPr>
          <p:txBody>
            <a:bodyPr/>
            <a:lstStyle/>
            <a:p>
              <a:endParaRPr lang="fr-FR"/>
            </a:p>
          </p:txBody>
        </p:sp>
        <p:sp>
          <p:nvSpPr>
            <p:cNvPr id="25629" name="Line 140"/>
            <p:cNvSpPr>
              <a:spLocks noChangeShapeType="1"/>
            </p:cNvSpPr>
            <p:nvPr/>
          </p:nvSpPr>
          <p:spPr bwMode="auto">
            <a:xfrm flipV="1">
              <a:off x="4575" y="2915"/>
              <a:ext cx="115" cy="75"/>
            </a:xfrm>
            <a:prstGeom prst="line">
              <a:avLst/>
            </a:prstGeom>
            <a:noFill/>
            <a:ln w="15875">
              <a:solidFill>
                <a:srgbClr val="000000"/>
              </a:solidFill>
              <a:round/>
              <a:headEnd/>
              <a:tailEnd/>
            </a:ln>
          </p:spPr>
          <p:txBody>
            <a:bodyPr/>
            <a:lstStyle/>
            <a:p>
              <a:endParaRPr lang="fr-FR"/>
            </a:p>
          </p:txBody>
        </p:sp>
        <p:sp>
          <p:nvSpPr>
            <p:cNvPr id="25630" name="Line 141"/>
            <p:cNvSpPr>
              <a:spLocks noChangeShapeType="1"/>
            </p:cNvSpPr>
            <p:nvPr/>
          </p:nvSpPr>
          <p:spPr bwMode="auto">
            <a:xfrm>
              <a:off x="4690" y="3160"/>
              <a:ext cx="1" cy="135"/>
            </a:xfrm>
            <a:prstGeom prst="line">
              <a:avLst/>
            </a:prstGeom>
            <a:noFill/>
            <a:ln w="15875">
              <a:solidFill>
                <a:srgbClr val="000000"/>
              </a:solidFill>
              <a:round/>
              <a:headEnd/>
              <a:tailEnd/>
            </a:ln>
          </p:spPr>
          <p:txBody>
            <a:bodyPr/>
            <a:lstStyle/>
            <a:p>
              <a:endParaRPr lang="fr-FR"/>
            </a:p>
          </p:txBody>
        </p:sp>
        <p:sp>
          <p:nvSpPr>
            <p:cNvPr id="25631" name="Line 142"/>
            <p:cNvSpPr>
              <a:spLocks noChangeShapeType="1"/>
            </p:cNvSpPr>
            <p:nvPr/>
          </p:nvSpPr>
          <p:spPr bwMode="auto">
            <a:xfrm>
              <a:off x="4690" y="2756"/>
              <a:ext cx="1" cy="159"/>
            </a:xfrm>
            <a:prstGeom prst="line">
              <a:avLst/>
            </a:prstGeom>
            <a:noFill/>
            <a:ln w="15875">
              <a:solidFill>
                <a:srgbClr val="000000"/>
              </a:solidFill>
              <a:round/>
              <a:headEnd/>
              <a:tailEnd/>
            </a:ln>
          </p:spPr>
          <p:txBody>
            <a:bodyPr/>
            <a:lstStyle/>
            <a:p>
              <a:endParaRPr lang="fr-FR"/>
            </a:p>
          </p:txBody>
        </p:sp>
      </p:grpSp>
      <p:sp>
        <p:nvSpPr>
          <p:cNvPr id="25609" name="Text Box 164"/>
          <p:cNvSpPr txBox="1">
            <a:spLocks noChangeArrowheads="1"/>
          </p:cNvSpPr>
          <p:nvPr/>
        </p:nvSpPr>
        <p:spPr bwMode="auto">
          <a:xfrm>
            <a:off x="7007560" y="2430171"/>
            <a:ext cx="1611312" cy="304800"/>
          </a:xfrm>
          <a:prstGeom prst="rect">
            <a:avLst/>
          </a:prstGeom>
          <a:noFill/>
          <a:ln w="9525">
            <a:noFill/>
            <a:miter lim="800000"/>
            <a:headEnd/>
            <a:tailEnd/>
          </a:ln>
        </p:spPr>
        <p:txBody>
          <a:bodyPr wrap="none">
            <a:spAutoFit/>
          </a:bodyPr>
          <a:lstStyle/>
          <a:p>
            <a:r>
              <a:rPr lang="fr-FR" sz="1400"/>
              <a:t>Transistor Bipolaire</a:t>
            </a:r>
          </a:p>
        </p:txBody>
      </p:sp>
      <p:sp>
        <p:nvSpPr>
          <p:cNvPr id="25610" name="Rectangle 166"/>
          <p:cNvSpPr>
            <a:spLocks noChangeArrowheads="1"/>
          </p:cNvSpPr>
          <p:nvPr/>
        </p:nvSpPr>
        <p:spPr bwMode="auto">
          <a:xfrm>
            <a:off x="4305300" y="1073150"/>
            <a:ext cx="4629150" cy="954088"/>
          </a:xfrm>
          <a:prstGeom prst="rect">
            <a:avLst/>
          </a:prstGeom>
          <a:noFill/>
          <a:ln w="9525">
            <a:solidFill>
              <a:schemeClr val="tx1"/>
            </a:solidFill>
            <a:miter lim="800000"/>
            <a:headEnd/>
            <a:tailEnd/>
          </a:ln>
        </p:spPr>
        <p:txBody>
          <a:bodyPr>
            <a:spAutoFit/>
          </a:bodyPr>
          <a:lstStyle/>
          <a:p>
            <a:r>
              <a:rPr lang="fr-FR" sz="1400" b="1" dirty="0"/>
              <a:t>Les points importants :	- </a:t>
            </a:r>
            <a:r>
              <a:rPr lang="fr-FR" sz="1400" dirty="0"/>
              <a:t>Temps de commutation</a:t>
            </a:r>
          </a:p>
          <a:p>
            <a:r>
              <a:rPr lang="fr-FR" sz="1400" dirty="0"/>
              <a:t>		- La résistance série rapportée</a:t>
            </a:r>
          </a:p>
          <a:p>
            <a:r>
              <a:rPr lang="fr-FR" sz="1400" dirty="0"/>
              <a:t>		- Le type de commande</a:t>
            </a:r>
          </a:p>
          <a:p>
            <a:r>
              <a:rPr lang="fr-FR" sz="1400" dirty="0"/>
              <a:t>		- Tensions et courants mises en jeux</a:t>
            </a:r>
          </a:p>
        </p:txBody>
      </p:sp>
      <p:sp>
        <p:nvSpPr>
          <p:cNvPr id="25611" name="Rectangle 168"/>
          <p:cNvSpPr>
            <a:spLocks noChangeArrowheads="1"/>
          </p:cNvSpPr>
          <p:nvPr/>
        </p:nvSpPr>
        <p:spPr bwMode="auto">
          <a:xfrm>
            <a:off x="243222" y="2363496"/>
            <a:ext cx="8653463" cy="4233862"/>
          </a:xfrm>
          <a:prstGeom prst="rect">
            <a:avLst/>
          </a:prstGeom>
          <a:noFill/>
          <a:ln w="9525">
            <a:solidFill>
              <a:schemeClr val="tx1"/>
            </a:solidFill>
            <a:miter lim="800000"/>
            <a:headEnd/>
            <a:tailEnd/>
          </a:ln>
        </p:spPr>
        <p:txBody>
          <a:bodyPr wrap="none" anchor="ctr"/>
          <a:lstStyle/>
          <a:p>
            <a:endParaRPr lang="fr-FR"/>
          </a:p>
        </p:txBody>
      </p:sp>
      <p:sp>
        <p:nvSpPr>
          <p:cNvPr id="25612" name="Line 169"/>
          <p:cNvSpPr>
            <a:spLocks noChangeShapeType="1"/>
          </p:cNvSpPr>
          <p:nvPr/>
        </p:nvSpPr>
        <p:spPr bwMode="auto">
          <a:xfrm>
            <a:off x="2411747" y="2361908"/>
            <a:ext cx="0" cy="4243388"/>
          </a:xfrm>
          <a:prstGeom prst="line">
            <a:avLst/>
          </a:prstGeom>
          <a:noFill/>
          <a:ln w="9525">
            <a:solidFill>
              <a:schemeClr val="tx1"/>
            </a:solidFill>
            <a:round/>
            <a:headEnd/>
            <a:tailEnd/>
          </a:ln>
        </p:spPr>
        <p:txBody>
          <a:bodyPr/>
          <a:lstStyle/>
          <a:p>
            <a:endParaRPr lang="fr-FR"/>
          </a:p>
        </p:txBody>
      </p:sp>
      <p:sp>
        <p:nvSpPr>
          <p:cNvPr id="25613" name="Line 170"/>
          <p:cNvSpPr>
            <a:spLocks noChangeShapeType="1"/>
          </p:cNvSpPr>
          <p:nvPr/>
        </p:nvSpPr>
        <p:spPr bwMode="auto">
          <a:xfrm>
            <a:off x="4504072" y="2365083"/>
            <a:ext cx="0" cy="4233863"/>
          </a:xfrm>
          <a:prstGeom prst="line">
            <a:avLst/>
          </a:prstGeom>
          <a:noFill/>
          <a:ln w="9525">
            <a:solidFill>
              <a:schemeClr val="tx1"/>
            </a:solidFill>
            <a:round/>
            <a:headEnd/>
            <a:tailEnd/>
          </a:ln>
        </p:spPr>
        <p:txBody>
          <a:bodyPr/>
          <a:lstStyle/>
          <a:p>
            <a:endParaRPr lang="fr-FR"/>
          </a:p>
        </p:txBody>
      </p:sp>
      <p:sp>
        <p:nvSpPr>
          <p:cNvPr id="25614" name="Line 171"/>
          <p:cNvSpPr>
            <a:spLocks noChangeShapeType="1"/>
          </p:cNvSpPr>
          <p:nvPr/>
        </p:nvSpPr>
        <p:spPr bwMode="auto">
          <a:xfrm>
            <a:off x="6675772" y="2366671"/>
            <a:ext cx="0" cy="4214812"/>
          </a:xfrm>
          <a:prstGeom prst="line">
            <a:avLst/>
          </a:prstGeom>
          <a:noFill/>
          <a:ln w="9525">
            <a:solidFill>
              <a:schemeClr val="tx1"/>
            </a:solidFill>
            <a:round/>
            <a:headEnd/>
            <a:tailEnd/>
          </a:ln>
        </p:spPr>
        <p:txBody>
          <a:bodyPr/>
          <a:lstStyle/>
          <a:p>
            <a:endParaRPr lang="fr-FR"/>
          </a:p>
        </p:txBody>
      </p:sp>
      <p:sp>
        <p:nvSpPr>
          <p:cNvPr id="25615" name="Line 172"/>
          <p:cNvSpPr>
            <a:spLocks noChangeShapeType="1"/>
          </p:cNvSpPr>
          <p:nvPr/>
        </p:nvSpPr>
        <p:spPr bwMode="auto">
          <a:xfrm>
            <a:off x="243222" y="2749258"/>
            <a:ext cx="8645525" cy="0"/>
          </a:xfrm>
          <a:prstGeom prst="line">
            <a:avLst/>
          </a:prstGeom>
          <a:noFill/>
          <a:ln w="9525">
            <a:solidFill>
              <a:schemeClr val="tx1"/>
            </a:solidFill>
            <a:round/>
            <a:headEnd/>
            <a:tailEnd/>
          </a:ln>
        </p:spPr>
        <p:txBody>
          <a:bodyPr/>
          <a:lstStyle/>
          <a:p>
            <a:endParaRPr lang="fr-FR"/>
          </a:p>
        </p:txBody>
      </p:sp>
      <p:sp>
        <p:nvSpPr>
          <p:cNvPr id="25616" name="Text Box 173"/>
          <p:cNvSpPr txBox="1">
            <a:spLocks noChangeArrowheads="1"/>
          </p:cNvSpPr>
          <p:nvPr/>
        </p:nvSpPr>
        <p:spPr bwMode="auto">
          <a:xfrm>
            <a:off x="244810" y="3958933"/>
            <a:ext cx="2157412" cy="1772793"/>
          </a:xfrm>
          <a:prstGeom prst="rect">
            <a:avLst/>
          </a:prstGeom>
          <a:noFill/>
          <a:ln w="9525">
            <a:noFill/>
            <a:miter lim="800000"/>
            <a:headEnd/>
            <a:tailEnd/>
          </a:ln>
        </p:spPr>
        <p:txBody>
          <a:bodyPr>
            <a:spAutoFit/>
          </a:bodyPr>
          <a:lstStyle/>
          <a:p>
            <a:pPr marL="176213" indent="-176213">
              <a:spcAft>
                <a:spcPct val="20000"/>
              </a:spcAft>
            </a:pPr>
            <a:r>
              <a:rPr lang="fr-FR" sz="1400" dirty="0"/>
              <a:t>-	Fonctionne en tension flottante</a:t>
            </a:r>
          </a:p>
          <a:p>
            <a:pPr marL="176213" indent="-176213">
              <a:spcAft>
                <a:spcPct val="20000"/>
              </a:spcAft>
              <a:buFontTx/>
              <a:buChar char="-"/>
            </a:pPr>
            <a:r>
              <a:rPr lang="fr-FR" sz="1400" dirty="0"/>
              <a:t>Rapide, fonction de I</a:t>
            </a:r>
            <a:r>
              <a:rPr lang="fr-FR" sz="1400" baseline="-25000" dirty="0"/>
              <a:t>F</a:t>
            </a:r>
            <a:r>
              <a:rPr lang="fr-FR" sz="1400" dirty="0"/>
              <a:t> </a:t>
            </a:r>
            <a:r>
              <a:rPr lang="fr-FR" sz="1400" dirty="0" err="1"/>
              <a:t>t</a:t>
            </a:r>
            <a:r>
              <a:rPr lang="fr-FR" sz="1400" baseline="-25000" dirty="0" err="1"/>
              <a:t>commutation</a:t>
            </a:r>
            <a:r>
              <a:rPr lang="fr-FR" sz="1400" dirty="0"/>
              <a:t> &lt; 20 µs</a:t>
            </a:r>
            <a:endParaRPr lang="fr-FR" sz="1400" baseline="-25000" dirty="0"/>
          </a:p>
          <a:p>
            <a:pPr marL="176213" indent="-176213">
              <a:spcAft>
                <a:spcPct val="20000"/>
              </a:spcAft>
            </a:pPr>
            <a:r>
              <a:rPr lang="fr-FR" sz="1400" dirty="0"/>
              <a:t>-	Unidirectionnel</a:t>
            </a:r>
          </a:p>
          <a:p>
            <a:pPr marL="176213" indent="-176213">
              <a:spcAft>
                <a:spcPct val="20000"/>
              </a:spcAft>
              <a:buFontTx/>
              <a:buChar char="-"/>
            </a:pPr>
            <a:r>
              <a:rPr lang="fr-FR" sz="1400" dirty="0" err="1"/>
              <a:t>Vce</a:t>
            </a:r>
            <a:r>
              <a:rPr lang="fr-FR" sz="1400" dirty="0"/>
              <a:t> fonction de </a:t>
            </a:r>
            <a:r>
              <a:rPr lang="fr-FR" sz="1400" dirty="0" err="1"/>
              <a:t>I</a:t>
            </a:r>
            <a:r>
              <a:rPr lang="fr-FR" sz="1400" baseline="-25000" dirty="0" err="1"/>
              <a:t>c</a:t>
            </a:r>
            <a:r>
              <a:rPr lang="fr-FR" sz="1400" baseline="-25000" dirty="0"/>
              <a:t> </a:t>
            </a:r>
            <a:r>
              <a:rPr lang="fr-FR" sz="1400" dirty="0"/>
              <a:t>et I</a:t>
            </a:r>
            <a:r>
              <a:rPr lang="fr-FR" sz="1400" baseline="-25000" dirty="0"/>
              <a:t>F</a:t>
            </a:r>
          </a:p>
          <a:p>
            <a:pPr marL="176213" indent="-176213">
              <a:spcAft>
                <a:spcPct val="20000"/>
              </a:spcAft>
            </a:pPr>
            <a:r>
              <a:rPr lang="fr-FR" sz="1400" dirty="0"/>
              <a:t>	Fortes variations du R</a:t>
            </a:r>
            <a:r>
              <a:rPr lang="fr-FR" sz="1400" baseline="-25000" dirty="0"/>
              <a:t>on</a:t>
            </a:r>
          </a:p>
        </p:txBody>
      </p:sp>
      <p:sp>
        <p:nvSpPr>
          <p:cNvPr id="25617" name="Text Box 174"/>
          <p:cNvSpPr txBox="1">
            <a:spLocks noChangeArrowheads="1"/>
          </p:cNvSpPr>
          <p:nvPr/>
        </p:nvSpPr>
        <p:spPr bwMode="auto">
          <a:xfrm>
            <a:off x="2395872" y="3957346"/>
            <a:ext cx="2100263" cy="2263775"/>
          </a:xfrm>
          <a:prstGeom prst="rect">
            <a:avLst/>
          </a:prstGeom>
          <a:noFill/>
          <a:ln w="9525">
            <a:noFill/>
            <a:miter lim="800000"/>
            <a:headEnd/>
            <a:tailEnd/>
          </a:ln>
        </p:spPr>
        <p:txBody>
          <a:bodyPr>
            <a:spAutoFit/>
          </a:bodyPr>
          <a:lstStyle/>
          <a:p>
            <a:pPr marL="176213" indent="-176213">
              <a:spcAft>
                <a:spcPct val="20000"/>
              </a:spcAft>
            </a:pPr>
            <a:r>
              <a:rPr lang="fr-FR" sz="1400"/>
              <a:t>-	Fonctionne en tension flottante</a:t>
            </a:r>
          </a:p>
          <a:p>
            <a:pPr marL="176213" indent="-176213">
              <a:spcAft>
                <a:spcPct val="20000"/>
              </a:spcAft>
              <a:buFontTx/>
              <a:buChar char="-"/>
            </a:pPr>
            <a:r>
              <a:rPr lang="fr-FR" sz="1400"/>
              <a:t>Lent t</a:t>
            </a:r>
            <a:r>
              <a:rPr lang="fr-FR" sz="1400" baseline="-25000"/>
              <a:t>commutation</a:t>
            </a:r>
            <a:r>
              <a:rPr lang="fr-FR" sz="1400"/>
              <a:t> &gt; ms</a:t>
            </a:r>
          </a:p>
          <a:p>
            <a:pPr marL="176213" indent="-176213">
              <a:spcAft>
                <a:spcPct val="20000"/>
              </a:spcAft>
            </a:pPr>
            <a:r>
              <a:rPr lang="fr-FR" sz="1400" baseline="-25000"/>
              <a:t>	</a:t>
            </a:r>
            <a:r>
              <a:rPr lang="fr-FR" sz="1400"/>
              <a:t>dépend de I</a:t>
            </a:r>
            <a:r>
              <a:rPr lang="fr-FR" sz="1400" baseline="-25000"/>
              <a:t>F</a:t>
            </a:r>
          </a:p>
          <a:p>
            <a:pPr marL="176213" indent="-176213">
              <a:spcAft>
                <a:spcPct val="20000"/>
              </a:spcAft>
            </a:pPr>
            <a:r>
              <a:rPr lang="fr-FR" sz="1400"/>
              <a:t>-	bidirectionnel</a:t>
            </a:r>
          </a:p>
          <a:p>
            <a:pPr marL="176213" indent="-176213">
              <a:spcAft>
                <a:spcPct val="20000"/>
              </a:spcAft>
              <a:buFontTx/>
              <a:buChar char="-"/>
            </a:pPr>
            <a:r>
              <a:rPr lang="fr-FR" sz="1400"/>
              <a:t>Résistance série faible</a:t>
            </a:r>
          </a:p>
          <a:p>
            <a:pPr marL="176213" indent="-176213">
              <a:spcAft>
                <a:spcPct val="20000"/>
              </a:spcAft>
            </a:pPr>
            <a:r>
              <a:rPr lang="fr-FR" sz="1400"/>
              <a:t>	1</a:t>
            </a:r>
            <a:r>
              <a:rPr lang="fr-FR" sz="1400">
                <a:latin typeface="Symbol" pitchFamily="18" charset="2"/>
              </a:rPr>
              <a:t>W</a:t>
            </a:r>
            <a:r>
              <a:rPr lang="fr-FR" sz="1400"/>
              <a:t>&lt;R</a:t>
            </a:r>
            <a:r>
              <a:rPr lang="fr-FR" sz="1400" baseline="-25000"/>
              <a:t>on</a:t>
            </a:r>
            <a:r>
              <a:rPr lang="fr-FR" sz="1400"/>
              <a:t>&lt;100</a:t>
            </a:r>
            <a:r>
              <a:rPr lang="fr-FR" sz="1400">
                <a:latin typeface="Symbol" pitchFamily="18" charset="2"/>
              </a:rPr>
              <a:t>W</a:t>
            </a:r>
          </a:p>
          <a:p>
            <a:pPr marL="176213" indent="-176213">
              <a:spcAft>
                <a:spcPct val="20000"/>
              </a:spcAft>
            </a:pPr>
            <a:r>
              <a:rPr lang="fr-FR" sz="1400"/>
              <a:t>	Indépendante de I</a:t>
            </a:r>
            <a:r>
              <a:rPr lang="fr-FR" sz="1400" baseline="-25000"/>
              <a:t>F</a:t>
            </a:r>
            <a:r>
              <a:rPr lang="fr-FR" sz="1400"/>
              <a:t> dépend de T, I</a:t>
            </a:r>
            <a:r>
              <a:rPr lang="fr-FR" sz="1400" baseline="-25000"/>
              <a:t>d</a:t>
            </a:r>
            <a:endParaRPr lang="fr-FR" sz="1400">
              <a:latin typeface="Symbol" pitchFamily="18" charset="2"/>
            </a:endParaRPr>
          </a:p>
        </p:txBody>
      </p:sp>
      <p:sp>
        <p:nvSpPr>
          <p:cNvPr id="25618" name="Text Box 175"/>
          <p:cNvSpPr txBox="1">
            <a:spLocks noChangeArrowheads="1"/>
          </p:cNvSpPr>
          <p:nvPr/>
        </p:nvSpPr>
        <p:spPr bwMode="auto">
          <a:xfrm>
            <a:off x="4499310" y="3936708"/>
            <a:ext cx="2157412" cy="2547938"/>
          </a:xfrm>
          <a:prstGeom prst="rect">
            <a:avLst/>
          </a:prstGeom>
          <a:noFill/>
          <a:ln w="9525">
            <a:noFill/>
            <a:miter lim="800000"/>
            <a:headEnd/>
            <a:tailEnd/>
          </a:ln>
        </p:spPr>
        <p:txBody>
          <a:bodyPr>
            <a:spAutoFit/>
          </a:bodyPr>
          <a:lstStyle/>
          <a:p>
            <a:pPr marL="176213" indent="-176213">
              <a:spcAft>
                <a:spcPct val="20000"/>
              </a:spcAft>
            </a:pPr>
            <a:r>
              <a:rPr lang="fr-FR" sz="1400"/>
              <a:t>-	Fonctionne en tension référencée</a:t>
            </a:r>
          </a:p>
          <a:p>
            <a:pPr marL="176213" indent="-176213">
              <a:spcAft>
                <a:spcPct val="20000"/>
              </a:spcAft>
              <a:buFontTx/>
              <a:buChar char="-"/>
            </a:pPr>
            <a:r>
              <a:rPr lang="fr-FR" sz="1400"/>
              <a:t>t</a:t>
            </a:r>
            <a:r>
              <a:rPr lang="fr-FR" sz="1400" baseline="-25000"/>
              <a:t>commutation</a:t>
            </a:r>
            <a:r>
              <a:rPr lang="fr-FR" sz="1400"/>
              <a:t> &lt; 20 ns</a:t>
            </a:r>
          </a:p>
          <a:p>
            <a:pPr marL="176213" indent="-176213">
              <a:spcAft>
                <a:spcPct val="20000"/>
              </a:spcAft>
            </a:pPr>
            <a:r>
              <a:rPr lang="fr-FR" sz="1400" baseline="-25000"/>
              <a:t>	</a:t>
            </a:r>
            <a:r>
              <a:rPr lang="fr-FR" sz="1400"/>
              <a:t>dépend de I</a:t>
            </a:r>
            <a:r>
              <a:rPr lang="fr-FR" sz="1400" baseline="-25000"/>
              <a:t>d</a:t>
            </a:r>
          </a:p>
          <a:p>
            <a:pPr marL="176213" indent="-176213">
              <a:spcAft>
                <a:spcPct val="20000"/>
              </a:spcAft>
              <a:buFontTx/>
              <a:buChar char="-"/>
            </a:pPr>
            <a:r>
              <a:rPr lang="fr-FR" sz="1400"/>
              <a:t>Bidirectionnel</a:t>
            </a:r>
          </a:p>
          <a:p>
            <a:pPr marL="176213" indent="-176213">
              <a:spcAft>
                <a:spcPct val="20000"/>
              </a:spcAft>
            </a:pPr>
            <a:r>
              <a:rPr lang="fr-FR" sz="1400"/>
              <a:t>	V</a:t>
            </a:r>
            <a:r>
              <a:rPr lang="fr-FR" sz="1400" baseline="-25000"/>
              <a:t>gs</a:t>
            </a:r>
            <a:r>
              <a:rPr lang="fr-FR" sz="1400"/>
              <a:t> &gt; V</a:t>
            </a:r>
            <a:r>
              <a:rPr lang="fr-FR" sz="1400" baseline="-25000"/>
              <a:t>gs(th)</a:t>
            </a:r>
          </a:p>
          <a:p>
            <a:pPr marL="176213" indent="-176213">
              <a:spcAft>
                <a:spcPct val="20000"/>
              </a:spcAft>
              <a:buFontTx/>
              <a:buChar char="-"/>
            </a:pPr>
            <a:r>
              <a:rPr lang="fr-FR" sz="1400"/>
              <a:t>Résistance série faible</a:t>
            </a:r>
          </a:p>
          <a:p>
            <a:pPr marL="176213" indent="-176213">
              <a:spcAft>
                <a:spcPct val="20000"/>
              </a:spcAft>
            </a:pPr>
            <a:r>
              <a:rPr lang="fr-FR" sz="1400"/>
              <a:t>	100m</a:t>
            </a:r>
            <a:r>
              <a:rPr lang="fr-FR" sz="1400">
                <a:latin typeface="Symbol" pitchFamily="18" charset="2"/>
              </a:rPr>
              <a:t>W</a:t>
            </a:r>
            <a:r>
              <a:rPr lang="fr-FR" sz="1400"/>
              <a:t>&lt;R</a:t>
            </a:r>
            <a:r>
              <a:rPr lang="fr-FR" sz="1400" baseline="-25000"/>
              <a:t>on</a:t>
            </a:r>
            <a:r>
              <a:rPr lang="fr-FR" sz="1400"/>
              <a:t>&lt;100</a:t>
            </a:r>
            <a:r>
              <a:rPr lang="fr-FR" sz="1400">
                <a:latin typeface="Symbol" pitchFamily="18" charset="2"/>
              </a:rPr>
              <a:t>W</a:t>
            </a:r>
          </a:p>
          <a:p>
            <a:pPr marL="176213" indent="-176213">
              <a:spcAft>
                <a:spcPct val="20000"/>
              </a:spcAft>
            </a:pPr>
            <a:r>
              <a:rPr lang="fr-FR" sz="1400"/>
              <a:t>	Indépendante de I</a:t>
            </a:r>
            <a:r>
              <a:rPr lang="fr-FR" sz="1400" baseline="-25000"/>
              <a:t>d</a:t>
            </a:r>
            <a:r>
              <a:rPr lang="fr-FR" sz="1400"/>
              <a:t> dépend de T, Vgs </a:t>
            </a:r>
            <a:endParaRPr lang="fr-FR" sz="1400">
              <a:latin typeface="Symbol" pitchFamily="18" charset="2"/>
            </a:endParaRPr>
          </a:p>
        </p:txBody>
      </p:sp>
      <p:sp>
        <p:nvSpPr>
          <p:cNvPr id="25619" name="Text Box 176"/>
          <p:cNvSpPr txBox="1">
            <a:spLocks noChangeArrowheads="1"/>
          </p:cNvSpPr>
          <p:nvPr/>
        </p:nvSpPr>
        <p:spPr bwMode="auto">
          <a:xfrm>
            <a:off x="3486485" y="3138196"/>
            <a:ext cx="776287" cy="304800"/>
          </a:xfrm>
          <a:prstGeom prst="rect">
            <a:avLst/>
          </a:prstGeom>
          <a:noFill/>
          <a:ln w="9525">
            <a:noFill/>
            <a:miter lim="800000"/>
            <a:headEnd/>
            <a:tailEnd/>
          </a:ln>
        </p:spPr>
        <p:txBody>
          <a:bodyPr wrap="none">
            <a:spAutoFit/>
          </a:bodyPr>
          <a:lstStyle/>
          <a:p>
            <a:r>
              <a:rPr lang="fr-FR" sz="1400"/>
              <a:t>LH1532</a:t>
            </a:r>
          </a:p>
        </p:txBody>
      </p:sp>
      <p:sp>
        <p:nvSpPr>
          <p:cNvPr id="25620" name="Text Box 178"/>
          <p:cNvSpPr txBox="1">
            <a:spLocks noChangeArrowheads="1"/>
          </p:cNvSpPr>
          <p:nvPr/>
        </p:nvSpPr>
        <p:spPr bwMode="auto">
          <a:xfrm>
            <a:off x="5285122" y="3138196"/>
            <a:ext cx="766763" cy="304800"/>
          </a:xfrm>
          <a:prstGeom prst="rect">
            <a:avLst/>
          </a:prstGeom>
          <a:noFill/>
          <a:ln w="9525">
            <a:noFill/>
            <a:miter lim="800000"/>
            <a:headEnd/>
            <a:tailEnd/>
          </a:ln>
        </p:spPr>
        <p:txBody>
          <a:bodyPr wrap="none">
            <a:spAutoFit/>
          </a:bodyPr>
          <a:lstStyle/>
          <a:p>
            <a:r>
              <a:rPr lang="fr-FR" sz="1400"/>
              <a:t>BSS123</a:t>
            </a:r>
          </a:p>
        </p:txBody>
      </p:sp>
      <p:sp>
        <p:nvSpPr>
          <p:cNvPr id="25621" name="Text Box 179"/>
          <p:cNvSpPr txBox="1">
            <a:spLocks noChangeArrowheads="1"/>
          </p:cNvSpPr>
          <p:nvPr/>
        </p:nvSpPr>
        <p:spPr bwMode="auto">
          <a:xfrm>
            <a:off x="7475872" y="3138196"/>
            <a:ext cx="1082675" cy="304800"/>
          </a:xfrm>
          <a:prstGeom prst="rect">
            <a:avLst/>
          </a:prstGeom>
          <a:noFill/>
          <a:ln w="9525">
            <a:noFill/>
            <a:miter lim="800000"/>
            <a:headEnd/>
            <a:tailEnd/>
          </a:ln>
        </p:spPr>
        <p:txBody>
          <a:bodyPr wrap="none">
            <a:spAutoFit/>
          </a:bodyPr>
          <a:lstStyle/>
          <a:p>
            <a:r>
              <a:rPr lang="fr-FR" sz="1400"/>
              <a:t>FMMTL618</a:t>
            </a:r>
          </a:p>
        </p:txBody>
      </p:sp>
      <p:sp>
        <p:nvSpPr>
          <p:cNvPr id="25622" name="Text Box 180"/>
          <p:cNvSpPr txBox="1">
            <a:spLocks noChangeArrowheads="1"/>
          </p:cNvSpPr>
          <p:nvPr/>
        </p:nvSpPr>
        <p:spPr bwMode="auto">
          <a:xfrm>
            <a:off x="1170322" y="3138196"/>
            <a:ext cx="1033463" cy="304800"/>
          </a:xfrm>
          <a:prstGeom prst="rect">
            <a:avLst/>
          </a:prstGeom>
          <a:noFill/>
          <a:ln w="9525">
            <a:noFill/>
            <a:miter lim="800000"/>
            <a:headEnd/>
            <a:tailEnd/>
          </a:ln>
        </p:spPr>
        <p:txBody>
          <a:bodyPr wrap="none">
            <a:spAutoFit/>
          </a:bodyPr>
          <a:lstStyle/>
          <a:p>
            <a:r>
              <a:rPr lang="fr-FR" sz="1400"/>
              <a:t>TCMT1100</a:t>
            </a:r>
          </a:p>
        </p:txBody>
      </p:sp>
      <p:sp>
        <p:nvSpPr>
          <p:cNvPr id="25623" name="Text Box 181"/>
          <p:cNvSpPr txBox="1">
            <a:spLocks noChangeArrowheads="1"/>
          </p:cNvSpPr>
          <p:nvPr/>
        </p:nvSpPr>
        <p:spPr bwMode="auto">
          <a:xfrm>
            <a:off x="6669422" y="3944646"/>
            <a:ext cx="2224088" cy="2220912"/>
          </a:xfrm>
          <a:prstGeom prst="rect">
            <a:avLst/>
          </a:prstGeom>
          <a:noFill/>
          <a:ln w="9525">
            <a:noFill/>
            <a:miter lim="800000"/>
            <a:headEnd/>
            <a:tailEnd/>
          </a:ln>
        </p:spPr>
        <p:txBody>
          <a:bodyPr>
            <a:spAutoFit/>
          </a:bodyPr>
          <a:lstStyle/>
          <a:p>
            <a:pPr marL="176213" indent="-176213">
              <a:spcAft>
                <a:spcPct val="20000"/>
              </a:spcAft>
            </a:pPr>
            <a:r>
              <a:rPr lang="fr-FR" sz="1400"/>
              <a:t>-	Consommation de la base</a:t>
            </a:r>
          </a:p>
          <a:p>
            <a:pPr marL="176213" indent="-176213">
              <a:spcAft>
                <a:spcPct val="20000"/>
              </a:spcAft>
            </a:pPr>
            <a:r>
              <a:rPr lang="fr-FR" sz="1400"/>
              <a:t>-	Fonctionne en tension référencée</a:t>
            </a:r>
          </a:p>
          <a:p>
            <a:pPr marL="176213" indent="-176213">
              <a:spcAft>
                <a:spcPct val="20000"/>
              </a:spcAft>
              <a:buFontTx/>
              <a:buChar char="-"/>
            </a:pPr>
            <a:r>
              <a:rPr lang="fr-FR" sz="1400"/>
              <a:t>t</a:t>
            </a:r>
            <a:r>
              <a:rPr lang="fr-FR" sz="1400" baseline="-25000"/>
              <a:t>commutation</a:t>
            </a:r>
            <a:r>
              <a:rPr lang="fr-FR" sz="1400"/>
              <a:t> &lt; 400 ns</a:t>
            </a:r>
          </a:p>
          <a:p>
            <a:pPr marL="176213" indent="-176213">
              <a:spcAft>
                <a:spcPct val="20000"/>
              </a:spcAft>
            </a:pPr>
            <a:r>
              <a:rPr lang="fr-FR" sz="1400" baseline="-25000"/>
              <a:t>	</a:t>
            </a:r>
            <a:r>
              <a:rPr lang="fr-FR" sz="1400"/>
              <a:t>dépend de I</a:t>
            </a:r>
            <a:r>
              <a:rPr lang="fr-FR" sz="1400" baseline="-25000"/>
              <a:t>c</a:t>
            </a:r>
          </a:p>
          <a:p>
            <a:pPr marL="176213" indent="-176213">
              <a:spcAft>
                <a:spcPct val="20000"/>
              </a:spcAft>
            </a:pPr>
            <a:r>
              <a:rPr lang="fr-FR" sz="1400"/>
              <a:t>-	Unidirectionnel</a:t>
            </a:r>
          </a:p>
          <a:p>
            <a:pPr marL="176213" indent="-176213">
              <a:buFontTx/>
              <a:buChar char="-"/>
            </a:pPr>
            <a:r>
              <a:rPr lang="fr-FR" sz="1400"/>
              <a:t>Résistance série faible</a:t>
            </a:r>
          </a:p>
          <a:p>
            <a:pPr marL="176213" indent="-176213"/>
            <a:r>
              <a:rPr lang="fr-FR" sz="1400"/>
              <a:t>	10m</a:t>
            </a:r>
            <a:r>
              <a:rPr lang="fr-FR" sz="1400">
                <a:latin typeface="Symbol" pitchFamily="18" charset="2"/>
              </a:rPr>
              <a:t>W </a:t>
            </a:r>
            <a:r>
              <a:rPr lang="fr-FR" sz="1400"/>
              <a:t>&lt; V</a:t>
            </a:r>
            <a:r>
              <a:rPr lang="fr-FR" sz="1400" baseline="-25000"/>
              <a:t>cesat</a:t>
            </a:r>
            <a:r>
              <a:rPr lang="fr-FR" sz="1400"/>
              <a:t>/Ic &lt; 1</a:t>
            </a:r>
            <a:r>
              <a:rPr lang="fr-FR" sz="1400">
                <a:latin typeface="Symbol" pitchFamily="18" charset="2"/>
              </a:rPr>
              <a:t>W</a:t>
            </a:r>
            <a:r>
              <a:rPr lang="fr-FR" sz="1400"/>
              <a:t> dépend de I</a:t>
            </a:r>
            <a:r>
              <a:rPr lang="fr-FR" sz="1400" baseline="-25000"/>
              <a:t>c</a:t>
            </a:r>
            <a:r>
              <a:rPr lang="fr-FR" sz="1400"/>
              <a:t> </a:t>
            </a:r>
          </a:p>
        </p:txBody>
      </p:sp>
      <p:sp>
        <p:nvSpPr>
          <p:cNvPr id="25624" name="ZoneTexte 44"/>
          <p:cNvSpPr txBox="1">
            <a:spLocks noChangeArrowheads="1"/>
          </p:cNvSpPr>
          <p:nvPr/>
        </p:nvSpPr>
        <p:spPr bwMode="auto">
          <a:xfrm>
            <a:off x="676275" y="877888"/>
            <a:ext cx="2206625" cy="461962"/>
          </a:xfrm>
          <a:prstGeom prst="rect">
            <a:avLst/>
          </a:prstGeom>
          <a:noFill/>
          <a:ln w="9525">
            <a:noFill/>
            <a:miter lim="800000"/>
            <a:headEnd/>
            <a:tailEnd/>
          </a:ln>
        </p:spPr>
        <p:txBody>
          <a:bodyPr wrap="none">
            <a:spAutoFit/>
          </a:bodyPr>
          <a:lstStyle/>
          <a:p>
            <a:r>
              <a:rPr lang="fr-FR" sz="2400"/>
              <a:t>La commutation</a:t>
            </a:r>
          </a:p>
        </p:txBody>
      </p:sp>
      <p:sp>
        <p:nvSpPr>
          <p:cNvPr id="82" name="Rectangle 81"/>
          <p:cNvSpPr/>
          <p:nvPr/>
        </p:nvSpPr>
        <p:spPr>
          <a:xfrm>
            <a:off x="1887461" y="207073"/>
            <a:ext cx="5341527" cy="461665"/>
          </a:xfrm>
          <a:prstGeom prst="rect">
            <a:avLst/>
          </a:prstGeom>
        </p:spPr>
        <p:txBody>
          <a:bodyPr wrap="none">
            <a:spAutoFit/>
          </a:bodyPr>
          <a:lstStyle/>
          <a:p>
            <a:pPr algn="ctr">
              <a:tabLst>
                <a:tab pos="717550" algn="l"/>
              </a:tabLst>
            </a:pPr>
            <a:r>
              <a:rPr lang="fr-FR" sz="2400"/>
              <a:t>4.</a:t>
            </a:r>
            <a:r>
              <a:rPr lang="fr-FR" sz="2400" dirty="0"/>
              <a:t>	Comparaison des deux technologies</a:t>
            </a:r>
          </a:p>
        </p:txBody>
      </p:sp>
      <p:sp>
        <p:nvSpPr>
          <p:cNvPr id="81" name="ZoneTexte 80">
            <a:extLst>
              <a:ext uri="{FF2B5EF4-FFF2-40B4-BE49-F238E27FC236}">
                <a16:creationId xmlns:a16="http://schemas.microsoft.com/office/drawing/2014/main" id="{28907E0A-B935-4661-915D-74F1B5D86256}"/>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Picture 7"/>
          <p:cNvPicPr>
            <a:picLocks noChangeAspect="1" noChangeArrowheads="1"/>
          </p:cNvPicPr>
          <p:nvPr/>
        </p:nvPicPr>
        <p:blipFill>
          <a:blip r:embed="rId2" cstate="print"/>
          <a:srcRect/>
          <a:stretch>
            <a:fillRect/>
          </a:stretch>
        </p:blipFill>
        <p:spPr bwMode="auto">
          <a:xfrm>
            <a:off x="5298235" y="1093788"/>
            <a:ext cx="3016250" cy="3055937"/>
          </a:xfrm>
          <a:prstGeom prst="roundRect">
            <a:avLst>
              <a:gd name="adj" fmla="val 4167"/>
            </a:avLst>
          </a:prstGeom>
          <a:solidFill>
            <a:srgbClr val="FFFFFF"/>
          </a:solidFill>
          <a:ln w="76200" cap="sq">
            <a:solidFill>
              <a:srgbClr val="EAEAEA"/>
            </a:solidFill>
            <a:miter lim="800000"/>
          </a:ln>
          <a:effectLst/>
          <a:scene3d>
            <a:camera prst="isometricOffAxis2Left"/>
            <a:lightRig rig="threePt" dir="t">
              <a:rot lat="0" lon="0" rev="2700000"/>
            </a:lightRig>
          </a:scene3d>
          <a:sp3d contourW="6350">
            <a:bevelT h="38100"/>
            <a:contourClr>
              <a:srgbClr val="C0C0C0"/>
            </a:contourClr>
          </a:sp3d>
        </p:spPr>
      </p:pic>
      <p:pic>
        <p:nvPicPr>
          <p:cNvPr id="264" name="Picture 8"/>
          <p:cNvPicPr>
            <a:picLocks noChangeAspect="1" noChangeArrowheads="1"/>
          </p:cNvPicPr>
          <p:nvPr/>
        </p:nvPicPr>
        <p:blipFill>
          <a:blip r:embed="rId3" cstate="print"/>
          <a:srcRect/>
          <a:stretch>
            <a:fillRect/>
          </a:stretch>
        </p:blipFill>
        <p:spPr bwMode="auto">
          <a:xfrm>
            <a:off x="4456157" y="4214345"/>
            <a:ext cx="4208232" cy="22801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3084103" y="207073"/>
            <a:ext cx="2948244" cy="461665"/>
          </a:xfrm>
          <a:prstGeom prst="rect">
            <a:avLst/>
          </a:prstGeom>
        </p:spPr>
        <p:txBody>
          <a:bodyPr wrap="none">
            <a:spAutoFit/>
          </a:bodyPr>
          <a:lstStyle/>
          <a:p>
            <a:pPr algn="ctr">
              <a:tabLst>
                <a:tab pos="717550" algn="l"/>
              </a:tabLst>
            </a:pPr>
            <a:r>
              <a:rPr lang="fr-FR" sz="2400" dirty="0"/>
              <a:t>5.	Les applications</a:t>
            </a:r>
          </a:p>
        </p:txBody>
      </p:sp>
      <p:sp>
        <p:nvSpPr>
          <p:cNvPr id="8" name="Text Box 4"/>
          <p:cNvSpPr txBox="1">
            <a:spLocks noChangeArrowheads="1"/>
          </p:cNvSpPr>
          <p:nvPr/>
        </p:nvSpPr>
        <p:spPr bwMode="auto">
          <a:xfrm>
            <a:off x="1223688" y="937852"/>
            <a:ext cx="3602589" cy="5493812"/>
          </a:xfrm>
          <a:prstGeom prst="rect">
            <a:avLst/>
          </a:prstGeom>
          <a:noFill/>
          <a:ln w="9525">
            <a:noFill/>
            <a:miter lim="800000"/>
            <a:headEnd/>
            <a:tailEnd/>
          </a:ln>
        </p:spPr>
        <p:txBody>
          <a:bodyPr wrap="none">
            <a:spAutoFit/>
          </a:bodyPr>
          <a:lstStyle/>
          <a:p>
            <a:pPr algn="ctr">
              <a:spcAft>
                <a:spcPts val="1200"/>
              </a:spcAft>
              <a:tabLst>
                <a:tab pos="1438275" algn="l"/>
              </a:tabLst>
              <a:defRPr/>
            </a:pPr>
            <a:r>
              <a:rPr lang="fr-FR" b="1" dirty="0"/>
              <a:t>PLAN</a:t>
            </a:r>
          </a:p>
          <a:p>
            <a:pPr marL="449263" indent="-449263">
              <a:tabLst>
                <a:tab pos="449263" algn="l"/>
                <a:tab pos="1438275" algn="l"/>
              </a:tabLst>
              <a:defRPr/>
            </a:pPr>
            <a:r>
              <a:rPr lang="fr-FR" dirty="0">
                <a:solidFill>
                  <a:schemeClr val="bg1">
                    <a:lumMod val="85000"/>
                  </a:schemeClr>
                </a:solidFill>
              </a:rPr>
              <a:t>1.	</a:t>
            </a:r>
            <a:r>
              <a:rPr lang="fr-FR" sz="1600" dirty="0">
                <a:solidFill>
                  <a:schemeClr val="bg1">
                    <a:lumMod val="85000"/>
                  </a:schemeClr>
                </a:solidFill>
              </a:rPr>
              <a:t>Les amplificateurs</a:t>
            </a:r>
            <a:endParaRPr lang="fr-FR" dirty="0">
              <a:solidFill>
                <a:schemeClr val="bg1">
                  <a:lumMod val="85000"/>
                </a:schemeClr>
              </a:solidFill>
            </a:endParaRPr>
          </a:p>
          <a:p>
            <a:pPr marL="449263" indent="-449263">
              <a:tabLst>
                <a:tab pos="449263" algn="l"/>
                <a:tab pos="1438275" algn="l"/>
              </a:tabLst>
              <a:defRPr/>
            </a:pPr>
            <a:r>
              <a:rPr lang="fr-FR" sz="1600" dirty="0">
                <a:solidFill>
                  <a:schemeClr val="bg1">
                    <a:lumMod val="85000"/>
                  </a:schemeClr>
                </a:solidFill>
                <a:sym typeface="Wingdings" pitchFamily="2" charset="2"/>
              </a:rPr>
              <a:t>2.	Les transistors Bipolaires</a:t>
            </a:r>
          </a:p>
          <a:p>
            <a:pPr marL="449263" lvl="1" indent="-449263">
              <a:tabLst>
                <a:tab pos="449263" algn="l"/>
                <a:tab pos="1438275" algn="l"/>
              </a:tabLst>
              <a:defRPr/>
            </a:pPr>
            <a:r>
              <a:rPr lang="fr-FR" sz="1600" dirty="0">
                <a:solidFill>
                  <a:schemeClr val="bg1">
                    <a:lumMod val="85000"/>
                  </a:schemeClr>
                </a:solidFill>
                <a:sym typeface="Wingdings" pitchFamily="2" charset="2"/>
              </a:rPr>
              <a:t>2.1.	Définition</a:t>
            </a:r>
          </a:p>
          <a:p>
            <a:pPr marL="449263" lvl="1" indent="-449263">
              <a:tabLst>
                <a:tab pos="449263" algn="l"/>
                <a:tab pos="1438275" algn="l"/>
              </a:tabLst>
              <a:defRPr/>
            </a:pPr>
            <a:r>
              <a:rPr lang="fr-FR" sz="1600" dirty="0">
                <a:solidFill>
                  <a:schemeClr val="bg1">
                    <a:lumMod val="85000"/>
                  </a:schemeClr>
                </a:solidFill>
                <a:sym typeface="Wingdings" pitchFamily="2" charset="2"/>
              </a:rPr>
              <a:t>2.2.   La commutation</a:t>
            </a:r>
          </a:p>
          <a:p>
            <a:pPr marL="449263" lvl="1" indent="-449263">
              <a:tabLst>
                <a:tab pos="449263" algn="l"/>
                <a:tab pos="1438275" algn="l"/>
              </a:tabLst>
              <a:defRPr/>
            </a:pPr>
            <a:r>
              <a:rPr lang="fr-FR" sz="1600" dirty="0">
                <a:solidFill>
                  <a:schemeClr val="bg1">
                    <a:lumMod val="85000"/>
                  </a:schemeClr>
                </a:solidFill>
                <a:sym typeface="Wingdings" pitchFamily="2" charset="2"/>
              </a:rPr>
              <a:t>2.3.	L’amplification</a:t>
            </a:r>
          </a:p>
          <a:p>
            <a:pPr marL="449263" indent="-449263">
              <a:spcBef>
                <a:spcPts val="600"/>
              </a:spcBef>
              <a:tabLst>
                <a:tab pos="449263" algn="l"/>
                <a:tab pos="1438275" algn="l"/>
              </a:tabLst>
              <a:defRPr/>
            </a:pPr>
            <a:r>
              <a:rPr lang="fr-FR" sz="1600" dirty="0">
                <a:solidFill>
                  <a:schemeClr val="bg1">
                    <a:lumMod val="85000"/>
                  </a:schemeClr>
                </a:solidFill>
                <a:sym typeface="Wingdings" pitchFamily="2" charset="2"/>
              </a:rPr>
              <a:t>3.	Les transistors à effet de champs</a:t>
            </a:r>
          </a:p>
          <a:p>
            <a:pPr marL="449263" lvl="1" indent="-449263">
              <a:tabLst>
                <a:tab pos="449263" algn="l"/>
                <a:tab pos="1438275" algn="l"/>
              </a:tabLst>
              <a:defRPr/>
            </a:pPr>
            <a:r>
              <a:rPr lang="fr-FR" sz="1600" dirty="0">
                <a:solidFill>
                  <a:schemeClr val="bg1">
                    <a:lumMod val="85000"/>
                  </a:schemeClr>
                </a:solidFill>
                <a:sym typeface="Wingdings" pitchFamily="2" charset="2"/>
              </a:rPr>
              <a:t>3.1.	Définition</a:t>
            </a:r>
          </a:p>
          <a:p>
            <a:pPr marL="449263" lvl="1" indent="-449263">
              <a:tabLst>
                <a:tab pos="449263" algn="l"/>
                <a:tab pos="1438275" algn="l"/>
              </a:tabLst>
              <a:defRPr/>
            </a:pPr>
            <a:r>
              <a:rPr lang="fr-FR" sz="1600" dirty="0">
                <a:solidFill>
                  <a:schemeClr val="bg1">
                    <a:lumMod val="85000"/>
                  </a:schemeClr>
                </a:solidFill>
                <a:sym typeface="Wingdings" pitchFamily="2" charset="2"/>
              </a:rPr>
              <a:t>3.2.   La commutation</a:t>
            </a:r>
          </a:p>
          <a:p>
            <a:pPr marL="449263" lvl="1" indent="-449263">
              <a:tabLst>
                <a:tab pos="449263" algn="l"/>
                <a:tab pos="1438275" algn="l"/>
              </a:tabLst>
              <a:defRPr/>
            </a:pPr>
            <a:r>
              <a:rPr lang="fr-FR" sz="1600" dirty="0">
                <a:solidFill>
                  <a:schemeClr val="bg1">
                    <a:lumMod val="85000"/>
                  </a:schemeClr>
                </a:solidFill>
                <a:sym typeface="Wingdings" pitchFamily="2" charset="2"/>
              </a:rPr>
              <a:t>3.3.	L’amplification</a:t>
            </a:r>
          </a:p>
          <a:p>
            <a:pPr marL="449263" indent="-449263">
              <a:spcBef>
                <a:spcPts val="600"/>
              </a:spcBef>
              <a:tabLst>
                <a:tab pos="449263" algn="l"/>
                <a:tab pos="1438275" algn="l"/>
              </a:tabLst>
              <a:defRPr/>
            </a:pPr>
            <a:r>
              <a:rPr lang="fr-FR" sz="1600" dirty="0">
                <a:solidFill>
                  <a:schemeClr val="bg1">
                    <a:lumMod val="85000"/>
                  </a:schemeClr>
                </a:solidFill>
                <a:sym typeface="Wingdings" pitchFamily="2" charset="2"/>
              </a:rPr>
              <a:t>4.	</a:t>
            </a:r>
            <a:r>
              <a:rPr lang="fr-FR" sz="1600" dirty="0">
                <a:solidFill>
                  <a:schemeClr val="bg1">
                    <a:lumMod val="85000"/>
                  </a:schemeClr>
                </a:solidFill>
              </a:rPr>
              <a:t>Comparaison des deux technologies</a:t>
            </a:r>
          </a:p>
          <a:p>
            <a:pPr marL="449263" indent="-449263">
              <a:spcBef>
                <a:spcPts val="600"/>
              </a:spcBef>
              <a:spcAft>
                <a:spcPts val="0"/>
              </a:spcAft>
              <a:tabLst>
                <a:tab pos="449263" algn="l"/>
                <a:tab pos="1438275" algn="l"/>
              </a:tabLst>
              <a:defRPr/>
            </a:pPr>
            <a:r>
              <a:rPr lang="fr-FR" sz="1600" dirty="0"/>
              <a:t>5 	Les applications</a:t>
            </a:r>
          </a:p>
          <a:p>
            <a:pPr marL="449263" indent="-449263">
              <a:spcBef>
                <a:spcPts val="0"/>
              </a:spcBef>
              <a:spcAft>
                <a:spcPts val="0"/>
              </a:spcAft>
              <a:tabLst>
                <a:tab pos="449263" algn="l"/>
                <a:tab pos="1438275" algn="l"/>
              </a:tabLst>
              <a:defRPr/>
            </a:pPr>
            <a:r>
              <a:rPr lang="fr-FR" sz="1600" dirty="0"/>
              <a:t>5.1.</a:t>
            </a:r>
            <a:r>
              <a:rPr lang="fr-FR" dirty="0"/>
              <a:t>	</a:t>
            </a:r>
            <a:r>
              <a:rPr lang="fr-FR" sz="1600" dirty="0"/>
              <a:t>La génération de courant</a:t>
            </a:r>
          </a:p>
          <a:p>
            <a:pPr marL="449263" indent="-449263">
              <a:spcBef>
                <a:spcPts val="0"/>
              </a:spcBef>
              <a:spcAft>
                <a:spcPts val="0"/>
              </a:spcAft>
              <a:tabLst>
                <a:tab pos="449263" algn="l"/>
                <a:tab pos="1438275" algn="l"/>
              </a:tabLst>
              <a:defRPr/>
            </a:pPr>
            <a:r>
              <a:rPr lang="fr-FR" sz="1600" dirty="0"/>
              <a:t>5.2.	La charge active</a:t>
            </a:r>
          </a:p>
          <a:p>
            <a:pPr marL="449263" indent="-449263">
              <a:spcBef>
                <a:spcPts val="0"/>
              </a:spcBef>
              <a:spcAft>
                <a:spcPts val="0"/>
              </a:spcAft>
              <a:tabLst>
                <a:tab pos="449263" algn="l"/>
                <a:tab pos="1438275" algn="l"/>
              </a:tabLst>
              <a:defRPr/>
            </a:pPr>
            <a:r>
              <a:rPr lang="fr-FR" sz="1600" dirty="0">
                <a:sym typeface="Wingdings" pitchFamily="2" charset="2"/>
              </a:rPr>
              <a:t>5.3.	La paire différentielle</a:t>
            </a:r>
          </a:p>
          <a:p>
            <a:pPr marL="449263" indent="-449263">
              <a:tabLst>
                <a:tab pos="449263" algn="l"/>
                <a:tab pos="1438275" algn="l"/>
              </a:tabLst>
              <a:defRPr/>
            </a:pPr>
            <a:r>
              <a:rPr lang="fr-FR" sz="1600" dirty="0">
                <a:sym typeface="Wingdings" pitchFamily="2" charset="2"/>
              </a:rPr>
              <a:t>5.4.	L’amplification de puissance</a:t>
            </a:r>
          </a:p>
          <a:p>
            <a:pPr marL="449263" indent="-449263">
              <a:tabLst>
                <a:tab pos="449263" algn="l"/>
                <a:tab pos="1438275" algn="l"/>
              </a:tabLst>
              <a:defRPr/>
            </a:pPr>
            <a:r>
              <a:rPr lang="fr-FR" sz="1600" dirty="0">
                <a:sym typeface="Wingdings" pitchFamily="2" charset="2"/>
              </a:rPr>
              <a:t>5.5.	L’amplificateur opérationnel</a:t>
            </a:r>
          </a:p>
          <a:p>
            <a:pPr marL="449263" indent="-449263">
              <a:tabLst>
                <a:tab pos="449263" algn="l"/>
                <a:tab pos="1438275" algn="l"/>
              </a:tabLst>
              <a:defRPr/>
            </a:pPr>
            <a:r>
              <a:rPr lang="fr-FR" sz="1600" dirty="0">
                <a:sym typeface="Wingdings" pitchFamily="2" charset="2"/>
              </a:rPr>
              <a:t>5.6.	L’alimentation linéaire</a:t>
            </a:r>
          </a:p>
          <a:p>
            <a:pPr marL="449263" indent="-449263">
              <a:tabLst>
                <a:tab pos="449263" algn="l"/>
                <a:tab pos="1438275" algn="l"/>
              </a:tabLst>
              <a:defRPr/>
            </a:pPr>
            <a:r>
              <a:rPr lang="fr-FR" sz="1600" dirty="0">
                <a:sym typeface="Wingdings" pitchFamily="2" charset="2"/>
              </a:rPr>
              <a:t>5.7.	L’adaptation de tension</a:t>
            </a:r>
            <a:endParaRPr lang="fr-FR" sz="1600" dirty="0"/>
          </a:p>
          <a:p>
            <a:pPr marL="449263" indent="-449263">
              <a:tabLst>
                <a:tab pos="449263" algn="l"/>
                <a:tab pos="1438275" algn="l"/>
              </a:tabLst>
              <a:defRPr/>
            </a:pPr>
            <a:r>
              <a:rPr lang="fr-FR" sz="1600" dirty="0">
                <a:sym typeface="Wingdings" pitchFamily="2" charset="2"/>
              </a:rPr>
              <a:t>5.8.	Les montages non linéaires</a:t>
            </a:r>
          </a:p>
        </p:txBody>
      </p:sp>
      <p:sp>
        <p:nvSpPr>
          <p:cNvPr id="7" name="ZoneTexte 6">
            <a:extLst>
              <a:ext uri="{FF2B5EF4-FFF2-40B4-BE49-F238E27FC236}">
                <a16:creationId xmlns:a16="http://schemas.microsoft.com/office/drawing/2014/main" id="{B668199A-E483-495E-B578-99448A86A0A3}"/>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558426" y="1428750"/>
            <a:ext cx="4780337" cy="1169551"/>
          </a:xfrm>
          <a:prstGeom prst="rect">
            <a:avLst/>
          </a:prstGeom>
          <a:noFill/>
          <a:ln w="9525">
            <a:noFill/>
            <a:miter lim="800000"/>
            <a:headEnd/>
            <a:tailEnd/>
          </a:ln>
        </p:spPr>
        <p:txBody>
          <a:bodyPr wrap="square">
            <a:spAutoFit/>
          </a:bodyPr>
          <a:lstStyle/>
          <a:p>
            <a:r>
              <a:rPr lang="fr-FR" sz="1400" dirty="0"/>
              <a:t>Génération d’un courant pilotés en tension avec précision</a:t>
            </a:r>
          </a:p>
          <a:p>
            <a:endParaRPr lang="fr-FR" sz="1400" dirty="0"/>
          </a:p>
          <a:p>
            <a:r>
              <a:rPr lang="fr-FR" sz="1400" b="1" dirty="0"/>
              <a:t>Points Importants : </a:t>
            </a:r>
          </a:p>
          <a:p>
            <a:r>
              <a:rPr lang="fr-FR" sz="1400" dirty="0"/>
              <a:t>- la stabilité</a:t>
            </a:r>
          </a:p>
          <a:p>
            <a:endParaRPr lang="fr-FR" sz="1400" dirty="0"/>
          </a:p>
        </p:txBody>
      </p:sp>
      <p:sp>
        <p:nvSpPr>
          <p:cNvPr id="14341" name="Rectangle 7"/>
          <p:cNvSpPr>
            <a:spLocks noChangeArrowheads="1"/>
          </p:cNvSpPr>
          <p:nvPr/>
        </p:nvSpPr>
        <p:spPr bwMode="auto">
          <a:xfrm>
            <a:off x="611188" y="912813"/>
            <a:ext cx="4171950" cy="461962"/>
          </a:xfrm>
          <a:prstGeom prst="rect">
            <a:avLst/>
          </a:prstGeom>
          <a:noFill/>
          <a:ln w="9525">
            <a:noFill/>
            <a:miter lim="800000"/>
            <a:headEnd/>
            <a:tailEnd/>
          </a:ln>
        </p:spPr>
        <p:txBody>
          <a:bodyPr wrap="none">
            <a:spAutoFit/>
          </a:bodyPr>
          <a:lstStyle/>
          <a:p>
            <a:pPr>
              <a:tabLst>
                <a:tab pos="361950" algn="l"/>
              </a:tabLst>
            </a:pPr>
            <a:r>
              <a:rPr lang="fr-FR" sz="2400" dirty="0"/>
              <a:t>5.1.	La génération de courant</a:t>
            </a:r>
          </a:p>
        </p:txBody>
      </p:sp>
      <p:grpSp>
        <p:nvGrpSpPr>
          <p:cNvPr id="14359" name="Group 539"/>
          <p:cNvGrpSpPr>
            <a:grpSpLocks/>
          </p:cNvGrpSpPr>
          <p:nvPr/>
        </p:nvGrpSpPr>
        <p:grpSpPr bwMode="auto">
          <a:xfrm>
            <a:off x="3671888" y="1943100"/>
            <a:ext cx="715962" cy="1847850"/>
            <a:chOff x="669" y="1441"/>
            <a:chExt cx="451" cy="1164"/>
          </a:xfrm>
        </p:grpSpPr>
        <p:grpSp>
          <p:nvGrpSpPr>
            <p:cNvPr id="14397" name="Group 183"/>
            <p:cNvGrpSpPr>
              <a:grpSpLocks/>
            </p:cNvGrpSpPr>
            <p:nvPr/>
          </p:nvGrpSpPr>
          <p:grpSpPr bwMode="auto">
            <a:xfrm>
              <a:off x="689" y="2060"/>
              <a:ext cx="421" cy="545"/>
              <a:chOff x="1441" y="2026"/>
              <a:chExt cx="421" cy="545"/>
            </a:xfrm>
          </p:grpSpPr>
          <p:grpSp>
            <p:nvGrpSpPr>
              <p:cNvPr id="14406" name="Group 39"/>
              <p:cNvGrpSpPr>
                <a:grpSpLocks/>
              </p:cNvGrpSpPr>
              <p:nvPr/>
            </p:nvGrpSpPr>
            <p:grpSpPr bwMode="auto">
              <a:xfrm>
                <a:off x="1619" y="2026"/>
                <a:ext cx="153" cy="353"/>
                <a:chOff x="1619" y="2026"/>
                <a:chExt cx="153" cy="353"/>
              </a:xfrm>
            </p:grpSpPr>
            <p:sp>
              <p:nvSpPr>
                <p:cNvPr id="14410" name="Oval 18"/>
                <p:cNvSpPr>
                  <a:spLocks noChangeArrowheads="1"/>
                </p:cNvSpPr>
                <p:nvPr/>
              </p:nvSpPr>
              <p:spPr bwMode="auto">
                <a:xfrm>
                  <a:off x="1619" y="2132"/>
                  <a:ext cx="153" cy="152"/>
                </a:xfrm>
                <a:prstGeom prst="ellipse">
                  <a:avLst/>
                </a:prstGeom>
                <a:solidFill>
                  <a:srgbClr val="FFFFFF"/>
                </a:solidFill>
                <a:ln w="15875">
                  <a:solidFill>
                    <a:srgbClr val="000000"/>
                  </a:solidFill>
                  <a:round/>
                  <a:headEnd/>
                  <a:tailEnd/>
                </a:ln>
              </p:spPr>
              <p:txBody>
                <a:bodyPr/>
                <a:lstStyle/>
                <a:p>
                  <a:endParaRPr lang="fr-FR"/>
                </a:p>
              </p:txBody>
            </p:sp>
            <p:sp>
              <p:nvSpPr>
                <p:cNvPr id="14411" name="Oval 19"/>
                <p:cNvSpPr>
                  <a:spLocks noChangeArrowheads="1"/>
                </p:cNvSpPr>
                <p:nvPr/>
              </p:nvSpPr>
              <p:spPr bwMode="auto">
                <a:xfrm>
                  <a:off x="1619" y="2227"/>
                  <a:ext cx="153" cy="152"/>
                </a:xfrm>
                <a:prstGeom prst="ellipse">
                  <a:avLst/>
                </a:prstGeom>
                <a:solidFill>
                  <a:srgbClr val="FFFFFF"/>
                </a:solidFill>
                <a:ln w="15875">
                  <a:solidFill>
                    <a:srgbClr val="000000"/>
                  </a:solidFill>
                  <a:round/>
                  <a:headEnd/>
                  <a:tailEnd/>
                </a:ln>
              </p:spPr>
              <p:txBody>
                <a:bodyPr/>
                <a:lstStyle/>
                <a:p>
                  <a:endParaRPr lang="fr-FR"/>
                </a:p>
              </p:txBody>
            </p:sp>
            <p:sp>
              <p:nvSpPr>
                <p:cNvPr id="14412" name="Oval 20"/>
                <p:cNvSpPr>
                  <a:spLocks noChangeArrowheads="1"/>
                </p:cNvSpPr>
                <p:nvPr/>
              </p:nvSpPr>
              <p:spPr bwMode="auto">
                <a:xfrm>
                  <a:off x="1619" y="2132"/>
                  <a:ext cx="153" cy="152"/>
                </a:xfrm>
                <a:prstGeom prst="ellipse">
                  <a:avLst/>
                </a:prstGeom>
                <a:noFill/>
                <a:ln w="15875">
                  <a:solidFill>
                    <a:srgbClr val="000000"/>
                  </a:solidFill>
                  <a:round/>
                  <a:headEnd/>
                  <a:tailEnd/>
                </a:ln>
              </p:spPr>
              <p:txBody>
                <a:bodyPr/>
                <a:lstStyle/>
                <a:p>
                  <a:endParaRPr lang="fr-FR"/>
                </a:p>
              </p:txBody>
            </p:sp>
            <p:grpSp>
              <p:nvGrpSpPr>
                <p:cNvPr id="14413" name="Group 26"/>
                <p:cNvGrpSpPr>
                  <a:grpSpLocks/>
                </p:cNvGrpSpPr>
                <p:nvPr/>
              </p:nvGrpSpPr>
              <p:grpSpPr bwMode="auto">
                <a:xfrm>
                  <a:off x="1669" y="2038"/>
                  <a:ext cx="52" cy="57"/>
                  <a:chOff x="1669" y="2038"/>
                  <a:chExt cx="52" cy="57"/>
                </a:xfrm>
              </p:grpSpPr>
              <p:sp>
                <p:nvSpPr>
                  <p:cNvPr id="14416" name="Line 24"/>
                  <p:cNvSpPr>
                    <a:spLocks noChangeShapeType="1"/>
                  </p:cNvSpPr>
                  <p:nvPr/>
                </p:nvSpPr>
                <p:spPr bwMode="auto">
                  <a:xfrm>
                    <a:off x="1695" y="2038"/>
                    <a:ext cx="1" cy="7"/>
                  </a:xfrm>
                  <a:prstGeom prst="line">
                    <a:avLst/>
                  </a:prstGeom>
                  <a:noFill/>
                  <a:ln w="15875">
                    <a:solidFill>
                      <a:srgbClr val="000000"/>
                    </a:solidFill>
                    <a:round/>
                    <a:headEnd/>
                    <a:tailEnd/>
                  </a:ln>
                </p:spPr>
                <p:txBody>
                  <a:bodyPr/>
                  <a:lstStyle/>
                  <a:p>
                    <a:endParaRPr lang="fr-FR"/>
                  </a:p>
                </p:txBody>
              </p:sp>
              <p:sp>
                <p:nvSpPr>
                  <p:cNvPr id="14417" name="Freeform 25"/>
                  <p:cNvSpPr>
                    <a:spLocks/>
                  </p:cNvSpPr>
                  <p:nvPr/>
                </p:nvSpPr>
                <p:spPr bwMode="auto">
                  <a:xfrm>
                    <a:off x="1669" y="2043"/>
                    <a:ext cx="52" cy="52"/>
                  </a:xfrm>
                  <a:custGeom>
                    <a:avLst/>
                    <a:gdLst>
                      <a:gd name="T0" fmla="*/ 0 w 104"/>
                      <a:gd name="T1" fmla="*/ 0 h 104"/>
                      <a:gd name="T2" fmla="*/ 1 w 104"/>
                      <a:gd name="T3" fmla="*/ 1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grpSp>
            <p:sp>
              <p:nvSpPr>
                <p:cNvPr id="14414" name="Rectangle 31"/>
                <p:cNvSpPr>
                  <a:spLocks noChangeArrowheads="1"/>
                </p:cNvSpPr>
                <p:nvPr/>
              </p:nvSpPr>
              <p:spPr bwMode="auto">
                <a:xfrm>
                  <a:off x="1743" y="2026"/>
                  <a:ext cx="27" cy="96"/>
                </a:xfrm>
                <a:prstGeom prst="rect">
                  <a:avLst/>
                </a:prstGeom>
                <a:noFill/>
                <a:ln w="15875">
                  <a:noFill/>
                  <a:miter lim="800000"/>
                  <a:headEnd/>
                  <a:tailEnd/>
                </a:ln>
              </p:spPr>
              <p:txBody>
                <a:bodyPr wrap="none" lIns="0" tIns="0" rIns="0" bIns="0">
                  <a:spAutoFit/>
                </a:bodyPr>
                <a:lstStyle/>
                <a:p>
                  <a:r>
                    <a:rPr lang="fr-FR" sz="1000">
                      <a:solidFill>
                        <a:srgbClr val="000000"/>
                      </a:solidFill>
                    </a:rPr>
                    <a:t>I</a:t>
                  </a:r>
                  <a:endParaRPr lang="fr-FR"/>
                </a:p>
              </p:txBody>
            </p:sp>
          </p:grpSp>
          <p:sp>
            <p:nvSpPr>
              <p:cNvPr id="14407" name="Line 50"/>
              <p:cNvSpPr>
                <a:spLocks noChangeShapeType="1"/>
              </p:cNvSpPr>
              <p:nvPr/>
            </p:nvSpPr>
            <p:spPr bwMode="auto">
              <a:xfrm>
                <a:off x="1441" y="2566"/>
                <a:ext cx="421" cy="1"/>
              </a:xfrm>
              <a:prstGeom prst="line">
                <a:avLst/>
              </a:prstGeom>
              <a:noFill/>
              <a:ln w="15875">
                <a:solidFill>
                  <a:srgbClr val="000000"/>
                </a:solidFill>
                <a:round/>
                <a:headEnd/>
                <a:tailEnd/>
              </a:ln>
            </p:spPr>
            <p:txBody>
              <a:bodyPr/>
              <a:lstStyle/>
              <a:p>
                <a:endParaRPr lang="fr-FR"/>
              </a:p>
            </p:txBody>
          </p:sp>
          <p:sp>
            <p:nvSpPr>
              <p:cNvPr id="14408" name="Line 55"/>
              <p:cNvSpPr>
                <a:spLocks noChangeShapeType="1"/>
              </p:cNvSpPr>
              <p:nvPr/>
            </p:nvSpPr>
            <p:spPr bwMode="auto">
              <a:xfrm flipH="1">
                <a:off x="1697" y="2375"/>
                <a:ext cx="0" cy="196"/>
              </a:xfrm>
              <a:prstGeom prst="line">
                <a:avLst/>
              </a:prstGeom>
              <a:noFill/>
              <a:ln w="15875">
                <a:solidFill>
                  <a:srgbClr val="000000"/>
                </a:solidFill>
                <a:round/>
                <a:headEnd/>
                <a:tailEnd/>
              </a:ln>
            </p:spPr>
            <p:txBody>
              <a:bodyPr/>
              <a:lstStyle/>
              <a:p>
                <a:endParaRPr lang="fr-FR"/>
              </a:p>
            </p:txBody>
          </p:sp>
        </p:grpSp>
        <p:sp>
          <p:nvSpPr>
            <p:cNvPr id="14398" name="Rectangle 189"/>
            <p:cNvSpPr>
              <a:spLocks noChangeArrowheads="1"/>
            </p:cNvSpPr>
            <p:nvPr/>
          </p:nvSpPr>
          <p:spPr bwMode="auto">
            <a:xfrm>
              <a:off x="907" y="1535"/>
              <a:ext cx="76" cy="246"/>
            </a:xfrm>
            <a:prstGeom prst="rect">
              <a:avLst/>
            </a:prstGeom>
            <a:solidFill>
              <a:srgbClr val="FFFFFF"/>
            </a:solidFill>
            <a:ln w="15875">
              <a:solidFill>
                <a:srgbClr val="000000"/>
              </a:solidFill>
              <a:miter lim="800000"/>
              <a:headEnd/>
              <a:tailEnd/>
            </a:ln>
          </p:spPr>
          <p:txBody>
            <a:bodyPr/>
            <a:lstStyle/>
            <a:p>
              <a:endParaRPr lang="fr-FR"/>
            </a:p>
          </p:txBody>
        </p:sp>
        <p:grpSp>
          <p:nvGrpSpPr>
            <p:cNvPr id="14399" name="Group 325"/>
            <p:cNvGrpSpPr>
              <a:grpSpLocks/>
            </p:cNvGrpSpPr>
            <p:nvPr/>
          </p:nvGrpSpPr>
          <p:grpSpPr bwMode="auto">
            <a:xfrm>
              <a:off x="765" y="1441"/>
              <a:ext cx="355" cy="641"/>
              <a:chOff x="767" y="1209"/>
              <a:chExt cx="355" cy="641"/>
            </a:xfrm>
          </p:grpSpPr>
          <p:sp>
            <p:nvSpPr>
              <p:cNvPr id="14401" name="Line 190"/>
              <p:cNvSpPr>
                <a:spLocks noChangeShapeType="1"/>
              </p:cNvSpPr>
              <p:nvPr/>
            </p:nvSpPr>
            <p:spPr bwMode="auto">
              <a:xfrm>
                <a:off x="767" y="1209"/>
                <a:ext cx="317" cy="0"/>
              </a:xfrm>
              <a:prstGeom prst="line">
                <a:avLst/>
              </a:prstGeom>
              <a:noFill/>
              <a:ln w="15875">
                <a:solidFill>
                  <a:srgbClr val="000000"/>
                </a:solidFill>
                <a:round/>
                <a:headEnd/>
                <a:tailEnd/>
              </a:ln>
            </p:spPr>
            <p:txBody>
              <a:bodyPr/>
              <a:lstStyle/>
              <a:p>
                <a:endParaRPr lang="fr-FR"/>
              </a:p>
            </p:txBody>
          </p:sp>
          <p:sp>
            <p:nvSpPr>
              <p:cNvPr id="14402" name="Line 194"/>
              <p:cNvSpPr>
                <a:spLocks noChangeShapeType="1"/>
              </p:cNvSpPr>
              <p:nvPr/>
            </p:nvSpPr>
            <p:spPr bwMode="auto">
              <a:xfrm>
                <a:off x="942" y="1209"/>
                <a:ext cx="1" cy="94"/>
              </a:xfrm>
              <a:prstGeom prst="line">
                <a:avLst/>
              </a:prstGeom>
              <a:noFill/>
              <a:ln w="15875">
                <a:solidFill>
                  <a:srgbClr val="000000"/>
                </a:solidFill>
                <a:round/>
                <a:headEnd/>
                <a:tailEnd/>
              </a:ln>
            </p:spPr>
            <p:txBody>
              <a:bodyPr/>
              <a:lstStyle/>
              <a:p>
                <a:endParaRPr lang="fr-FR"/>
              </a:p>
            </p:txBody>
          </p:sp>
          <p:sp>
            <p:nvSpPr>
              <p:cNvPr id="14403" name="Line 195"/>
              <p:cNvSpPr>
                <a:spLocks noChangeShapeType="1"/>
              </p:cNvSpPr>
              <p:nvPr/>
            </p:nvSpPr>
            <p:spPr bwMode="auto">
              <a:xfrm>
                <a:off x="943" y="1548"/>
                <a:ext cx="0" cy="95"/>
              </a:xfrm>
              <a:prstGeom prst="line">
                <a:avLst/>
              </a:prstGeom>
              <a:noFill/>
              <a:ln w="15875">
                <a:solidFill>
                  <a:srgbClr val="000000"/>
                </a:solidFill>
                <a:round/>
                <a:headEnd/>
                <a:tailEnd/>
              </a:ln>
            </p:spPr>
            <p:txBody>
              <a:bodyPr/>
              <a:lstStyle/>
              <a:p>
                <a:endParaRPr lang="fr-FR"/>
              </a:p>
            </p:txBody>
          </p:sp>
          <p:sp>
            <p:nvSpPr>
              <p:cNvPr id="14404" name="Rectangle 304"/>
              <p:cNvSpPr>
                <a:spLocks noChangeArrowheads="1"/>
              </p:cNvSpPr>
              <p:nvPr/>
            </p:nvSpPr>
            <p:spPr bwMode="auto">
              <a:xfrm>
                <a:off x="1033" y="1367"/>
                <a:ext cx="89" cy="96"/>
              </a:xfrm>
              <a:prstGeom prst="rect">
                <a:avLst/>
              </a:prstGeom>
              <a:noFill/>
              <a:ln w="15875">
                <a:noFill/>
                <a:miter lim="800000"/>
                <a:headEnd/>
                <a:tailEnd/>
              </a:ln>
            </p:spPr>
            <p:txBody>
              <a:bodyPr wrap="none" lIns="0" tIns="0" rIns="0" bIns="0">
                <a:spAutoFit/>
              </a:bodyPr>
              <a:lstStyle/>
              <a:p>
                <a:r>
                  <a:rPr lang="fr-FR" sz="1000">
                    <a:solidFill>
                      <a:srgbClr val="000000"/>
                    </a:solidFill>
                  </a:rPr>
                  <a:t>Rc</a:t>
                </a:r>
                <a:endParaRPr lang="fr-FR"/>
              </a:p>
            </p:txBody>
          </p:sp>
          <p:sp>
            <p:nvSpPr>
              <p:cNvPr id="14405" name="Line 324"/>
              <p:cNvSpPr>
                <a:spLocks noChangeShapeType="1"/>
              </p:cNvSpPr>
              <p:nvPr/>
            </p:nvSpPr>
            <p:spPr bwMode="auto">
              <a:xfrm>
                <a:off x="943" y="1635"/>
                <a:ext cx="0" cy="215"/>
              </a:xfrm>
              <a:prstGeom prst="line">
                <a:avLst/>
              </a:prstGeom>
              <a:noFill/>
              <a:ln w="15875">
                <a:solidFill>
                  <a:schemeClr val="tx1"/>
                </a:solidFill>
                <a:prstDash val="dash"/>
                <a:round/>
                <a:headEnd/>
                <a:tailEnd/>
              </a:ln>
            </p:spPr>
            <p:txBody>
              <a:bodyPr/>
              <a:lstStyle/>
              <a:p>
                <a:endParaRPr lang="fr-FR"/>
              </a:p>
            </p:txBody>
          </p:sp>
        </p:grpSp>
        <p:sp>
          <p:nvSpPr>
            <p:cNvPr id="14400" name="Rectangle 335"/>
            <p:cNvSpPr>
              <a:spLocks noChangeArrowheads="1"/>
            </p:cNvSpPr>
            <p:nvPr/>
          </p:nvSpPr>
          <p:spPr bwMode="auto">
            <a:xfrm>
              <a:off x="669" y="2473"/>
              <a:ext cx="85" cy="96"/>
            </a:xfrm>
            <a:prstGeom prst="rect">
              <a:avLst/>
            </a:prstGeom>
            <a:noFill/>
            <a:ln w="15875">
              <a:noFill/>
              <a:miter lim="800000"/>
              <a:headEnd/>
              <a:tailEnd/>
            </a:ln>
          </p:spPr>
          <p:txBody>
            <a:bodyPr wrap="none" lIns="0" tIns="0" rIns="0" bIns="0">
              <a:spAutoFit/>
            </a:bodyPr>
            <a:lstStyle/>
            <a:p>
              <a:r>
                <a:rPr lang="fr-FR" sz="1000">
                  <a:solidFill>
                    <a:srgbClr val="000000"/>
                  </a:solidFill>
                </a:rPr>
                <a:t>V-</a:t>
              </a:r>
              <a:endParaRPr lang="fr-FR"/>
            </a:p>
          </p:txBody>
        </p:sp>
      </p:grpSp>
      <p:sp>
        <p:nvSpPr>
          <p:cNvPr id="14361" name="Line 621"/>
          <p:cNvSpPr>
            <a:spLocks noChangeShapeType="1"/>
          </p:cNvSpPr>
          <p:nvPr/>
        </p:nvSpPr>
        <p:spPr bwMode="auto">
          <a:xfrm flipV="1">
            <a:off x="3910013" y="3141663"/>
            <a:ext cx="415925" cy="277812"/>
          </a:xfrm>
          <a:prstGeom prst="line">
            <a:avLst/>
          </a:prstGeom>
          <a:noFill/>
          <a:ln w="15875">
            <a:solidFill>
              <a:schemeClr val="tx1"/>
            </a:solidFill>
            <a:round/>
            <a:headEnd/>
            <a:tailEnd type="triangle" w="med" len="med"/>
          </a:ln>
        </p:spPr>
        <p:txBody>
          <a:bodyPr/>
          <a:lstStyle/>
          <a:p>
            <a:endParaRPr lang="fr-FR"/>
          </a:p>
        </p:txBody>
      </p:sp>
      <p:sp>
        <p:nvSpPr>
          <p:cNvPr id="256" name="Line 195"/>
          <p:cNvSpPr>
            <a:spLocks noChangeShapeType="1"/>
          </p:cNvSpPr>
          <p:nvPr/>
        </p:nvSpPr>
        <p:spPr bwMode="auto">
          <a:xfrm>
            <a:off x="4104914" y="3016415"/>
            <a:ext cx="0" cy="72000"/>
          </a:xfrm>
          <a:prstGeom prst="line">
            <a:avLst/>
          </a:prstGeom>
          <a:noFill/>
          <a:ln w="15875">
            <a:solidFill>
              <a:srgbClr val="000000"/>
            </a:solidFill>
            <a:round/>
            <a:headEnd/>
            <a:tailEnd/>
          </a:ln>
        </p:spPr>
        <p:txBody>
          <a:bodyPr/>
          <a:lstStyle/>
          <a:p>
            <a:endParaRPr lang="fr-FR"/>
          </a:p>
        </p:txBody>
      </p:sp>
      <p:grpSp>
        <p:nvGrpSpPr>
          <p:cNvPr id="248" name="Groupe 247"/>
          <p:cNvGrpSpPr/>
          <p:nvPr/>
        </p:nvGrpSpPr>
        <p:grpSpPr>
          <a:xfrm>
            <a:off x="5049838" y="1976438"/>
            <a:ext cx="3763962" cy="4424366"/>
            <a:chOff x="5049838" y="1976438"/>
            <a:chExt cx="3763962" cy="4424366"/>
          </a:xfrm>
        </p:grpSpPr>
        <p:grpSp>
          <p:nvGrpSpPr>
            <p:cNvPr id="14343" name="Groupe 257"/>
            <p:cNvGrpSpPr>
              <a:grpSpLocks/>
            </p:cNvGrpSpPr>
            <p:nvPr/>
          </p:nvGrpSpPr>
          <p:grpSpPr bwMode="auto">
            <a:xfrm>
              <a:off x="5049838" y="4884737"/>
              <a:ext cx="3763962" cy="1516067"/>
              <a:chOff x="5049832" y="4884335"/>
              <a:chExt cx="3763958" cy="1516462"/>
            </a:xfrm>
          </p:grpSpPr>
          <p:sp>
            <p:nvSpPr>
              <p:cNvPr id="14483" name="AutoShape 430"/>
              <p:cNvSpPr>
                <a:spLocks noChangeAspect="1" noChangeArrowheads="1" noTextEdit="1"/>
              </p:cNvSpPr>
              <p:nvPr/>
            </p:nvSpPr>
            <p:spPr bwMode="auto">
              <a:xfrm>
                <a:off x="5049832" y="4884335"/>
                <a:ext cx="1725610" cy="1516462"/>
              </a:xfrm>
              <a:prstGeom prst="rect">
                <a:avLst/>
              </a:prstGeom>
              <a:noFill/>
              <a:ln w="15875">
                <a:noFill/>
                <a:miter lim="800000"/>
                <a:headEnd/>
                <a:tailEnd/>
              </a:ln>
            </p:spPr>
            <p:txBody>
              <a:bodyPr/>
              <a:lstStyle/>
              <a:p>
                <a:endParaRPr lang="fr-FR"/>
              </a:p>
            </p:txBody>
          </p:sp>
          <p:sp>
            <p:nvSpPr>
              <p:cNvPr id="14484" name="Line 431"/>
              <p:cNvSpPr>
                <a:spLocks noChangeShapeType="1"/>
              </p:cNvSpPr>
              <p:nvPr/>
            </p:nvSpPr>
            <p:spPr bwMode="auto">
              <a:xfrm>
                <a:off x="5141907" y="6315914"/>
                <a:ext cx="2862259" cy="3265"/>
              </a:xfrm>
              <a:prstGeom prst="line">
                <a:avLst/>
              </a:prstGeom>
              <a:noFill/>
              <a:ln w="15875">
                <a:solidFill>
                  <a:srgbClr val="000000"/>
                </a:solidFill>
                <a:round/>
                <a:headEnd/>
                <a:tailEnd/>
              </a:ln>
            </p:spPr>
            <p:txBody>
              <a:bodyPr/>
              <a:lstStyle/>
              <a:p>
                <a:endParaRPr lang="fr-FR"/>
              </a:p>
            </p:txBody>
          </p:sp>
          <p:sp>
            <p:nvSpPr>
              <p:cNvPr id="14485" name="Line 432"/>
              <p:cNvSpPr>
                <a:spLocks noChangeShapeType="1"/>
              </p:cNvSpPr>
              <p:nvPr/>
            </p:nvSpPr>
            <p:spPr bwMode="auto">
              <a:xfrm>
                <a:off x="6799255" y="6162472"/>
                <a:ext cx="1587" cy="153442"/>
              </a:xfrm>
              <a:prstGeom prst="line">
                <a:avLst/>
              </a:prstGeom>
              <a:noFill/>
              <a:ln w="15875">
                <a:solidFill>
                  <a:srgbClr val="000000"/>
                </a:solidFill>
                <a:round/>
                <a:headEnd/>
                <a:tailEnd/>
              </a:ln>
            </p:spPr>
            <p:txBody>
              <a:bodyPr/>
              <a:lstStyle/>
              <a:p>
                <a:endParaRPr lang="fr-FR"/>
              </a:p>
            </p:txBody>
          </p:sp>
          <p:sp>
            <p:nvSpPr>
              <p:cNvPr id="14486" name="Rectangle 433"/>
              <p:cNvSpPr>
                <a:spLocks noChangeArrowheads="1"/>
              </p:cNvSpPr>
              <p:nvPr/>
            </p:nvSpPr>
            <p:spPr bwMode="auto">
              <a:xfrm>
                <a:off x="6738930" y="5762545"/>
                <a:ext cx="122237" cy="399928"/>
              </a:xfrm>
              <a:prstGeom prst="rect">
                <a:avLst/>
              </a:prstGeom>
              <a:solidFill>
                <a:srgbClr val="FFFFFF"/>
              </a:solidFill>
              <a:ln w="15875">
                <a:solidFill>
                  <a:srgbClr val="000000"/>
                </a:solidFill>
                <a:miter lim="800000"/>
                <a:headEnd/>
                <a:tailEnd/>
              </a:ln>
            </p:spPr>
            <p:txBody>
              <a:bodyPr/>
              <a:lstStyle/>
              <a:p>
                <a:endParaRPr lang="fr-FR"/>
              </a:p>
            </p:txBody>
          </p:sp>
          <p:sp>
            <p:nvSpPr>
              <p:cNvPr id="14487" name="Rectangle 434"/>
              <p:cNvSpPr>
                <a:spLocks noChangeArrowheads="1"/>
              </p:cNvSpPr>
              <p:nvPr/>
            </p:nvSpPr>
            <p:spPr bwMode="auto">
              <a:xfrm>
                <a:off x="5078407" y="6100443"/>
                <a:ext cx="455612" cy="248119"/>
              </a:xfrm>
              <a:prstGeom prst="rect">
                <a:avLst/>
              </a:prstGeom>
              <a:noFill/>
              <a:ln w="15875">
                <a:noFill/>
                <a:miter lim="800000"/>
                <a:headEnd/>
                <a:tailEnd/>
              </a:ln>
            </p:spPr>
            <p:txBody>
              <a:bodyPr/>
              <a:lstStyle/>
              <a:p>
                <a:endParaRPr lang="fr-FR"/>
              </a:p>
            </p:txBody>
          </p:sp>
          <p:sp>
            <p:nvSpPr>
              <p:cNvPr id="14488" name="Rectangle 435"/>
              <p:cNvSpPr>
                <a:spLocks noChangeArrowheads="1"/>
              </p:cNvSpPr>
              <p:nvPr/>
            </p:nvSpPr>
            <p:spPr bwMode="auto">
              <a:xfrm>
                <a:off x="5156194" y="6144517"/>
                <a:ext cx="92075" cy="156707"/>
              </a:xfrm>
              <a:prstGeom prst="rect">
                <a:avLst/>
              </a:prstGeom>
              <a:noFill/>
              <a:ln w="15875">
                <a:noFill/>
                <a:miter lim="800000"/>
                <a:headEnd/>
                <a:tailEnd/>
              </a:ln>
            </p:spPr>
            <p:txBody>
              <a:bodyPr wrap="none" lIns="0" tIns="0" rIns="0" bIns="0">
                <a:spAutoFit/>
              </a:bodyPr>
              <a:lstStyle/>
              <a:p>
                <a:r>
                  <a:rPr lang="fr-FR" sz="1000">
                    <a:solidFill>
                      <a:srgbClr val="000000"/>
                    </a:solidFill>
                  </a:rPr>
                  <a:t>V</a:t>
                </a:r>
                <a:endParaRPr lang="fr-FR"/>
              </a:p>
            </p:txBody>
          </p:sp>
          <p:sp>
            <p:nvSpPr>
              <p:cNvPr id="14489" name="Rectangle 436"/>
              <p:cNvSpPr>
                <a:spLocks noChangeArrowheads="1"/>
              </p:cNvSpPr>
              <p:nvPr/>
            </p:nvSpPr>
            <p:spPr bwMode="auto">
              <a:xfrm>
                <a:off x="5248269" y="6200017"/>
                <a:ext cx="30162" cy="109368"/>
              </a:xfrm>
              <a:prstGeom prst="rect">
                <a:avLst/>
              </a:prstGeom>
              <a:noFill/>
              <a:ln w="15875">
                <a:noFill/>
                <a:miter lim="800000"/>
                <a:headEnd/>
                <a:tailEnd/>
              </a:ln>
            </p:spPr>
            <p:txBody>
              <a:bodyPr wrap="none" lIns="0" tIns="0" rIns="0" bIns="0">
                <a:spAutoFit/>
              </a:bodyPr>
              <a:lstStyle/>
              <a:p>
                <a:r>
                  <a:rPr lang="fr-FR" sz="700">
                    <a:solidFill>
                      <a:srgbClr val="000000"/>
                    </a:solidFill>
                  </a:rPr>
                  <a:t>-</a:t>
                </a:r>
                <a:endParaRPr lang="fr-FR"/>
              </a:p>
            </p:txBody>
          </p:sp>
          <p:sp>
            <p:nvSpPr>
              <p:cNvPr id="14490" name="Rectangle 437"/>
              <p:cNvSpPr>
                <a:spLocks noChangeArrowheads="1"/>
              </p:cNvSpPr>
              <p:nvPr/>
            </p:nvSpPr>
            <p:spPr bwMode="auto">
              <a:xfrm>
                <a:off x="5275257" y="6144517"/>
                <a:ext cx="31750" cy="156707"/>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sp>
            <p:nvSpPr>
              <p:cNvPr id="14491" name="Line 438"/>
              <p:cNvSpPr>
                <a:spLocks noChangeShapeType="1"/>
              </p:cNvSpPr>
              <p:nvPr/>
            </p:nvSpPr>
            <p:spPr bwMode="auto">
              <a:xfrm>
                <a:off x="6616693" y="5207542"/>
                <a:ext cx="1587" cy="399928"/>
              </a:xfrm>
              <a:prstGeom prst="line">
                <a:avLst/>
              </a:prstGeom>
              <a:noFill/>
              <a:ln w="15875">
                <a:solidFill>
                  <a:srgbClr val="000000"/>
                </a:solidFill>
                <a:round/>
                <a:headEnd/>
                <a:tailEnd/>
              </a:ln>
            </p:spPr>
            <p:txBody>
              <a:bodyPr/>
              <a:lstStyle/>
              <a:p>
                <a:endParaRPr lang="fr-FR"/>
              </a:p>
            </p:txBody>
          </p:sp>
          <p:grpSp>
            <p:nvGrpSpPr>
              <p:cNvPr id="14492" name="Group 439"/>
              <p:cNvGrpSpPr>
                <a:grpSpLocks/>
              </p:cNvGrpSpPr>
              <p:nvPr/>
            </p:nvGrpSpPr>
            <p:grpSpPr bwMode="auto">
              <a:xfrm>
                <a:off x="6616693" y="5485043"/>
                <a:ext cx="182562" cy="122427"/>
                <a:chOff x="2250" y="1466"/>
                <a:chExt cx="115" cy="75"/>
              </a:xfrm>
            </p:grpSpPr>
            <p:sp>
              <p:nvSpPr>
                <p:cNvPr id="14590" name="Line 440"/>
                <p:cNvSpPr>
                  <a:spLocks noChangeShapeType="1"/>
                </p:cNvSpPr>
                <p:nvPr/>
              </p:nvSpPr>
              <p:spPr bwMode="auto">
                <a:xfrm>
                  <a:off x="2250" y="1466"/>
                  <a:ext cx="73" cy="48"/>
                </a:xfrm>
                <a:prstGeom prst="line">
                  <a:avLst/>
                </a:prstGeom>
                <a:noFill/>
                <a:ln w="15875">
                  <a:solidFill>
                    <a:srgbClr val="000000"/>
                  </a:solidFill>
                  <a:round/>
                  <a:headEnd/>
                  <a:tailEnd/>
                </a:ln>
              </p:spPr>
              <p:txBody>
                <a:bodyPr/>
                <a:lstStyle/>
                <a:p>
                  <a:endParaRPr lang="fr-FR"/>
                </a:p>
              </p:txBody>
            </p:sp>
            <p:sp>
              <p:nvSpPr>
                <p:cNvPr id="14591" name="Freeform 441"/>
                <p:cNvSpPr>
                  <a:spLocks/>
                </p:cNvSpPr>
                <p:nvPr/>
              </p:nvSpPr>
              <p:spPr bwMode="auto">
                <a:xfrm>
                  <a:off x="2307" y="1491"/>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14493" name="Line 442"/>
              <p:cNvSpPr>
                <a:spLocks noChangeShapeType="1"/>
              </p:cNvSpPr>
              <p:nvPr/>
            </p:nvSpPr>
            <p:spPr bwMode="auto">
              <a:xfrm flipH="1">
                <a:off x="6496043" y="5423014"/>
                <a:ext cx="120650" cy="1632"/>
              </a:xfrm>
              <a:prstGeom prst="line">
                <a:avLst/>
              </a:prstGeom>
              <a:noFill/>
              <a:ln w="15875">
                <a:solidFill>
                  <a:srgbClr val="000000"/>
                </a:solidFill>
                <a:round/>
                <a:headEnd/>
                <a:tailEnd/>
              </a:ln>
            </p:spPr>
            <p:txBody>
              <a:bodyPr/>
              <a:lstStyle/>
              <a:p>
                <a:endParaRPr lang="fr-FR"/>
              </a:p>
            </p:txBody>
          </p:sp>
          <p:sp>
            <p:nvSpPr>
              <p:cNvPr id="14494" name="Line 443"/>
              <p:cNvSpPr>
                <a:spLocks noChangeShapeType="1"/>
              </p:cNvSpPr>
              <p:nvPr/>
            </p:nvSpPr>
            <p:spPr bwMode="auto">
              <a:xfrm flipV="1">
                <a:off x="6616693" y="5207542"/>
                <a:ext cx="182562" cy="122427"/>
              </a:xfrm>
              <a:prstGeom prst="line">
                <a:avLst/>
              </a:prstGeom>
              <a:noFill/>
              <a:ln w="15875">
                <a:solidFill>
                  <a:srgbClr val="000000"/>
                </a:solidFill>
                <a:round/>
                <a:headEnd/>
                <a:tailEnd/>
              </a:ln>
            </p:spPr>
            <p:txBody>
              <a:bodyPr/>
              <a:lstStyle/>
              <a:p>
                <a:endParaRPr lang="fr-FR"/>
              </a:p>
            </p:txBody>
          </p:sp>
          <p:sp>
            <p:nvSpPr>
              <p:cNvPr id="14495" name="Line 444"/>
              <p:cNvSpPr>
                <a:spLocks noChangeShapeType="1"/>
              </p:cNvSpPr>
              <p:nvPr/>
            </p:nvSpPr>
            <p:spPr bwMode="auto">
              <a:xfrm flipH="1">
                <a:off x="5411782" y="5418116"/>
                <a:ext cx="2124072" cy="6529"/>
              </a:xfrm>
              <a:prstGeom prst="line">
                <a:avLst/>
              </a:prstGeom>
              <a:noFill/>
              <a:ln w="15875">
                <a:solidFill>
                  <a:srgbClr val="000000"/>
                </a:solidFill>
                <a:round/>
                <a:headEnd/>
                <a:tailEnd/>
              </a:ln>
            </p:spPr>
            <p:txBody>
              <a:bodyPr/>
              <a:lstStyle/>
              <a:p>
                <a:endParaRPr lang="fr-FR"/>
              </a:p>
            </p:txBody>
          </p:sp>
          <p:sp>
            <p:nvSpPr>
              <p:cNvPr id="14496" name="Line 445"/>
              <p:cNvSpPr>
                <a:spLocks noChangeShapeType="1"/>
              </p:cNvSpPr>
              <p:nvPr/>
            </p:nvSpPr>
            <p:spPr bwMode="auto">
              <a:xfrm>
                <a:off x="6799255" y="5607470"/>
                <a:ext cx="1587" cy="153442"/>
              </a:xfrm>
              <a:prstGeom prst="line">
                <a:avLst/>
              </a:prstGeom>
              <a:noFill/>
              <a:ln w="15875">
                <a:solidFill>
                  <a:srgbClr val="000000"/>
                </a:solidFill>
                <a:round/>
                <a:headEnd/>
                <a:tailEnd/>
              </a:ln>
            </p:spPr>
            <p:txBody>
              <a:bodyPr/>
              <a:lstStyle/>
              <a:p>
                <a:endParaRPr lang="fr-FR"/>
              </a:p>
            </p:txBody>
          </p:sp>
          <p:sp>
            <p:nvSpPr>
              <p:cNvPr id="14497" name="Line 446"/>
              <p:cNvSpPr>
                <a:spLocks noChangeShapeType="1"/>
              </p:cNvSpPr>
              <p:nvPr/>
            </p:nvSpPr>
            <p:spPr bwMode="auto">
              <a:xfrm>
                <a:off x="6799255" y="4900658"/>
                <a:ext cx="1587" cy="306884"/>
              </a:xfrm>
              <a:prstGeom prst="line">
                <a:avLst/>
              </a:prstGeom>
              <a:noFill/>
              <a:ln w="15875">
                <a:solidFill>
                  <a:srgbClr val="000000"/>
                </a:solidFill>
                <a:round/>
                <a:headEnd/>
                <a:tailEnd/>
              </a:ln>
            </p:spPr>
            <p:txBody>
              <a:bodyPr/>
              <a:lstStyle/>
              <a:p>
                <a:endParaRPr lang="fr-FR"/>
              </a:p>
            </p:txBody>
          </p:sp>
          <p:sp>
            <p:nvSpPr>
              <p:cNvPr id="14498" name="Rectangle 447"/>
              <p:cNvSpPr>
                <a:spLocks noChangeArrowheads="1"/>
              </p:cNvSpPr>
              <p:nvPr/>
            </p:nvSpPr>
            <p:spPr bwMode="auto">
              <a:xfrm>
                <a:off x="5319707" y="5207542"/>
                <a:ext cx="455612" cy="248119"/>
              </a:xfrm>
              <a:prstGeom prst="rect">
                <a:avLst/>
              </a:prstGeom>
              <a:noFill/>
              <a:ln w="15875">
                <a:noFill/>
                <a:miter lim="800000"/>
                <a:headEnd/>
                <a:tailEnd/>
              </a:ln>
            </p:spPr>
            <p:txBody>
              <a:bodyPr/>
              <a:lstStyle/>
              <a:p>
                <a:endParaRPr lang="fr-FR"/>
              </a:p>
            </p:txBody>
          </p:sp>
          <p:sp>
            <p:nvSpPr>
              <p:cNvPr id="14499" name="Rectangle 448"/>
              <p:cNvSpPr>
                <a:spLocks noChangeArrowheads="1"/>
              </p:cNvSpPr>
              <p:nvPr/>
            </p:nvSpPr>
            <p:spPr bwMode="auto">
              <a:xfrm>
                <a:off x="5395907" y="5249983"/>
                <a:ext cx="92075" cy="156707"/>
              </a:xfrm>
              <a:prstGeom prst="rect">
                <a:avLst/>
              </a:prstGeom>
              <a:noFill/>
              <a:ln w="15875">
                <a:noFill/>
                <a:miter lim="800000"/>
                <a:headEnd/>
                <a:tailEnd/>
              </a:ln>
            </p:spPr>
            <p:txBody>
              <a:bodyPr wrap="none" lIns="0" tIns="0" rIns="0" bIns="0">
                <a:spAutoFit/>
              </a:bodyPr>
              <a:lstStyle/>
              <a:p>
                <a:r>
                  <a:rPr lang="fr-FR" sz="1000">
                    <a:solidFill>
                      <a:srgbClr val="000000"/>
                    </a:solidFill>
                  </a:rPr>
                  <a:t>V</a:t>
                </a:r>
                <a:endParaRPr lang="fr-FR"/>
              </a:p>
            </p:txBody>
          </p:sp>
          <p:sp>
            <p:nvSpPr>
              <p:cNvPr id="14500" name="Rectangle 449"/>
              <p:cNvSpPr>
                <a:spLocks noChangeArrowheads="1"/>
              </p:cNvSpPr>
              <p:nvPr/>
            </p:nvSpPr>
            <p:spPr bwMode="auto">
              <a:xfrm>
                <a:off x="5487981" y="5305484"/>
                <a:ext cx="158750" cy="109368"/>
              </a:xfrm>
              <a:prstGeom prst="rect">
                <a:avLst/>
              </a:prstGeom>
              <a:noFill/>
              <a:ln w="15875">
                <a:noFill/>
                <a:miter lim="800000"/>
                <a:headEnd/>
                <a:tailEnd/>
              </a:ln>
            </p:spPr>
            <p:txBody>
              <a:bodyPr wrap="none" lIns="0" tIns="0" rIns="0" bIns="0">
                <a:spAutoFit/>
              </a:bodyPr>
              <a:lstStyle/>
              <a:p>
                <a:r>
                  <a:rPr lang="fr-FR" sz="700">
                    <a:solidFill>
                      <a:srgbClr val="000000"/>
                    </a:solidFill>
                  </a:rPr>
                  <a:t>base</a:t>
                </a:r>
                <a:endParaRPr lang="fr-FR"/>
              </a:p>
            </p:txBody>
          </p:sp>
          <p:grpSp>
            <p:nvGrpSpPr>
              <p:cNvPr id="14501" name="Group 450"/>
              <p:cNvGrpSpPr>
                <a:grpSpLocks/>
              </p:cNvGrpSpPr>
              <p:nvPr/>
            </p:nvGrpSpPr>
            <p:grpSpPr bwMode="auto">
              <a:xfrm>
                <a:off x="6757980" y="4992071"/>
                <a:ext cx="82550" cy="91412"/>
                <a:chOff x="2339" y="1164"/>
                <a:chExt cx="52" cy="56"/>
              </a:xfrm>
            </p:grpSpPr>
            <p:sp>
              <p:nvSpPr>
                <p:cNvPr id="14588" name="Line 451"/>
                <p:cNvSpPr>
                  <a:spLocks noChangeShapeType="1"/>
                </p:cNvSpPr>
                <p:nvPr/>
              </p:nvSpPr>
              <p:spPr bwMode="auto">
                <a:xfrm>
                  <a:off x="2365" y="1164"/>
                  <a:ext cx="1" cy="6"/>
                </a:xfrm>
                <a:prstGeom prst="line">
                  <a:avLst/>
                </a:prstGeom>
                <a:noFill/>
                <a:ln w="15875">
                  <a:solidFill>
                    <a:srgbClr val="000000"/>
                  </a:solidFill>
                  <a:round/>
                  <a:headEnd/>
                  <a:tailEnd/>
                </a:ln>
              </p:spPr>
              <p:txBody>
                <a:bodyPr/>
                <a:lstStyle/>
                <a:p>
                  <a:endParaRPr lang="fr-FR"/>
                </a:p>
              </p:txBody>
            </p:sp>
            <p:sp>
              <p:nvSpPr>
                <p:cNvPr id="14589" name="Freeform 452"/>
                <p:cNvSpPr>
                  <a:spLocks/>
                </p:cNvSpPr>
                <p:nvPr/>
              </p:nvSpPr>
              <p:spPr bwMode="auto">
                <a:xfrm>
                  <a:off x="2339" y="1169"/>
                  <a:ext cx="52" cy="51"/>
                </a:xfrm>
                <a:custGeom>
                  <a:avLst/>
                  <a:gdLst>
                    <a:gd name="T0" fmla="*/ 0 w 104"/>
                    <a:gd name="T1" fmla="*/ 0 h 104"/>
                    <a:gd name="T2" fmla="*/ 1 w 104"/>
                    <a:gd name="T3" fmla="*/ 0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grpSp>
          <p:sp>
            <p:nvSpPr>
              <p:cNvPr id="14502" name="Rectangle 453"/>
              <p:cNvSpPr>
                <a:spLocks noChangeArrowheads="1"/>
              </p:cNvSpPr>
              <p:nvPr/>
            </p:nvSpPr>
            <p:spPr bwMode="auto">
              <a:xfrm>
                <a:off x="6799255" y="4930041"/>
                <a:ext cx="271462" cy="248119"/>
              </a:xfrm>
              <a:prstGeom prst="rect">
                <a:avLst/>
              </a:prstGeom>
              <a:noFill/>
              <a:ln w="15875">
                <a:noFill/>
                <a:miter lim="800000"/>
                <a:headEnd/>
                <a:tailEnd/>
              </a:ln>
            </p:spPr>
            <p:txBody>
              <a:bodyPr/>
              <a:lstStyle/>
              <a:p>
                <a:endParaRPr lang="fr-FR"/>
              </a:p>
            </p:txBody>
          </p:sp>
          <p:sp>
            <p:nvSpPr>
              <p:cNvPr id="14503" name="Rectangle 454"/>
              <p:cNvSpPr>
                <a:spLocks noChangeArrowheads="1"/>
              </p:cNvSpPr>
              <p:nvPr/>
            </p:nvSpPr>
            <p:spPr bwMode="auto">
              <a:xfrm>
                <a:off x="6875455" y="4972482"/>
                <a:ext cx="42862" cy="156707"/>
              </a:xfrm>
              <a:prstGeom prst="rect">
                <a:avLst/>
              </a:prstGeom>
              <a:noFill/>
              <a:ln w="15875">
                <a:noFill/>
                <a:miter lim="800000"/>
                <a:headEnd/>
                <a:tailEnd/>
              </a:ln>
            </p:spPr>
            <p:txBody>
              <a:bodyPr wrap="none" lIns="0" tIns="0" rIns="0" bIns="0">
                <a:spAutoFit/>
              </a:bodyPr>
              <a:lstStyle/>
              <a:p>
                <a:r>
                  <a:rPr lang="fr-FR" sz="1000">
                    <a:solidFill>
                      <a:srgbClr val="000000"/>
                    </a:solidFill>
                  </a:rPr>
                  <a:t>I</a:t>
                </a:r>
                <a:endParaRPr lang="fr-FR"/>
              </a:p>
            </p:txBody>
          </p:sp>
          <p:sp>
            <p:nvSpPr>
              <p:cNvPr id="14504" name="Rectangle 455"/>
              <p:cNvSpPr>
                <a:spLocks noChangeArrowheads="1"/>
              </p:cNvSpPr>
              <p:nvPr/>
            </p:nvSpPr>
            <p:spPr bwMode="auto">
              <a:xfrm>
                <a:off x="6915142" y="4972482"/>
                <a:ext cx="31750" cy="156707"/>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sp>
            <p:nvSpPr>
              <p:cNvPr id="14505" name="Rectangle 456"/>
              <p:cNvSpPr>
                <a:spLocks noChangeArrowheads="1"/>
              </p:cNvSpPr>
              <p:nvPr/>
            </p:nvSpPr>
            <p:spPr bwMode="auto">
              <a:xfrm>
                <a:off x="6288081" y="5853957"/>
                <a:ext cx="420687" cy="248119"/>
              </a:xfrm>
              <a:prstGeom prst="rect">
                <a:avLst/>
              </a:prstGeom>
              <a:noFill/>
              <a:ln w="15875">
                <a:noFill/>
                <a:miter lim="800000"/>
                <a:headEnd/>
                <a:tailEnd/>
              </a:ln>
            </p:spPr>
            <p:txBody>
              <a:bodyPr/>
              <a:lstStyle/>
              <a:p>
                <a:endParaRPr lang="fr-FR"/>
              </a:p>
            </p:txBody>
          </p:sp>
          <p:sp>
            <p:nvSpPr>
              <p:cNvPr id="14506" name="Rectangle 457"/>
              <p:cNvSpPr>
                <a:spLocks noChangeArrowheads="1"/>
              </p:cNvSpPr>
              <p:nvPr/>
            </p:nvSpPr>
            <p:spPr bwMode="auto">
              <a:xfrm>
                <a:off x="6907205" y="5898030"/>
                <a:ext cx="84137" cy="156707"/>
              </a:xfrm>
              <a:prstGeom prst="rect">
                <a:avLst/>
              </a:prstGeom>
              <a:noFill/>
              <a:ln w="15875">
                <a:noFill/>
                <a:miter lim="800000"/>
                <a:headEnd/>
                <a:tailEnd/>
              </a:ln>
            </p:spPr>
            <p:txBody>
              <a:bodyPr wrap="none" lIns="0" tIns="0" rIns="0" bIns="0">
                <a:spAutoFit/>
              </a:bodyPr>
              <a:lstStyle/>
              <a:p>
                <a:r>
                  <a:rPr lang="fr-FR" sz="1000">
                    <a:solidFill>
                      <a:srgbClr val="000000"/>
                    </a:solidFill>
                  </a:rPr>
                  <a:t>R</a:t>
                </a:r>
                <a:endParaRPr lang="fr-FR"/>
              </a:p>
            </p:txBody>
          </p:sp>
          <p:sp>
            <p:nvSpPr>
              <p:cNvPr id="14507" name="Rectangle 458"/>
              <p:cNvSpPr>
                <a:spLocks noChangeArrowheads="1"/>
              </p:cNvSpPr>
              <p:nvPr/>
            </p:nvSpPr>
            <p:spPr bwMode="auto">
              <a:xfrm>
                <a:off x="7000867" y="5953530"/>
                <a:ext cx="39687" cy="109368"/>
              </a:xfrm>
              <a:prstGeom prst="rect">
                <a:avLst/>
              </a:prstGeom>
              <a:noFill/>
              <a:ln w="15875">
                <a:noFill/>
                <a:miter lim="800000"/>
                <a:headEnd/>
                <a:tailEnd/>
              </a:ln>
            </p:spPr>
            <p:txBody>
              <a:bodyPr wrap="none" lIns="0" tIns="0" rIns="0" bIns="0">
                <a:spAutoFit/>
              </a:bodyPr>
              <a:lstStyle/>
              <a:p>
                <a:r>
                  <a:rPr lang="fr-FR" sz="700">
                    <a:solidFill>
                      <a:srgbClr val="000000"/>
                    </a:solidFill>
                  </a:rPr>
                  <a:t>e</a:t>
                </a:r>
                <a:endParaRPr lang="fr-FR"/>
              </a:p>
            </p:txBody>
          </p:sp>
          <p:sp>
            <p:nvSpPr>
              <p:cNvPr id="14508" name="Line 459"/>
              <p:cNvSpPr>
                <a:spLocks noChangeShapeType="1"/>
              </p:cNvSpPr>
              <p:nvPr/>
            </p:nvSpPr>
            <p:spPr bwMode="auto">
              <a:xfrm>
                <a:off x="7294554" y="6162472"/>
                <a:ext cx="1587" cy="153442"/>
              </a:xfrm>
              <a:prstGeom prst="line">
                <a:avLst/>
              </a:prstGeom>
              <a:noFill/>
              <a:ln w="15875">
                <a:solidFill>
                  <a:srgbClr val="000000"/>
                </a:solidFill>
                <a:round/>
                <a:headEnd/>
                <a:tailEnd/>
              </a:ln>
            </p:spPr>
            <p:txBody>
              <a:bodyPr/>
              <a:lstStyle/>
              <a:p>
                <a:endParaRPr lang="fr-FR"/>
              </a:p>
            </p:txBody>
          </p:sp>
          <p:sp>
            <p:nvSpPr>
              <p:cNvPr id="14509" name="Rectangle 460"/>
              <p:cNvSpPr>
                <a:spLocks noChangeArrowheads="1"/>
              </p:cNvSpPr>
              <p:nvPr/>
            </p:nvSpPr>
            <p:spPr bwMode="auto">
              <a:xfrm>
                <a:off x="7234229" y="5762545"/>
                <a:ext cx="122237" cy="399928"/>
              </a:xfrm>
              <a:prstGeom prst="rect">
                <a:avLst/>
              </a:prstGeom>
              <a:solidFill>
                <a:srgbClr val="FFFFFF"/>
              </a:solidFill>
              <a:ln w="15875">
                <a:solidFill>
                  <a:srgbClr val="000000"/>
                </a:solidFill>
                <a:miter lim="800000"/>
                <a:headEnd/>
                <a:tailEnd/>
              </a:ln>
            </p:spPr>
            <p:txBody>
              <a:bodyPr/>
              <a:lstStyle/>
              <a:p>
                <a:endParaRPr lang="fr-FR"/>
              </a:p>
            </p:txBody>
          </p:sp>
          <p:sp>
            <p:nvSpPr>
              <p:cNvPr id="14510" name="Line 461"/>
              <p:cNvSpPr>
                <a:spLocks noChangeShapeType="1"/>
              </p:cNvSpPr>
              <p:nvPr/>
            </p:nvSpPr>
            <p:spPr bwMode="auto">
              <a:xfrm>
                <a:off x="7111992" y="5207542"/>
                <a:ext cx="1587" cy="399928"/>
              </a:xfrm>
              <a:prstGeom prst="line">
                <a:avLst/>
              </a:prstGeom>
              <a:noFill/>
              <a:ln w="15875">
                <a:solidFill>
                  <a:srgbClr val="000000"/>
                </a:solidFill>
                <a:round/>
                <a:headEnd/>
                <a:tailEnd/>
              </a:ln>
            </p:spPr>
            <p:txBody>
              <a:bodyPr/>
              <a:lstStyle/>
              <a:p>
                <a:endParaRPr lang="fr-FR"/>
              </a:p>
            </p:txBody>
          </p:sp>
          <p:grpSp>
            <p:nvGrpSpPr>
              <p:cNvPr id="14511" name="Group 462"/>
              <p:cNvGrpSpPr>
                <a:grpSpLocks/>
              </p:cNvGrpSpPr>
              <p:nvPr/>
            </p:nvGrpSpPr>
            <p:grpSpPr bwMode="auto">
              <a:xfrm>
                <a:off x="7111992" y="5485043"/>
                <a:ext cx="182562" cy="122427"/>
                <a:chOff x="2250" y="1466"/>
                <a:chExt cx="115" cy="75"/>
              </a:xfrm>
            </p:grpSpPr>
            <p:sp>
              <p:nvSpPr>
                <p:cNvPr id="14586" name="Line 463"/>
                <p:cNvSpPr>
                  <a:spLocks noChangeShapeType="1"/>
                </p:cNvSpPr>
                <p:nvPr/>
              </p:nvSpPr>
              <p:spPr bwMode="auto">
                <a:xfrm>
                  <a:off x="2250" y="1466"/>
                  <a:ext cx="73" cy="48"/>
                </a:xfrm>
                <a:prstGeom prst="line">
                  <a:avLst/>
                </a:prstGeom>
                <a:noFill/>
                <a:ln w="15875">
                  <a:solidFill>
                    <a:srgbClr val="000000"/>
                  </a:solidFill>
                  <a:round/>
                  <a:headEnd/>
                  <a:tailEnd/>
                </a:ln>
              </p:spPr>
              <p:txBody>
                <a:bodyPr/>
                <a:lstStyle/>
                <a:p>
                  <a:endParaRPr lang="fr-FR"/>
                </a:p>
              </p:txBody>
            </p:sp>
            <p:sp>
              <p:nvSpPr>
                <p:cNvPr id="14587" name="Freeform 464"/>
                <p:cNvSpPr>
                  <a:spLocks/>
                </p:cNvSpPr>
                <p:nvPr/>
              </p:nvSpPr>
              <p:spPr bwMode="auto">
                <a:xfrm>
                  <a:off x="2307" y="1491"/>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14512" name="Line 465"/>
              <p:cNvSpPr>
                <a:spLocks noChangeShapeType="1"/>
              </p:cNvSpPr>
              <p:nvPr/>
            </p:nvSpPr>
            <p:spPr bwMode="auto">
              <a:xfrm flipH="1">
                <a:off x="6991342" y="5423014"/>
                <a:ext cx="120650" cy="1632"/>
              </a:xfrm>
              <a:prstGeom prst="line">
                <a:avLst/>
              </a:prstGeom>
              <a:noFill/>
              <a:ln w="15875">
                <a:solidFill>
                  <a:srgbClr val="000000"/>
                </a:solidFill>
                <a:round/>
                <a:headEnd/>
                <a:tailEnd/>
              </a:ln>
            </p:spPr>
            <p:txBody>
              <a:bodyPr/>
              <a:lstStyle/>
              <a:p>
                <a:endParaRPr lang="fr-FR"/>
              </a:p>
            </p:txBody>
          </p:sp>
          <p:sp>
            <p:nvSpPr>
              <p:cNvPr id="14513" name="Line 466"/>
              <p:cNvSpPr>
                <a:spLocks noChangeShapeType="1"/>
              </p:cNvSpPr>
              <p:nvPr/>
            </p:nvSpPr>
            <p:spPr bwMode="auto">
              <a:xfrm flipV="1">
                <a:off x="7111992" y="5207542"/>
                <a:ext cx="182562" cy="122427"/>
              </a:xfrm>
              <a:prstGeom prst="line">
                <a:avLst/>
              </a:prstGeom>
              <a:noFill/>
              <a:ln w="15875">
                <a:solidFill>
                  <a:srgbClr val="000000"/>
                </a:solidFill>
                <a:round/>
                <a:headEnd/>
                <a:tailEnd/>
              </a:ln>
            </p:spPr>
            <p:txBody>
              <a:bodyPr/>
              <a:lstStyle/>
              <a:p>
                <a:endParaRPr lang="fr-FR"/>
              </a:p>
            </p:txBody>
          </p:sp>
          <p:sp>
            <p:nvSpPr>
              <p:cNvPr id="14514" name="Line 467"/>
              <p:cNvSpPr>
                <a:spLocks noChangeShapeType="1"/>
              </p:cNvSpPr>
              <p:nvPr/>
            </p:nvSpPr>
            <p:spPr bwMode="auto">
              <a:xfrm>
                <a:off x="7294554" y="5607470"/>
                <a:ext cx="1587" cy="153442"/>
              </a:xfrm>
              <a:prstGeom prst="line">
                <a:avLst/>
              </a:prstGeom>
              <a:noFill/>
              <a:ln w="15875">
                <a:solidFill>
                  <a:srgbClr val="000000"/>
                </a:solidFill>
                <a:round/>
                <a:headEnd/>
                <a:tailEnd/>
              </a:ln>
            </p:spPr>
            <p:txBody>
              <a:bodyPr/>
              <a:lstStyle/>
              <a:p>
                <a:endParaRPr lang="fr-FR"/>
              </a:p>
            </p:txBody>
          </p:sp>
          <p:sp>
            <p:nvSpPr>
              <p:cNvPr id="14515" name="Line 468"/>
              <p:cNvSpPr>
                <a:spLocks noChangeShapeType="1"/>
              </p:cNvSpPr>
              <p:nvPr/>
            </p:nvSpPr>
            <p:spPr bwMode="auto">
              <a:xfrm>
                <a:off x="7294554" y="4900658"/>
                <a:ext cx="1587" cy="306884"/>
              </a:xfrm>
              <a:prstGeom prst="line">
                <a:avLst/>
              </a:prstGeom>
              <a:noFill/>
              <a:ln w="15875">
                <a:solidFill>
                  <a:srgbClr val="000000"/>
                </a:solidFill>
                <a:round/>
                <a:headEnd/>
                <a:tailEnd/>
              </a:ln>
            </p:spPr>
            <p:txBody>
              <a:bodyPr/>
              <a:lstStyle/>
              <a:p>
                <a:endParaRPr lang="fr-FR"/>
              </a:p>
            </p:txBody>
          </p:sp>
          <p:grpSp>
            <p:nvGrpSpPr>
              <p:cNvPr id="14516" name="Group 469"/>
              <p:cNvGrpSpPr>
                <a:grpSpLocks/>
              </p:cNvGrpSpPr>
              <p:nvPr/>
            </p:nvGrpSpPr>
            <p:grpSpPr bwMode="auto">
              <a:xfrm>
                <a:off x="7253279" y="4992071"/>
                <a:ext cx="82550" cy="91412"/>
                <a:chOff x="2339" y="1164"/>
                <a:chExt cx="52" cy="56"/>
              </a:xfrm>
            </p:grpSpPr>
            <p:sp>
              <p:nvSpPr>
                <p:cNvPr id="14584" name="Line 470"/>
                <p:cNvSpPr>
                  <a:spLocks noChangeShapeType="1"/>
                </p:cNvSpPr>
                <p:nvPr/>
              </p:nvSpPr>
              <p:spPr bwMode="auto">
                <a:xfrm>
                  <a:off x="2365" y="1164"/>
                  <a:ext cx="1" cy="6"/>
                </a:xfrm>
                <a:prstGeom prst="line">
                  <a:avLst/>
                </a:prstGeom>
                <a:noFill/>
                <a:ln w="15875">
                  <a:solidFill>
                    <a:srgbClr val="000000"/>
                  </a:solidFill>
                  <a:round/>
                  <a:headEnd/>
                  <a:tailEnd/>
                </a:ln>
              </p:spPr>
              <p:txBody>
                <a:bodyPr/>
                <a:lstStyle/>
                <a:p>
                  <a:endParaRPr lang="fr-FR"/>
                </a:p>
              </p:txBody>
            </p:sp>
            <p:sp>
              <p:nvSpPr>
                <p:cNvPr id="14585" name="Freeform 471"/>
                <p:cNvSpPr>
                  <a:spLocks/>
                </p:cNvSpPr>
                <p:nvPr/>
              </p:nvSpPr>
              <p:spPr bwMode="auto">
                <a:xfrm>
                  <a:off x="2339" y="1169"/>
                  <a:ext cx="52" cy="51"/>
                </a:xfrm>
                <a:custGeom>
                  <a:avLst/>
                  <a:gdLst>
                    <a:gd name="T0" fmla="*/ 0 w 104"/>
                    <a:gd name="T1" fmla="*/ 0 h 104"/>
                    <a:gd name="T2" fmla="*/ 1 w 104"/>
                    <a:gd name="T3" fmla="*/ 0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grpSp>
          <p:sp>
            <p:nvSpPr>
              <p:cNvPr id="14517" name="Rectangle 472"/>
              <p:cNvSpPr>
                <a:spLocks noChangeArrowheads="1"/>
              </p:cNvSpPr>
              <p:nvPr/>
            </p:nvSpPr>
            <p:spPr bwMode="auto">
              <a:xfrm>
                <a:off x="7294554" y="4930041"/>
                <a:ext cx="271462" cy="248119"/>
              </a:xfrm>
              <a:prstGeom prst="rect">
                <a:avLst/>
              </a:prstGeom>
              <a:noFill/>
              <a:ln w="15875">
                <a:noFill/>
                <a:miter lim="800000"/>
                <a:headEnd/>
                <a:tailEnd/>
              </a:ln>
            </p:spPr>
            <p:txBody>
              <a:bodyPr/>
              <a:lstStyle/>
              <a:p>
                <a:endParaRPr lang="fr-FR"/>
              </a:p>
            </p:txBody>
          </p:sp>
          <p:sp>
            <p:nvSpPr>
              <p:cNvPr id="14518" name="Rectangle 473"/>
              <p:cNvSpPr>
                <a:spLocks noChangeArrowheads="1"/>
              </p:cNvSpPr>
              <p:nvPr/>
            </p:nvSpPr>
            <p:spPr bwMode="auto">
              <a:xfrm>
                <a:off x="7370754" y="4972482"/>
                <a:ext cx="42862" cy="156707"/>
              </a:xfrm>
              <a:prstGeom prst="rect">
                <a:avLst/>
              </a:prstGeom>
              <a:noFill/>
              <a:ln w="15875">
                <a:noFill/>
                <a:miter lim="800000"/>
                <a:headEnd/>
                <a:tailEnd/>
              </a:ln>
            </p:spPr>
            <p:txBody>
              <a:bodyPr wrap="none" lIns="0" tIns="0" rIns="0" bIns="0">
                <a:spAutoFit/>
              </a:bodyPr>
              <a:lstStyle/>
              <a:p>
                <a:r>
                  <a:rPr lang="fr-FR" sz="1000">
                    <a:solidFill>
                      <a:srgbClr val="000000"/>
                    </a:solidFill>
                  </a:rPr>
                  <a:t>I</a:t>
                </a:r>
                <a:endParaRPr lang="fr-FR"/>
              </a:p>
            </p:txBody>
          </p:sp>
          <p:sp>
            <p:nvSpPr>
              <p:cNvPr id="14519" name="Rectangle 474"/>
              <p:cNvSpPr>
                <a:spLocks noChangeArrowheads="1"/>
              </p:cNvSpPr>
              <p:nvPr/>
            </p:nvSpPr>
            <p:spPr bwMode="auto">
              <a:xfrm>
                <a:off x="7410442" y="4972482"/>
                <a:ext cx="31750" cy="156707"/>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sp>
            <p:nvSpPr>
              <p:cNvPr id="14520" name="Rectangle 475"/>
              <p:cNvSpPr>
                <a:spLocks noChangeArrowheads="1"/>
              </p:cNvSpPr>
              <p:nvPr/>
            </p:nvSpPr>
            <p:spPr bwMode="auto">
              <a:xfrm>
                <a:off x="7402504" y="5898030"/>
                <a:ext cx="84137" cy="156707"/>
              </a:xfrm>
              <a:prstGeom prst="rect">
                <a:avLst/>
              </a:prstGeom>
              <a:noFill/>
              <a:ln w="15875">
                <a:noFill/>
                <a:miter lim="800000"/>
                <a:headEnd/>
                <a:tailEnd/>
              </a:ln>
            </p:spPr>
            <p:txBody>
              <a:bodyPr wrap="none" lIns="0" tIns="0" rIns="0" bIns="0">
                <a:spAutoFit/>
              </a:bodyPr>
              <a:lstStyle/>
              <a:p>
                <a:r>
                  <a:rPr lang="fr-FR" sz="1000">
                    <a:solidFill>
                      <a:srgbClr val="000000"/>
                    </a:solidFill>
                  </a:rPr>
                  <a:t>R</a:t>
                </a:r>
                <a:endParaRPr lang="fr-FR"/>
              </a:p>
            </p:txBody>
          </p:sp>
          <p:sp>
            <p:nvSpPr>
              <p:cNvPr id="14521" name="Rectangle 476"/>
              <p:cNvSpPr>
                <a:spLocks noChangeArrowheads="1"/>
              </p:cNvSpPr>
              <p:nvPr/>
            </p:nvSpPr>
            <p:spPr bwMode="auto">
              <a:xfrm>
                <a:off x="7486642" y="5953530"/>
                <a:ext cx="39687" cy="109368"/>
              </a:xfrm>
              <a:prstGeom prst="rect">
                <a:avLst/>
              </a:prstGeom>
              <a:noFill/>
              <a:ln w="15875">
                <a:noFill/>
                <a:miter lim="800000"/>
                <a:headEnd/>
                <a:tailEnd/>
              </a:ln>
            </p:spPr>
            <p:txBody>
              <a:bodyPr wrap="none" lIns="0" tIns="0" rIns="0" bIns="0">
                <a:spAutoFit/>
              </a:bodyPr>
              <a:lstStyle/>
              <a:p>
                <a:r>
                  <a:rPr lang="fr-FR" sz="700">
                    <a:solidFill>
                      <a:srgbClr val="000000"/>
                    </a:solidFill>
                  </a:rPr>
                  <a:t>e</a:t>
                </a:r>
                <a:endParaRPr lang="fr-FR"/>
              </a:p>
            </p:txBody>
          </p:sp>
          <p:sp>
            <p:nvSpPr>
              <p:cNvPr id="14522" name="Rectangle 477"/>
              <p:cNvSpPr>
                <a:spLocks noChangeArrowheads="1"/>
              </p:cNvSpPr>
              <p:nvPr/>
            </p:nvSpPr>
            <p:spPr bwMode="auto">
              <a:xfrm>
                <a:off x="8229591" y="5898030"/>
                <a:ext cx="31750" cy="156707"/>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sp>
            <p:nvSpPr>
              <p:cNvPr id="14523" name="Line 478"/>
              <p:cNvSpPr>
                <a:spLocks noChangeShapeType="1"/>
              </p:cNvSpPr>
              <p:nvPr/>
            </p:nvSpPr>
            <p:spPr bwMode="auto">
              <a:xfrm>
                <a:off x="8542328" y="6162472"/>
                <a:ext cx="1587" cy="153442"/>
              </a:xfrm>
              <a:prstGeom prst="line">
                <a:avLst/>
              </a:prstGeom>
              <a:noFill/>
              <a:ln w="15875">
                <a:solidFill>
                  <a:srgbClr val="000000"/>
                </a:solidFill>
                <a:round/>
                <a:headEnd/>
                <a:tailEnd/>
              </a:ln>
            </p:spPr>
            <p:txBody>
              <a:bodyPr/>
              <a:lstStyle/>
              <a:p>
                <a:endParaRPr lang="fr-FR"/>
              </a:p>
            </p:txBody>
          </p:sp>
          <p:sp>
            <p:nvSpPr>
              <p:cNvPr id="14524" name="Rectangle 479"/>
              <p:cNvSpPr>
                <a:spLocks noChangeArrowheads="1"/>
              </p:cNvSpPr>
              <p:nvPr/>
            </p:nvSpPr>
            <p:spPr bwMode="auto">
              <a:xfrm>
                <a:off x="8482003" y="5762545"/>
                <a:ext cx="122237" cy="399928"/>
              </a:xfrm>
              <a:prstGeom prst="rect">
                <a:avLst/>
              </a:prstGeom>
              <a:solidFill>
                <a:srgbClr val="FFFFFF"/>
              </a:solidFill>
              <a:ln w="15875">
                <a:solidFill>
                  <a:srgbClr val="000000"/>
                </a:solidFill>
                <a:miter lim="800000"/>
                <a:headEnd/>
                <a:tailEnd/>
              </a:ln>
            </p:spPr>
            <p:txBody>
              <a:bodyPr/>
              <a:lstStyle/>
              <a:p>
                <a:endParaRPr lang="fr-FR"/>
              </a:p>
            </p:txBody>
          </p:sp>
          <p:sp>
            <p:nvSpPr>
              <p:cNvPr id="14525" name="Line 480"/>
              <p:cNvSpPr>
                <a:spLocks noChangeShapeType="1"/>
              </p:cNvSpPr>
              <p:nvPr/>
            </p:nvSpPr>
            <p:spPr bwMode="auto">
              <a:xfrm>
                <a:off x="8359766" y="5207542"/>
                <a:ext cx="1587" cy="399928"/>
              </a:xfrm>
              <a:prstGeom prst="line">
                <a:avLst/>
              </a:prstGeom>
              <a:noFill/>
              <a:ln w="15875">
                <a:solidFill>
                  <a:srgbClr val="000000"/>
                </a:solidFill>
                <a:round/>
                <a:headEnd/>
                <a:tailEnd/>
              </a:ln>
            </p:spPr>
            <p:txBody>
              <a:bodyPr/>
              <a:lstStyle/>
              <a:p>
                <a:endParaRPr lang="fr-FR"/>
              </a:p>
            </p:txBody>
          </p:sp>
          <p:grpSp>
            <p:nvGrpSpPr>
              <p:cNvPr id="14526" name="Group 481"/>
              <p:cNvGrpSpPr>
                <a:grpSpLocks/>
              </p:cNvGrpSpPr>
              <p:nvPr/>
            </p:nvGrpSpPr>
            <p:grpSpPr bwMode="auto">
              <a:xfrm>
                <a:off x="8359766" y="5485043"/>
                <a:ext cx="182562" cy="122427"/>
                <a:chOff x="2250" y="1466"/>
                <a:chExt cx="115" cy="75"/>
              </a:xfrm>
            </p:grpSpPr>
            <p:sp>
              <p:nvSpPr>
                <p:cNvPr id="14582" name="Line 482"/>
                <p:cNvSpPr>
                  <a:spLocks noChangeShapeType="1"/>
                </p:cNvSpPr>
                <p:nvPr/>
              </p:nvSpPr>
              <p:spPr bwMode="auto">
                <a:xfrm>
                  <a:off x="2250" y="1466"/>
                  <a:ext cx="73" cy="48"/>
                </a:xfrm>
                <a:prstGeom prst="line">
                  <a:avLst/>
                </a:prstGeom>
                <a:noFill/>
                <a:ln w="15875">
                  <a:solidFill>
                    <a:srgbClr val="000000"/>
                  </a:solidFill>
                  <a:round/>
                  <a:headEnd/>
                  <a:tailEnd/>
                </a:ln>
              </p:spPr>
              <p:txBody>
                <a:bodyPr/>
                <a:lstStyle/>
                <a:p>
                  <a:endParaRPr lang="fr-FR"/>
                </a:p>
              </p:txBody>
            </p:sp>
            <p:sp>
              <p:nvSpPr>
                <p:cNvPr id="14583" name="Freeform 483"/>
                <p:cNvSpPr>
                  <a:spLocks/>
                </p:cNvSpPr>
                <p:nvPr/>
              </p:nvSpPr>
              <p:spPr bwMode="auto">
                <a:xfrm>
                  <a:off x="2307" y="1491"/>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14527" name="Line 484"/>
              <p:cNvSpPr>
                <a:spLocks noChangeShapeType="1"/>
              </p:cNvSpPr>
              <p:nvPr/>
            </p:nvSpPr>
            <p:spPr bwMode="auto">
              <a:xfrm flipH="1">
                <a:off x="8239116" y="5423014"/>
                <a:ext cx="120650" cy="1632"/>
              </a:xfrm>
              <a:prstGeom prst="line">
                <a:avLst/>
              </a:prstGeom>
              <a:noFill/>
              <a:ln w="15875">
                <a:solidFill>
                  <a:srgbClr val="000000"/>
                </a:solidFill>
                <a:round/>
                <a:headEnd/>
                <a:tailEnd/>
              </a:ln>
            </p:spPr>
            <p:txBody>
              <a:bodyPr/>
              <a:lstStyle/>
              <a:p>
                <a:endParaRPr lang="fr-FR"/>
              </a:p>
            </p:txBody>
          </p:sp>
          <p:sp>
            <p:nvSpPr>
              <p:cNvPr id="14528" name="Line 485"/>
              <p:cNvSpPr>
                <a:spLocks noChangeShapeType="1"/>
              </p:cNvSpPr>
              <p:nvPr/>
            </p:nvSpPr>
            <p:spPr bwMode="auto">
              <a:xfrm flipV="1">
                <a:off x="8359766" y="5207542"/>
                <a:ext cx="182562" cy="122427"/>
              </a:xfrm>
              <a:prstGeom prst="line">
                <a:avLst/>
              </a:prstGeom>
              <a:noFill/>
              <a:ln w="15875">
                <a:solidFill>
                  <a:srgbClr val="000000"/>
                </a:solidFill>
                <a:round/>
                <a:headEnd/>
                <a:tailEnd/>
              </a:ln>
            </p:spPr>
            <p:txBody>
              <a:bodyPr/>
              <a:lstStyle/>
              <a:p>
                <a:endParaRPr lang="fr-FR"/>
              </a:p>
            </p:txBody>
          </p:sp>
          <p:sp>
            <p:nvSpPr>
              <p:cNvPr id="14529" name="Line 486"/>
              <p:cNvSpPr>
                <a:spLocks noChangeShapeType="1"/>
              </p:cNvSpPr>
              <p:nvPr/>
            </p:nvSpPr>
            <p:spPr bwMode="auto">
              <a:xfrm>
                <a:off x="8542328" y="5607470"/>
                <a:ext cx="1587" cy="153442"/>
              </a:xfrm>
              <a:prstGeom prst="line">
                <a:avLst/>
              </a:prstGeom>
              <a:noFill/>
              <a:ln w="15875">
                <a:solidFill>
                  <a:srgbClr val="000000"/>
                </a:solidFill>
                <a:round/>
                <a:headEnd/>
                <a:tailEnd/>
              </a:ln>
            </p:spPr>
            <p:txBody>
              <a:bodyPr/>
              <a:lstStyle/>
              <a:p>
                <a:endParaRPr lang="fr-FR"/>
              </a:p>
            </p:txBody>
          </p:sp>
          <p:sp>
            <p:nvSpPr>
              <p:cNvPr id="14530" name="Line 487"/>
              <p:cNvSpPr>
                <a:spLocks noChangeShapeType="1"/>
              </p:cNvSpPr>
              <p:nvPr/>
            </p:nvSpPr>
            <p:spPr bwMode="auto">
              <a:xfrm>
                <a:off x="8542328" y="4900658"/>
                <a:ext cx="1587" cy="306884"/>
              </a:xfrm>
              <a:prstGeom prst="line">
                <a:avLst/>
              </a:prstGeom>
              <a:noFill/>
              <a:ln w="15875">
                <a:solidFill>
                  <a:srgbClr val="000000"/>
                </a:solidFill>
                <a:round/>
                <a:headEnd/>
                <a:tailEnd/>
              </a:ln>
            </p:spPr>
            <p:txBody>
              <a:bodyPr/>
              <a:lstStyle/>
              <a:p>
                <a:endParaRPr lang="fr-FR"/>
              </a:p>
            </p:txBody>
          </p:sp>
          <p:grpSp>
            <p:nvGrpSpPr>
              <p:cNvPr id="14531" name="Group 488"/>
              <p:cNvGrpSpPr>
                <a:grpSpLocks/>
              </p:cNvGrpSpPr>
              <p:nvPr/>
            </p:nvGrpSpPr>
            <p:grpSpPr bwMode="auto">
              <a:xfrm>
                <a:off x="8501053" y="4992071"/>
                <a:ext cx="82550" cy="91412"/>
                <a:chOff x="2339" y="1164"/>
                <a:chExt cx="52" cy="56"/>
              </a:xfrm>
            </p:grpSpPr>
            <p:sp>
              <p:nvSpPr>
                <p:cNvPr id="14580" name="Line 489"/>
                <p:cNvSpPr>
                  <a:spLocks noChangeShapeType="1"/>
                </p:cNvSpPr>
                <p:nvPr/>
              </p:nvSpPr>
              <p:spPr bwMode="auto">
                <a:xfrm>
                  <a:off x="2365" y="1164"/>
                  <a:ext cx="1" cy="6"/>
                </a:xfrm>
                <a:prstGeom prst="line">
                  <a:avLst/>
                </a:prstGeom>
                <a:noFill/>
                <a:ln w="15875">
                  <a:solidFill>
                    <a:srgbClr val="000000"/>
                  </a:solidFill>
                  <a:round/>
                  <a:headEnd/>
                  <a:tailEnd/>
                </a:ln>
              </p:spPr>
              <p:txBody>
                <a:bodyPr/>
                <a:lstStyle/>
                <a:p>
                  <a:endParaRPr lang="fr-FR"/>
                </a:p>
              </p:txBody>
            </p:sp>
            <p:sp>
              <p:nvSpPr>
                <p:cNvPr id="14581" name="Freeform 490"/>
                <p:cNvSpPr>
                  <a:spLocks/>
                </p:cNvSpPr>
                <p:nvPr/>
              </p:nvSpPr>
              <p:spPr bwMode="auto">
                <a:xfrm>
                  <a:off x="2339" y="1169"/>
                  <a:ext cx="52" cy="51"/>
                </a:xfrm>
                <a:custGeom>
                  <a:avLst/>
                  <a:gdLst>
                    <a:gd name="T0" fmla="*/ 0 w 104"/>
                    <a:gd name="T1" fmla="*/ 0 h 104"/>
                    <a:gd name="T2" fmla="*/ 1 w 104"/>
                    <a:gd name="T3" fmla="*/ 0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grpSp>
          <p:sp>
            <p:nvSpPr>
              <p:cNvPr id="14532" name="Rectangle 491"/>
              <p:cNvSpPr>
                <a:spLocks noChangeArrowheads="1"/>
              </p:cNvSpPr>
              <p:nvPr/>
            </p:nvSpPr>
            <p:spPr bwMode="auto">
              <a:xfrm>
                <a:off x="8542328" y="4930041"/>
                <a:ext cx="271462" cy="248119"/>
              </a:xfrm>
              <a:prstGeom prst="rect">
                <a:avLst/>
              </a:prstGeom>
              <a:noFill/>
              <a:ln w="15875">
                <a:noFill/>
                <a:miter lim="800000"/>
                <a:headEnd/>
                <a:tailEnd/>
              </a:ln>
            </p:spPr>
            <p:txBody>
              <a:bodyPr/>
              <a:lstStyle/>
              <a:p>
                <a:endParaRPr lang="fr-FR"/>
              </a:p>
            </p:txBody>
          </p:sp>
          <p:sp>
            <p:nvSpPr>
              <p:cNvPr id="14533" name="Rectangle 492"/>
              <p:cNvSpPr>
                <a:spLocks noChangeArrowheads="1"/>
              </p:cNvSpPr>
              <p:nvPr/>
            </p:nvSpPr>
            <p:spPr bwMode="auto">
              <a:xfrm>
                <a:off x="8618528" y="4972482"/>
                <a:ext cx="42862" cy="156707"/>
              </a:xfrm>
              <a:prstGeom prst="rect">
                <a:avLst/>
              </a:prstGeom>
              <a:noFill/>
              <a:ln w="15875">
                <a:noFill/>
                <a:miter lim="800000"/>
                <a:headEnd/>
                <a:tailEnd/>
              </a:ln>
            </p:spPr>
            <p:txBody>
              <a:bodyPr wrap="none" lIns="0" tIns="0" rIns="0" bIns="0">
                <a:spAutoFit/>
              </a:bodyPr>
              <a:lstStyle/>
              <a:p>
                <a:r>
                  <a:rPr lang="fr-FR" sz="1000">
                    <a:solidFill>
                      <a:srgbClr val="000000"/>
                    </a:solidFill>
                  </a:rPr>
                  <a:t>I</a:t>
                </a:r>
                <a:endParaRPr lang="fr-FR"/>
              </a:p>
            </p:txBody>
          </p:sp>
          <p:sp>
            <p:nvSpPr>
              <p:cNvPr id="14534" name="Rectangle 493"/>
              <p:cNvSpPr>
                <a:spLocks noChangeArrowheads="1"/>
              </p:cNvSpPr>
              <p:nvPr/>
            </p:nvSpPr>
            <p:spPr bwMode="auto">
              <a:xfrm>
                <a:off x="8658215" y="4972482"/>
                <a:ext cx="31750" cy="156707"/>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sp>
            <p:nvSpPr>
              <p:cNvPr id="14535" name="Rectangle 494"/>
              <p:cNvSpPr>
                <a:spLocks noChangeArrowheads="1"/>
              </p:cNvSpPr>
              <p:nvPr/>
            </p:nvSpPr>
            <p:spPr bwMode="auto">
              <a:xfrm>
                <a:off x="8650278" y="5898030"/>
                <a:ext cx="84137" cy="156707"/>
              </a:xfrm>
              <a:prstGeom prst="rect">
                <a:avLst/>
              </a:prstGeom>
              <a:noFill/>
              <a:ln w="15875">
                <a:noFill/>
                <a:miter lim="800000"/>
                <a:headEnd/>
                <a:tailEnd/>
              </a:ln>
            </p:spPr>
            <p:txBody>
              <a:bodyPr wrap="none" lIns="0" tIns="0" rIns="0" bIns="0">
                <a:spAutoFit/>
              </a:bodyPr>
              <a:lstStyle/>
              <a:p>
                <a:r>
                  <a:rPr lang="fr-FR" sz="1000">
                    <a:solidFill>
                      <a:srgbClr val="000000"/>
                    </a:solidFill>
                  </a:rPr>
                  <a:t>R</a:t>
                </a:r>
                <a:endParaRPr lang="fr-FR"/>
              </a:p>
            </p:txBody>
          </p:sp>
          <p:sp>
            <p:nvSpPr>
              <p:cNvPr id="14536" name="Rectangle 495"/>
              <p:cNvSpPr>
                <a:spLocks noChangeArrowheads="1"/>
              </p:cNvSpPr>
              <p:nvPr/>
            </p:nvSpPr>
            <p:spPr bwMode="auto">
              <a:xfrm>
                <a:off x="8734415" y="5953530"/>
                <a:ext cx="39687" cy="109368"/>
              </a:xfrm>
              <a:prstGeom prst="rect">
                <a:avLst/>
              </a:prstGeom>
              <a:noFill/>
              <a:ln w="15875">
                <a:noFill/>
                <a:miter lim="800000"/>
                <a:headEnd/>
                <a:tailEnd/>
              </a:ln>
            </p:spPr>
            <p:txBody>
              <a:bodyPr wrap="none" lIns="0" tIns="0" rIns="0" bIns="0">
                <a:spAutoFit/>
              </a:bodyPr>
              <a:lstStyle/>
              <a:p>
                <a:r>
                  <a:rPr lang="fr-FR" sz="700">
                    <a:solidFill>
                      <a:srgbClr val="000000"/>
                    </a:solidFill>
                  </a:rPr>
                  <a:t>e</a:t>
                </a:r>
                <a:endParaRPr lang="fr-FR"/>
              </a:p>
            </p:txBody>
          </p:sp>
          <p:sp>
            <p:nvSpPr>
              <p:cNvPr id="14537" name="Rectangle 496"/>
              <p:cNvSpPr>
                <a:spLocks noChangeArrowheads="1"/>
              </p:cNvSpPr>
              <p:nvPr/>
            </p:nvSpPr>
            <p:spPr bwMode="auto">
              <a:xfrm>
                <a:off x="8772515" y="5898030"/>
                <a:ext cx="31750" cy="156707"/>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sp>
            <p:nvSpPr>
              <p:cNvPr id="14538" name="Line 497"/>
              <p:cNvSpPr>
                <a:spLocks noChangeShapeType="1"/>
              </p:cNvSpPr>
              <p:nvPr/>
            </p:nvSpPr>
            <p:spPr bwMode="auto">
              <a:xfrm>
                <a:off x="6256331" y="6162472"/>
                <a:ext cx="1587" cy="153442"/>
              </a:xfrm>
              <a:prstGeom prst="line">
                <a:avLst/>
              </a:prstGeom>
              <a:noFill/>
              <a:ln w="15875">
                <a:solidFill>
                  <a:srgbClr val="000000"/>
                </a:solidFill>
                <a:round/>
                <a:headEnd/>
                <a:tailEnd/>
              </a:ln>
            </p:spPr>
            <p:txBody>
              <a:bodyPr/>
              <a:lstStyle/>
              <a:p>
                <a:endParaRPr lang="fr-FR"/>
              </a:p>
            </p:txBody>
          </p:sp>
          <p:sp>
            <p:nvSpPr>
              <p:cNvPr id="14539" name="Rectangle 498"/>
              <p:cNvSpPr>
                <a:spLocks noChangeArrowheads="1"/>
              </p:cNvSpPr>
              <p:nvPr/>
            </p:nvSpPr>
            <p:spPr bwMode="auto">
              <a:xfrm>
                <a:off x="6196006" y="5762545"/>
                <a:ext cx="122237" cy="399928"/>
              </a:xfrm>
              <a:prstGeom prst="rect">
                <a:avLst/>
              </a:prstGeom>
              <a:solidFill>
                <a:srgbClr val="FFFFFF"/>
              </a:solidFill>
              <a:ln w="15875">
                <a:solidFill>
                  <a:srgbClr val="000000"/>
                </a:solidFill>
                <a:miter lim="800000"/>
                <a:headEnd/>
                <a:tailEnd/>
              </a:ln>
            </p:spPr>
            <p:txBody>
              <a:bodyPr/>
              <a:lstStyle/>
              <a:p>
                <a:endParaRPr lang="fr-FR"/>
              </a:p>
            </p:txBody>
          </p:sp>
          <p:sp>
            <p:nvSpPr>
              <p:cNvPr id="14540" name="Line 499"/>
              <p:cNvSpPr>
                <a:spLocks noChangeShapeType="1"/>
              </p:cNvSpPr>
              <p:nvPr/>
            </p:nvSpPr>
            <p:spPr bwMode="auto">
              <a:xfrm>
                <a:off x="6073768" y="5207542"/>
                <a:ext cx="1587" cy="399928"/>
              </a:xfrm>
              <a:prstGeom prst="line">
                <a:avLst/>
              </a:prstGeom>
              <a:noFill/>
              <a:ln w="15875">
                <a:solidFill>
                  <a:srgbClr val="000000"/>
                </a:solidFill>
                <a:round/>
                <a:headEnd/>
                <a:tailEnd/>
              </a:ln>
            </p:spPr>
            <p:txBody>
              <a:bodyPr/>
              <a:lstStyle/>
              <a:p>
                <a:endParaRPr lang="fr-FR"/>
              </a:p>
            </p:txBody>
          </p:sp>
          <p:grpSp>
            <p:nvGrpSpPr>
              <p:cNvPr id="14541" name="Group 500"/>
              <p:cNvGrpSpPr>
                <a:grpSpLocks/>
              </p:cNvGrpSpPr>
              <p:nvPr/>
            </p:nvGrpSpPr>
            <p:grpSpPr bwMode="auto">
              <a:xfrm>
                <a:off x="6073768" y="5485043"/>
                <a:ext cx="182562" cy="122427"/>
                <a:chOff x="2250" y="1466"/>
                <a:chExt cx="115" cy="75"/>
              </a:xfrm>
            </p:grpSpPr>
            <p:sp>
              <p:nvSpPr>
                <p:cNvPr id="14578" name="Line 501"/>
                <p:cNvSpPr>
                  <a:spLocks noChangeShapeType="1"/>
                </p:cNvSpPr>
                <p:nvPr/>
              </p:nvSpPr>
              <p:spPr bwMode="auto">
                <a:xfrm>
                  <a:off x="2250" y="1466"/>
                  <a:ext cx="73" cy="48"/>
                </a:xfrm>
                <a:prstGeom prst="line">
                  <a:avLst/>
                </a:prstGeom>
                <a:noFill/>
                <a:ln w="15875">
                  <a:solidFill>
                    <a:srgbClr val="000000"/>
                  </a:solidFill>
                  <a:round/>
                  <a:headEnd/>
                  <a:tailEnd/>
                </a:ln>
              </p:spPr>
              <p:txBody>
                <a:bodyPr/>
                <a:lstStyle/>
                <a:p>
                  <a:endParaRPr lang="fr-FR"/>
                </a:p>
              </p:txBody>
            </p:sp>
            <p:sp>
              <p:nvSpPr>
                <p:cNvPr id="14579" name="Freeform 502"/>
                <p:cNvSpPr>
                  <a:spLocks/>
                </p:cNvSpPr>
                <p:nvPr/>
              </p:nvSpPr>
              <p:spPr bwMode="auto">
                <a:xfrm>
                  <a:off x="2307" y="1491"/>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14542" name="Line 503"/>
              <p:cNvSpPr>
                <a:spLocks noChangeShapeType="1"/>
              </p:cNvSpPr>
              <p:nvPr/>
            </p:nvSpPr>
            <p:spPr bwMode="auto">
              <a:xfrm flipH="1">
                <a:off x="5953118" y="5423014"/>
                <a:ext cx="120650" cy="1632"/>
              </a:xfrm>
              <a:prstGeom prst="line">
                <a:avLst/>
              </a:prstGeom>
              <a:noFill/>
              <a:ln w="15875">
                <a:solidFill>
                  <a:srgbClr val="000000"/>
                </a:solidFill>
                <a:round/>
                <a:headEnd/>
                <a:tailEnd/>
              </a:ln>
            </p:spPr>
            <p:txBody>
              <a:bodyPr/>
              <a:lstStyle/>
              <a:p>
                <a:endParaRPr lang="fr-FR"/>
              </a:p>
            </p:txBody>
          </p:sp>
          <p:sp>
            <p:nvSpPr>
              <p:cNvPr id="14543" name="Line 504"/>
              <p:cNvSpPr>
                <a:spLocks noChangeShapeType="1"/>
              </p:cNvSpPr>
              <p:nvPr/>
            </p:nvSpPr>
            <p:spPr bwMode="auto">
              <a:xfrm flipV="1">
                <a:off x="6073768" y="5207542"/>
                <a:ext cx="182562" cy="122427"/>
              </a:xfrm>
              <a:prstGeom prst="line">
                <a:avLst/>
              </a:prstGeom>
              <a:noFill/>
              <a:ln w="15875">
                <a:solidFill>
                  <a:srgbClr val="000000"/>
                </a:solidFill>
                <a:round/>
                <a:headEnd/>
                <a:tailEnd/>
              </a:ln>
            </p:spPr>
            <p:txBody>
              <a:bodyPr/>
              <a:lstStyle/>
              <a:p>
                <a:endParaRPr lang="fr-FR"/>
              </a:p>
            </p:txBody>
          </p:sp>
          <p:sp>
            <p:nvSpPr>
              <p:cNvPr id="14544" name="Line 505"/>
              <p:cNvSpPr>
                <a:spLocks noChangeShapeType="1"/>
              </p:cNvSpPr>
              <p:nvPr/>
            </p:nvSpPr>
            <p:spPr bwMode="auto">
              <a:xfrm>
                <a:off x="6256331" y="5607470"/>
                <a:ext cx="1587" cy="153442"/>
              </a:xfrm>
              <a:prstGeom prst="line">
                <a:avLst/>
              </a:prstGeom>
              <a:noFill/>
              <a:ln w="15875">
                <a:solidFill>
                  <a:srgbClr val="000000"/>
                </a:solidFill>
                <a:round/>
                <a:headEnd/>
                <a:tailEnd/>
              </a:ln>
            </p:spPr>
            <p:txBody>
              <a:bodyPr/>
              <a:lstStyle/>
              <a:p>
                <a:endParaRPr lang="fr-FR"/>
              </a:p>
            </p:txBody>
          </p:sp>
          <p:sp>
            <p:nvSpPr>
              <p:cNvPr id="14545" name="Line 506"/>
              <p:cNvSpPr>
                <a:spLocks noChangeShapeType="1"/>
              </p:cNvSpPr>
              <p:nvPr/>
            </p:nvSpPr>
            <p:spPr bwMode="auto">
              <a:xfrm>
                <a:off x="6256331" y="4900658"/>
                <a:ext cx="1587" cy="306884"/>
              </a:xfrm>
              <a:prstGeom prst="line">
                <a:avLst/>
              </a:prstGeom>
              <a:noFill/>
              <a:ln w="15875">
                <a:solidFill>
                  <a:srgbClr val="000000"/>
                </a:solidFill>
                <a:round/>
                <a:headEnd/>
                <a:tailEnd/>
              </a:ln>
            </p:spPr>
            <p:txBody>
              <a:bodyPr/>
              <a:lstStyle/>
              <a:p>
                <a:endParaRPr lang="fr-FR"/>
              </a:p>
            </p:txBody>
          </p:sp>
          <p:grpSp>
            <p:nvGrpSpPr>
              <p:cNvPr id="14546" name="Group 507"/>
              <p:cNvGrpSpPr>
                <a:grpSpLocks/>
              </p:cNvGrpSpPr>
              <p:nvPr/>
            </p:nvGrpSpPr>
            <p:grpSpPr bwMode="auto">
              <a:xfrm>
                <a:off x="6215056" y="4992071"/>
                <a:ext cx="82550" cy="91412"/>
                <a:chOff x="2339" y="1164"/>
                <a:chExt cx="52" cy="56"/>
              </a:xfrm>
            </p:grpSpPr>
            <p:sp>
              <p:nvSpPr>
                <p:cNvPr id="14576" name="Line 508"/>
                <p:cNvSpPr>
                  <a:spLocks noChangeShapeType="1"/>
                </p:cNvSpPr>
                <p:nvPr/>
              </p:nvSpPr>
              <p:spPr bwMode="auto">
                <a:xfrm>
                  <a:off x="2365" y="1164"/>
                  <a:ext cx="1" cy="6"/>
                </a:xfrm>
                <a:prstGeom prst="line">
                  <a:avLst/>
                </a:prstGeom>
                <a:noFill/>
                <a:ln w="15875">
                  <a:solidFill>
                    <a:srgbClr val="000000"/>
                  </a:solidFill>
                  <a:round/>
                  <a:headEnd/>
                  <a:tailEnd/>
                </a:ln>
              </p:spPr>
              <p:txBody>
                <a:bodyPr/>
                <a:lstStyle/>
                <a:p>
                  <a:endParaRPr lang="fr-FR"/>
                </a:p>
              </p:txBody>
            </p:sp>
            <p:sp>
              <p:nvSpPr>
                <p:cNvPr id="14577" name="Freeform 509"/>
                <p:cNvSpPr>
                  <a:spLocks/>
                </p:cNvSpPr>
                <p:nvPr/>
              </p:nvSpPr>
              <p:spPr bwMode="auto">
                <a:xfrm>
                  <a:off x="2339" y="1169"/>
                  <a:ext cx="52" cy="51"/>
                </a:xfrm>
                <a:custGeom>
                  <a:avLst/>
                  <a:gdLst>
                    <a:gd name="T0" fmla="*/ 0 w 104"/>
                    <a:gd name="T1" fmla="*/ 0 h 104"/>
                    <a:gd name="T2" fmla="*/ 1 w 104"/>
                    <a:gd name="T3" fmla="*/ 0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grpSp>
          <p:sp>
            <p:nvSpPr>
              <p:cNvPr id="14547" name="Rectangle 510"/>
              <p:cNvSpPr>
                <a:spLocks noChangeArrowheads="1"/>
              </p:cNvSpPr>
              <p:nvPr/>
            </p:nvSpPr>
            <p:spPr bwMode="auto">
              <a:xfrm>
                <a:off x="6256331" y="4930041"/>
                <a:ext cx="271462" cy="248119"/>
              </a:xfrm>
              <a:prstGeom prst="rect">
                <a:avLst/>
              </a:prstGeom>
              <a:noFill/>
              <a:ln w="15875">
                <a:noFill/>
                <a:miter lim="800000"/>
                <a:headEnd/>
                <a:tailEnd/>
              </a:ln>
            </p:spPr>
            <p:txBody>
              <a:bodyPr/>
              <a:lstStyle/>
              <a:p>
                <a:endParaRPr lang="fr-FR"/>
              </a:p>
            </p:txBody>
          </p:sp>
          <p:sp>
            <p:nvSpPr>
              <p:cNvPr id="14548" name="Rectangle 511"/>
              <p:cNvSpPr>
                <a:spLocks noChangeArrowheads="1"/>
              </p:cNvSpPr>
              <p:nvPr/>
            </p:nvSpPr>
            <p:spPr bwMode="auto">
              <a:xfrm>
                <a:off x="6332530" y="4972482"/>
                <a:ext cx="42862" cy="156707"/>
              </a:xfrm>
              <a:prstGeom prst="rect">
                <a:avLst/>
              </a:prstGeom>
              <a:noFill/>
              <a:ln w="15875">
                <a:noFill/>
                <a:miter lim="800000"/>
                <a:headEnd/>
                <a:tailEnd/>
              </a:ln>
            </p:spPr>
            <p:txBody>
              <a:bodyPr wrap="none" lIns="0" tIns="0" rIns="0" bIns="0">
                <a:spAutoFit/>
              </a:bodyPr>
              <a:lstStyle/>
              <a:p>
                <a:r>
                  <a:rPr lang="fr-FR" sz="1000">
                    <a:solidFill>
                      <a:srgbClr val="000000"/>
                    </a:solidFill>
                  </a:rPr>
                  <a:t>I</a:t>
                </a:r>
                <a:endParaRPr lang="fr-FR"/>
              </a:p>
            </p:txBody>
          </p:sp>
          <p:sp>
            <p:nvSpPr>
              <p:cNvPr id="14549" name="Rectangle 512"/>
              <p:cNvSpPr>
                <a:spLocks noChangeArrowheads="1"/>
              </p:cNvSpPr>
              <p:nvPr/>
            </p:nvSpPr>
            <p:spPr bwMode="auto">
              <a:xfrm>
                <a:off x="6372218" y="4972482"/>
                <a:ext cx="31750" cy="156707"/>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sp>
            <p:nvSpPr>
              <p:cNvPr id="14550" name="Rectangle 513"/>
              <p:cNvSpPr>
                <a:spLocks noChangeArrowheads="1"/>
              </p:cNvSpPr>
              <p:nvPr/>
            </p:nvSpPr>
            <p:spPr bwMode="auto">
              <a:xfrm>
                <a:off x="6364280" y="5898030"/>
                <a:ext cx="84137" cy="156707"/>
              </a:xfrm>
              <a:prstGeom prst="rect">
                <a:avLst/>
              </a:prstGeom>
              <a:noFill/>
              <a:ln w="15875">
                <a:noFill/>
                <a:miter lim="800000"/>
                <a:headEnd/>
                <a:tailEnd/>
              </a:ln>
            </p:spPr>
            <p:txBody>
              <a:bodyPr wrap="none" lIns="0" tIns="0" rIns="0" bIns="0">
                <a:spAutoFit/>
              </a:bodyPr>
              <a:lstStyle/>
              <a:p>
                <a:r>
                  <a:rPr lang="fr-FR" sz="1000">
                    <a:solidFill>
                      <a:srgbClr val="000000"/>
                    </a:solidFill>
                  </a:rPr>
                  <a:t>R</a:t>
                </a:r>
                <a:endParaRPr lang="fr-FR"/>
              </a:p>
            </p:txBody>
          </p:sp>
          <p:sp>
            <p:nvSpPr>
              <p:cNvPr id="14551" name="Rectangle 514"/>
              <p:cNvSpPr>
                <a:spLocks noChangeArrowheads="1"/>
              </p:cNvSpPr>
              <p:nvPr/>
            </p:nvSpPr>
            <p:spPr bwMode="auto">
              <a:xfrm>
                <a:off x="6448418" y="5953530"/>
                <a:ext cx="39687" cy="109368"/>
              </a:xfrm>
              <a:prstGeom prst="rect">
                <a:avLst/>
              </a:prstGeom>
              <a:noFill/>
              <a:ln w="15875">
                <a:noFill/>
                <a:miter lim="800000"/>
                <a:headEnd/>
                <a:tailEnd/>
              </a:ln>
            </p:spPr>
            <p:txBody>
              <a:bodyPr wrap="none" lIns="0" tIns="0" rIns="0" bIns="0">
                <a:spAutoFit/>
              </a:bodyPr>
              <a:lstStyle/>
              <a:p>
                <a:r>
                  <a:rPr lang="fr-FR" sz="700">
                    <a:solidFill>
                      <a:srgbClr val="000000"/>
                    </a:solidFill>
                  </a:rPr>
                  <a:t>e</a:t>
                </a:r>
                <a:endParaRPr lang="fr-FR"/>
              </a:p>
            </p:txBody>
          </p:sp>
          <p:sp>
            <p:nvSpPr>
              <p:cNvPr id="14552" name="Rectangle 515"/>
              <p:cNvSpPr>
                <a:spLocks noChangeArrowheads="1"/>
              </p:cNvSpPr>
              <p:nvPr/>
            </p:nvSpPr>
            <p:spPr bwMode="auto">
              <a:xfrm>
                <a:off x="6486518" y="5898030"/>
                <a:ext cx="31750" cy="156707"/>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sp>
            <p:nvSpPr>
              <p:cNvPr id="14553" name="Rectangle 516"/>
              <p:cNvSpPr>
                <a:spLocks noChangeArrowheads="1"/>
              </p:cNvSpPr>
              <p:nvPr/>
            </p:nvSpPr>
            <p:spPr bwMode="auto">
              <a:xfrm>
                <a:off x="7524742" y="5898030"/>
                <a:ext cx="31750" cy="156707"/>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sp>
            <p:nvSpPr>
              <p:cNvPr id="14554" name="Line 517"/>
              <p:cNvSpPr>
                <a:spLocks noChangeShapeType="1"/>
              </p:cNvSpPr>
              <p:nvPr/>
            </p:nvSpPr>
            <p:spPr bwMode="auto">
              <a:xfrm>
                <a:off x="7837479" y="6162472"/>
                <a:ext cx="1587" cy="153442"/>
              </a:xfrm>
              <a:prstGeom prst="line">
                <a:avLst/>
              </a:prstGeom>
              <a:noFill/>
              <a:ln w="15875">
                <a:solidFill>
                  <a:srgbClr val="000000"/>
                </a:solidFill>
                <a:round/>
                <a:headEnd/>
                <a:tailEnd/>
              </a:ln>
            </p:spPr>
            <p:txBody>
              <a:bodyPr/>
              <a:lstStyle/>
              <a:p>
                <a:endParaRPr lang="fr-FR"/>
              </a:p>
            </p:txBody>
          </p:sp>
          <p:sp>
            <p:nvSpPr>
              <p:cNvPr id="14555" name="Rectangle 518"/>
              <p:cNvSpPr>
                <a:spLocks noChangeArrowheads="1"/>
              </p:cNvSpPr>
              <p:nvPr/>
            </p:nvSpPr>
            <p:spPr bwMode="auto">
              <a:xfrm>
                <a:off x="7777154" y="5762545"/>
                <a:ext cx="122237" cy="399928"/>
              </a:xfrm>
              <a:prstGeom prst="rect">
                <a:avLst/>
              </a:prstGeom>
              <a:solidFill>
                <a:srgbClr val="FFFFFF"/>
              </a:solidFill>
              <a:ln w="15875">
                <a:solidFill>
                  <a:srgbClr val="000000"/>
                </a:solidFill>
                <a:miter lim="800000"/>
                <a:headEnd/>
                <a:tailEnd/>
              </a:ln>
            </p:spPr>
            <p:txBody>
              <a:bodyPr/>
              <a:lstStyle/>
              <a:p>
                <a:endParaRPr lang="fr-FR"/>
              </a:p>
            </p:txBody>
          </p:sp>
          <p:sp>
            <p:nvSpPr>
              <p:cNvPr id="14556" name="Line 519"/>
              <p:cNvSpPr>
                <a:spLocks noChangeShapeType="1"/>
              </p:cNvSpPr>
              <p:nvPr/>
            </p:nvSpPr>
            <p:spPr bwMode="auto">
              <a:xfrm>
                <a:off x="7654916" y="5207542"/>
                <a:ext cx="1587" cy="399928"/>
              </a:xfrm>
              <a:prstGeom prst="line">
                <a:avLst/>
              </a:prstGeom>
              <a:noFill/>
              <a:ln w="15875">
                <a:solidFill>
                  <a:srgbClr val="000000"/>
                </a:solidFill>
                <a:round/>
                <a:headEnd/>
                <a:tailEnd/>
              </a:ln>
            </p:spPr>
            <p:txBody>
              <a:bodyPr/>
              <a:lstStyle/>
              <a:p>
                <a:endParaRPr lang="fr-FR"/>
              </a:p>
            </p:txBody>
          </p:sp>
          <p:grpSp>
            <p:nvGrpSpPr>
              <p:cNvPr id="14557" name="Group 520"/>
              <p:cNvGrpSpPr>
                <a:grpSpLocks/>
              </p:cNvGrpSpPr>
              <p:nvPr/>
            </p:nvGrpSpPr>
            <p:grpSpPr bwMode="auto">
              <a:xfrm>
                <a:off x="7654916" y="5485043"/>
                <a:ext cx="182562" cy="122427"/>
                <a:chOff x="2250" y="1466"/>
                <a:chExt cx="115" cy="75"/>
              </a:xfrm>
            </p:grpSpPr>
            <p:sp>
              <p:nvSpPr>
                <p:cNvPr id="14574" name="Line 521"/>
                <p:cNvSpPr>
                  <a:spLocks noChangeShapeType="1"/>
                </p:cNvSpPr>
                <p:nvPr/>
              </p:nvSpPr>
              <p:spPr bwMode="auto">
                <a:xfrm>
                  <a:off x="2250" y="1466"/>
                  <a:ext cx="73" cy="48"/>
                </a:xfrm>
                <a:prstGeom prst="line">
                  <a:avLst/>
                </a:prstGeom>
                <a:noFill/>
                <a:ln w="15875">
                  <a:solidFill>
                    <a:srgbClr val="000000"/>
                  </a:solidFill>
                  <a:round/>
                  <a:headEnd/>
                  <a:tailEnd/>
                </a:ln>
              </p:spPr>
              <p:txBody>
                <a:bodyPr/>
                <a:lstStyle/>
                <a:p>
                  <a:endParaRPr lang="fr-FR"/>
                </a:p>
              </p:txBody>
            </p:sp>
            <p:sp>
              <p:nvSpPr>
                <p:cNvPr id="14575" name="Freeform 522"/>
                <p:cNvSpPr>
                  <a:spLocks/>
                </p:cNvSpPr>
                <p:nvPr/>
              </p:nvSpPr>
              <p:spPr bwMode="auto">
                <a:xfrm>
                  <a:off x="2307" y="1491"/>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14558" name="Line 523"/>
              <p:cNvSpPr>
                <a:spLocks noChangeShapeType="1"/>
              </p:cNvSpPr>
              <p:nvPr/>
            </p:nvSpPr>
            <p:spPr bwMode="auto">
              <a:xfrm flipH="1">
                <a:off x="7534267" y="5423014"/>
                <a:ext cx="120650" cy="1632"/>
              </a:xfrm>
              <a:prstGeom prst="line">
                <a:avLst/>
              </a:prstGeom>
              <a:noFill/>
              <a:ln w="15875">
                <a:solidFill>
                  <a:srgbClr val="000000"/>
                </a:solidFill>
                <a:round/>
                <a:headEnd/>
                <a:tailEnd/>
              </a:ln>
            </p:spPr>
            <p:txBody>
              <a:bodyPr/>
              <a:lstStyle/>
              <a:p>
                <a:endParaRPr lang="fr-FR"/>
              </a:p>
            </p:txBody>
          </p:sp>
          <p:sp>
            <p:nvSpPr>
              <p:cNvPr id="14559" name="Line 524"/>
              <p:cNvSpPr>
                <a:spLocks noChangeShapeType="1"/>
              </p:cNvSpPr>
              <p:nvPr/>
            </p:nvSpPr>
            <p:spPr bwMode="auto">
              <a:xfrm flipV="1">
                <a:off x="7654916" y="5207542"/>
                <a:ext cx="182562" cy="122427"/>
              </a:xfrm>
              <a:prstGeom prst="line">
                <a:avLst/>
              </a:prstGeom>
              <a:noFill/>
              <a:ln w="15875">
                <a:solidFill>
                  <a:srgbClr val="000000"/>
                </a:solidFill>
                <a:round/>
                <a:headEnd/>
                <a:tailEnd/>
              </a:ln>
            </p:spPr>
            <p:txBody>
              <a:bodyPr/>
              <a:lstStyle/>
              <a:p>
                <a:endParaRPr lang="fr-FR"/>
              </a:p>
            </p:txBody>
          </p:sp>
          <p:sp>
            <p:nvSpPr>
              <p:cNvPr id="14560" name="Line 525"/>
              <p:cNvSpPr>
                <a:spLocks noChangeShapeType="1"/>
              </p:cNvSpPr>
              <p:nvPr/>
            </p:nvSpPr>
            <p:spPr bwMode="auto">
              <a:xfrm>
                <a:off x="7837479" y="5607470"/>
                <a:ext cx="1587" cy="153442"/>
              </a:xfrm>
              <a:prstGeom prst="line">
                <a:avLst/>
              </a:prstGeom>
              <a:noFill/>
              <a:ln w="15875">
                <a:solidFill>
                  <a:srgbClr val="000000"/>
                </a:solidFill>
                <a:round/>
                <a:headEnd/>
                <a:tailEnd/>
              </a:ln>
            </p:spPr>
            <p:txBody>
              <a:bodyPr/>
              <a:lstStyle/>
              <a:p>
                <a:endParaRPr lang="fr-FR"/>
              </a:p>
            </p:txBody>
          </p:sp>
          <p:sp>
            <p:nvSpPr>
              <p:cNvPr id="14561" name="Line 526"/>
              <p:cNvSpPr>
                <a:spLocks noChangeShapeType="1"/>
              </p:cNvSpPr>
              <p:nvPr/>
            </p:nvSpPr>
            <p:spPr bwMode="auto">
              <a:xfrm>
                <a:off x="7837479" y="4900658"/>
                <a:ext cx="1587" cy="306884"/>
              </a:xfrm>
              <a:prstGeom prst="line">
                <a:avLst/>
              </a:prstGeom>
              <a:noFill/>
              <a:ln w="15875">
                <a:solidFill>
                  <a:srgbClr val="000000"/>
                </a:solidFill>
                <a:round/>
                <a:headEnd/>
                <a:tailEnd/>
              </a:ln>
            </p:spPr>
            <p:txBody>
              <a:bodyPr/>
              <a:lstStyle/>
              <a:p>
                <a:endParaRPr lang="fr-FR"/>
              </a:p>
            </p:txBody>
          </p:sp>
          <p:grpSp>
            <p:nvGrpSpPr>
              <p:cNvPr id="14562" name="Group 527"/>
              <p:cNvGrpSpPr>
                <a:grpSpLocks/>
              </p:cNvGrpSpPr>
              <p:nvPr/>
            </p:nvGrpSpPr>
            <p:grpSpPr bwMode="auto">
              <a:xfrm>
                <a:off x="7796204" y="4992071"/>
                <a:ext cx="82550" cy="91412"/>
                <a:chOff x="2339" y="1164"/>
                <a:chExt cx="52" cy="56"/>
              </a:xfrm>
            </p:grpSpPr>
            <p:sp>
              <p:nvSpPr>
                <p:cNvPr id="14572" name="Line 528"/>
                <p:cNvSpPr>
                  <a:spLocks noChangeShapeType="1"/>
                </p:cNvSpPr>
                <p:nvPr/>
              </p:nvSpPr>
              <p:spPr bwMode="auto">
                <a:xfrm>
                  <a:off x="2365" y="1164"/>
                  <a:ext cx="1" cy="6"/>
                </a:xfrm>
                <a:prstGeom prst="line">
                  <a:avLst/>
                </a:prstGeom>
                <a:noFill/>
                <a:ln w="15875">
                  <a:solidFill>
                    <a:srgbClr val="000000"/>
                  </a:solidFill>
                  <a:round/>
                  <a:headEnd/>
                  <a:tailEnd/>
                </a:ln>
              </p:spPr>
              <p:txBody>
                <a:bodyPr/>
                <a:lstStyle/>
                <a:p>
                  <a:endParaRPr lang="fr-FR"/>
                </a:p>
              </p:txBody>
            </p:sp>
            <p:sp>
              <p:nvSpPr>
                <p:cNvPr id="14573" name="Freeform 529"/>
                <p:cNvSpPr>
                  <a:spLocks/>
                </p:cNvSpPr>
                <p:nvPr/>
              </p:nvSpPr>
              <p:spPr bwMode="auto">
                <a:xfrm>
                  <a:off x="2339" y="1169"/>
                  <a:ext cx="52" cy="51"/>
                </a:xfrm>
                <a:custGeom>
                  <a:avLst/>
                  <a:gdLst>
                    <a:gd name="T0" fmla="*/ 0 w 104"/>
                    <a:gd name="T1" fmla="*/ 0 h 104"/>
                    <a:gd name="T2" fmla="*/ 1 w 104"/>
                    <a:gd name="T3" fmla="*/ 0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grpSp>
          <p:sp>
            <p:nvSpPr>
              <p:cNvPr id="14563" name="Rectangle 530"/>
              <p:cNvSpPr>
                <a:spLocks noChangeArrowheads="1"/>
              </p:cNvSpPr>
              <p:nvPr/>
            </p:nvSpPr>
            <p:spPr bwMode="auto">
              <a:xfrm>
                <a:off x="7837479" y="4930041"/>
                <a:ext cx="271462" cy="248119"/>
              </a:xfrm>
              <a:prstGeom prst="rect">
                <a:avLst/>
              </a:prstGeom>
              <a:noFill/>
              <a:ln w="15875">
                <a:noFill/>
                <a:miter lim="800000"/>
                <a:headEnd/>
                <a:tailEnd/>
              </a:ln>
            </p:spPr>
            <p:txBody>
              <a:bodyPr/>
              <a:lstStyle/>
              <a:p>
                <a:endParaRPr lang="fr-FR"/>
              </a:p>
            </p:txBody>
          </p:sp>
          <p:sp>
            <p:nvSpPr>
              <p:cNvPr id="14564" name="Rectangle 531"/>
              <p:cNvSpPr>
                <a:spLocks noChangeArrowheads="1"/>
              </p:cNvSpPr>
              <p:nvPr/>
            </p:nvSpPr>
            <p:spPr bwMode="auto">
              <a:xfrm>
                <a:off x="7913679" y="4972482"/>
                <a:ext cx="42862" cy="156707"/>
              </a:xfrm>
              <a:prstGeom prst="rect">
                <a:avLst/>
              </a:prstGeom>
              <a:noFill/>
              <a:ln w="15875">
                <a:noFill/>
                <a:miter lim="800000"/>
                <a:headEnd/>
                <a:tailEnd/>
              </a:ln>
            </p:spPr>
            <p:txBody>
              <a:bodyPr wrap="none" lIns="0" tIns="0" rIns="0" bIns="0">
                <a:spAutoFit/>
              </a:bodyPr>
              <a:lstStyle/>
              <a:p>
                <a:r>
                  <a:rPr lang="fr-FR" sz="1000">
                    <a:solidFill>
                      <a:srgbClr val="000000"/>
                    </a:solidFill>
                  </a:rPr>
                  <a:t>I</a:t>
                </a:r>
                <a:endParaRPr lang="fr-FR"/>
              </a:p>
            </p:txBody>
          </p:sp>
          <p:sp>
            <p:nvSpPr>
              <p:cNvPr id="14565" name="Rectangle 532"/>
              <p:cNvSpPr>
                <a:spLocks noChangeArrowheads="1"/>
              </p:cNvSpPr>
              <p:nvPr/>
            </p:nvSpPr>
            <p:spPr bwMode="auto">
              <a:xfrm>
                <a:off x="7953366" y="4972482"/>
                <a:ext cx="31750" cy="156707"/>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sp>
            <p:nvSpPr>
              <p:cNvPr id="14566" name="Rectangle 533"/>
              <p:cNvSpPr>
                <a:spLocks noChangeArrowheads="1"/>
              </p:cNvSpPr>
              <p:nvPr/>
            </p:nvSpPr>
            <p:spPr bwMode="auto">
              <a:xfrm>
                <a:off x="7945429" y="5898030"/>
                <a:ext cx="84137" cy="156707"/>
              </a:xfrm>
              <a:prstGeom prst="rect">
                <a:avLst/>
              </a:prstGeom>
              <a:noFill/>
              <a:ln w="15875">
                <a:noFill/>
                <a:miter lim="800000"/>
                <a:headEnd/>
                <a:tailEnd/>
              </a:ln>
            </p:spPr>
            <p:txBody>
              <a:bodyPr wrap="none" lIns="0" tIns="0" rIns="0" bIns="0">
                <a:spAutoFit/>
              </a:bodyPr>
              <a:lstStyle/>
              <a:p>
                <a:r>
                  <a:rPr lang="fr-FR" sz="1000">
                    <a:solidFill>
                      <a:srgbClr val="000000"/>
                    </a:solidFill>
                  </a:rPr>
                  <a:t>R</a:t>
                </a:r>
                <a:endParaRPr lang="fr-FR"/>
              </a:p>
            </p:txBody>
          </p:sp>
          <p:sp>
            <p:nvSpPr>
              <p:cNvPr id="14567" name="Rectangle 534"/>
              <p:cNvSpPr>
                <a:spLocks noChangeArrowheads="1"/>
              </p:cNvSpPr>
              <p:nvPr/>
            </p:nvSpPr>
            <p:spPr bwMode="auto">
              <a:xfrm>
                <a:off x="8029566" y="5953530"/>
                <a:ext cx="39687" cy="109368"/>
              </a:xfrm>
              <a:prstGeom prst="rect">
                <a:avLst/>
              </a:prstGeom>
              <a:noFill/>
              <a:ln w="15875">
                <a:noFill/>
                <a:miter lim="800000"/>
                <a:headEnd/>
                <a:tailEnd/>
              </a:ln>
            </p:spPr>
            <p:txBody>
              <a:bodyPr wrap="none" lIns="0" tIns="0" rIns="0" bIns="0">
                <a:spAutoFit/>
              </a:bodyPr>
              <a:lstStyle/>
              <a:p>
                <a:r>
                  <a:rPr lang="fr-FR" sz="700">
                    <a:solidFill>
                      <a:srgbClr val="000000"/>
                    </a:solidFill>
                  </a:rPr>
                  <a:t>e</a:t>
                </a:r>
                <a:endParaRPr lang="fr-FR"/>
              </a:p>
            </p:txBody>
          </p:sp>
          <p:sp>
            <p:nvSpPr>
              <p:cNvPr id="14568" name="Rectangle 535"/>
              <p:cNvSpPr>
                <a:spLocks noChangeArrowheads="1"/>
              </p:cNvSpPr>
              <p:nvPr/>
            </p:nvSpPr>
            <p:spPr bwMode="auto">
              <a:xfrm>
                <a:off x="8067666" y="5898030"/>
                <a:ext cx="31750" cy="156707"/>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sp>
            <p:nvSpPr>
              <p:cNvPr id="14569" name="Line 536"/>
              <p:cNvSpPr>
                <a:spLocks noChangeShapeType="1"/>
              </p:cNvSpPr>
              <p:nvPr/>
            </p:nvSpPr>
            <p:spPr bwMode="auto">
              <a:xfrm>
                <a:off x="7499342" y="5419749"/>
                <a:ext cx="774699" cy="0"/>
              </a:xfrm>
              <a:prstGeom prst="line">
                <a:avLst/>
              </a:prstGeom>
              <a:noFill/>
              <a:ln w="15875">
                <a:solidFill>
                  <a:schemeClr val="tx1"/>
                </a:solidFill>
                <a:prstDash val="dash"/>
                <a:round/>
                <a:headEnd/>
                <a:tailEnd/>
              </a:ln>
            </p:spPr>
            <p:txBody>
              <a:bodyPr/>
              <a:lstStyle/>
              <a:p>
                <a:endParaRPr lang="fr-FR"/>
              </a:p>
            </p:txBody>
          </p:sp>
          <p:sp>
            <p:nvSpPr>
              <p:cNvPr id="14570" name="Line 537"/>
              <p:cNvSpPr>
                <a:spLocks noChangeShapeType="1"/>
              </p:cNvSpPr>
              <p:nvPr/>
            </p:nvSpPr>
            <p:spPr bwMode="auto">
              <a:xfrm>
                <a:off x="7966066" y="6319179"/>
                <a:ext cx="395287" cy="0"/>
              </a:xfrm>
              <a:prstGeom prst="line">
                <a:avLst/>
              </a:prstGeom>
              <a:noFill/>
              <a:ln w="15875">
                <a:solidFill>
                  <a:schemeClr val="tx1"/>
                </a:solidFill>
                <a:prstDash val="dash"/>
                <a:round/>
                <a:headEnd/>
                <a:tailEnd/>
              </a:ln>
            </p:spPr>
            <p:txBody>
              <a:bodyPr/>
              <a:lstStyle/>
              <a:p>
                <a:endParaRPr lang="fr-FR"/>
              </a:p>
            </p:txBody>
          </p:sp>
          <p:sp>
            <p:nvSpPr>
              <p:cNvPr id="14571" name="Line 538"/>
              <p:cNvSpPr>
                <a:spLocks noChangeShapeType="1"/>
              </p:cNvSpPr>
              <p:nvPr/>
            </p:nvSpPr>
            <p:spPr bwMode="auto">
              <a:xfrm>
                <a:off x="8313728" y="6319179"/>
                <a:ext cx="415925" cy="0"/>
              </a:xfrm>
              <a:prstGeom prst="line">
                <a:avLst/>
              </a:prstGeom>
              <a:noFill/>
              <a:ln w="15875">
                <a:solidFill>
                  <a:schemeClr val="tx1"/>
                </a:solidFill>
                <a:round/>
                <a:headEnd/>
                <a:tailEnd/>
              </a:ln>
            </p:spPr>
            <p:txBody>
              <a:bodyPr/>
              <a:lstStyle/>
              <a:p>
                <a:endParaRPr lang="fr-FR"/>
              </a:p>
            </p:txBody>
          </p:sp>
        </p:grpSp>
        <p:grpSp>
          <p:nvGrpSpPr>
            <p:cNvPr id="14344" name="Group 540"/>
            <p:cNvGrpSpPr>
              <a:grpSpLocks/>
            </p:cNvGrpSpPr>
            <p:nvPr/>
          </p:nvGrpSpPr>
          <p:grpSpPr bwMode="auto">
            <a:xfrm>
              <a:off x="5530849" y="2959099"/>
              <a:ext cx="2039939" cy="858841"/>
              <a:chOff x="1441" y="2026"/>
              <a:chExt cx="1285" cy="541"/>
            </a:xfrm>
          </p:grpSpPr>
          <p:grpSp>
            <p:nvGrpSpPr>
              <p:cNvPr id="14471" name="Group 541"/>
              <p:cNvGrpSpPr>
                <a:grpSpLocks/>
              </p:cNvGrpSpPr>
              <p:nvPr/>
            </p:nvGrpSpPr>
            <p:grpSpPr bwMode="auto">
              <a:xfrm>
                <a:off x="1619" y="2026"/>
                <a:ext cx="153" cy="541"/>
                <a:chOff x="1619" y="2026"/>
                <a:chExt cx="153" cy="541"/>
              </a:xfrm>
            </p:grpSpPr>
            <p:sp>
              <p:nvSpPr>
                <p:cNvPr id="14474" name="Line 542"/>
                <p:cNvSpPr>
                  <a:spLocks noChangeShapeType="1"/>
                </p:cNvSpPr>
                <p:nvPr/>
              </p:nvSpPr>
              <p:spPr bwMode="auto">
                <a:xfrm>
                  <a:off x="1695" y="2378"/>
                  <a:ext cx="0" cy="189"/>
                </a:xfrm>
                <a:prstGeom prst="line">
                  <a:avLst/>
                </a:prstGeom>
                <a:noFill/>
                <a:ln w="15875">
                  <a:solidFill>
                    <a:srgbClr val="000000"/>
                  </a:solidFill>
                  <a:round/>
                  <a:headEnd/>
                  <a:tailEnd/>
                </a:ln>
              </p:spPr>
              <p:txBody>
                <a:bodyPr/>
                <a:lstStyle/>
                <a:p>
                  <a:endParaRPr lang="fr-FR"/>
                </a:p>
              </p:txBody>
            </p:sp>
            <p:sp>
              <p:nvSpPr>
                <p:cNvPr id="14475" name="Oval 543"/>
                <p:cNvSpPr>
                  <a:spLocks noChangeArrowheads="1"/>
                </p:cNvSpPr>
                <p:nvPr/>
              </p:nvSpPr>
              <p:spPr bwMode="auto">
                <a:xfrm>
                  <a:off x="1619" y="2132"/>
                  <a:ext cx="153" cy="152"/>
                </a:xfrm>
                <a:prstGeom prst="ellipse">
                  <a:avLst/>
                </a:prstGeom>
                <a:solidFill>
                  <a:srgbClr val="FFFFFF"/>
                </a:solidFill>
                <a:ln w="15875">
                  <a:solidFill>
                    <a:srgbClr val="000000"/>
                  </a:solidFill>
                  <a:round/>
                  <a:headEnd/>
                  <a:tailEnd/>
                </a:ln>
              </p:spPr>
              <p:txBody>
                <a:bodyPr/>
                <a:lstStyle/>
                <a:p>
                  <a:endParaRPr lang="fr-FR"/>
                </a:p>
              </p:txBody>
            </p:sp>
            <p:sp>
              <p:nvSpPr>
                <p:cNvPr id="14476" name="Oval 544"/>
                <p:cNvSpPr>
                  <a:spLocks noChangeArrowheads="1"/>
                </p:cNvSpPr>
                <p:nvPr/>
              </p:nvSpPr>
              <p:spPr bwMode="auto">
                <a:xfrm>
                  <a:off x="1619" y="2227"/>
                  <a:ext cx="153" cy="152"/>
                </a:xfrm>
                <a:prstGeom prst="ellipse">
                  <a:avLst/>
                </a:prstGeom>
                <a:solidFill>
                  <a:srgbClr val="FFFFFF"/>
                </a:solidFill>
                <a:ln w="15875">
                  <a:solidFill>
                    <a:srgbClr val="000000"/>
                  </a:solidFill>
                  <a:round/>
                  <a:headEnd/>
                  <a:tailEnd/>
                </a:ln>
              </p:spPr>
              <p:txBody>
                <a:bodyPr/>
                <a:lstStyle/>
                <a:p>
                  <a:endParaRPr lang="fr-FR"/>
                </a:p>
              </p:txBody>
            </p:sp>
            <p:sp>
              <p:nvSpPr>
                <p:cNvPr id="14477" name="Oval 545"/>
                <p:cNvSpPr>
                  <a:spLocks noChangeArrowheads="1"/>
                </p:cNvSpPr>
                <p:nvPr/>
              </p:nvSpPr>
              <p:spPr bwMode="auto">
                <a:xfrm>
                  <a:off x="1619" y="2132"/>
                  <a:ext cx="153" cy="152"/>
                </a:xfrm>
                <a:prstGeom prst="ellipse">
                  <a:avLst/>
                </a:prstGeom>
                <a:noFill/>
                <a:ln w="15875">
                  <a:solidFill>
                    <a:srgbClr val="000000"/>
                  </a:solidFill>
                  <a:round/>
                  <a:headEnd/>
                  <a:tailEnd/>
                </a:ln>
              </p:spPr>
              <p:txBody>
                <a:bodyPr/>
                <a:lstStyle/>
                <a:p>
                  <a:endParaRPr lang="fr-FR"/>
                </a:p>
              </p:txBody>
            </p:sp>
            <p:grpSp>
              <p:nvGrpSpPr>
                <p:cNvPr id="14478" name="Group 546"/>
                <p:cNvGrpSpPr>
                  <a:grpSpLocks/>
                </p:cNvGrpSpPr>
                <p:nvPr/>
              </p:nvGrpSpPr>
              <p:grpSpPr bwMode="auto">
                <a:xfrm>
                  <a:off x="1670" y="2038"/>
                  <a:ext cx="52" cy="57"/>
                  <a:chOff x="1670" y="2038"/>
                  <a:chExt cx="52" cy="57"/>
                </a:xfrm>
              </p:grpSpPr>
              <p:sp>
                <p:nvSpPr>
                  <p:cNvPr id="14481" name="Line 547"/>
                  <p:cNvSpPr>
                    <a:spLocks noChangeShapeType="1"/>
                  </p:cNvSpPr>
                  <p:nvPr/>
                </p:nvSpPr>
                <p:spPr bwMode="auto">
                  <a:xfrm>
                    <a:off x="1695" y="2038"/>
                    <a:ext cx="1" cy="7"/>
                  </a:xfrm>
                  <a:prstGeom prst="line">
                    <a:avLst/>
                  </a:prstGeom>
                  <a:noFill/>
                  <a:ln w="15875">
                    <a:solidFill>
                      <a:srgbClr val="000000"/>
                    </a:solidFill>
                    <a:round/>
                    <a:headEnd/>
                    <a:tailEnd/>
                  </a:ln>
                </p:spPr>
                <p:txBody>
                  <a:bodyPr/>
                  <a:lstStyle/>
                  <a:p>
                    <a:endParaRPr lang="fr-FR"/>
                  </a:p>
                </p:txBody>
              </p:sp>
              <p:sp>
                <p:nvSpPr>
                  <p:cNvPr id="14482" name="Freeform 548"/>
                  <p:cNvSpPr>
                    <a:spLocks/>
                  </p:cNvSpPr>
                  <p:nvPr/>
                </p:nvSpPr>
                <p:spPr bwMode="auto">
                  <a:xfrm>
                    <a:off x="1670" y="2043"/>
                    <a:ext cx="52" cy="52"/>
                  </a:xfrm>
                  <a:custGeom>
                    <a:avLst/>
                    <a:gdLst>
                      <a:gd name="T0" fmla="*/ 0 w 104"/>
                      <a:gd name="T1" fmla="*/ 0 h 104"/>
                      <a:gd name="T2" fmla="*/ 1 w 104"/>
                      <a:gd name="T3" fmla="*/ 1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grpSp>
            <p:sp>
              <p:nvSpPr>
                <p:cNvPr id="14479" name="Rectangle 549"/>
                <p:cNvSpPr>
                  <a:spLocks noChangeArrowheads="1"/>
                </p:cNvSpPr>
                <p:nvPr/>
              </p:nvSpPr>
              <p:spPr bwMode="auto">
                <a:xfrm>
                  <a:off x="1743" y="2026"/>
                  <a:ext cx="27" cy="96"/>
                </a:xfrm>
                <a:prstGeom prst="rect">
                  <a:avLst/>
                </a:prstGeom>
                <a:noFill/>
                <a:ln w="15875">
                  <a:noFill/>
                  <a:miter lim="800000"/>
                  <a:headEnd/>
                  <a:tailEnd/>
                </a:ln>
              </p:spPr>
              <p:txBody>
                <a:bodyPr wrap="none" lIns="0" tIns="0" rIns="0" bIns="0">
                  <a:spAutoFit/>
                </a:bodyPr>
                <a:lstStyle/>
                <a:p>
                  <a:r>
                    <a:rPr lang="fr-FR" sz="1000">
                      <a:solidFill>
                        <a:srgbClr val="000000"/>
                      </a:solidFill>
                    </a:rPr>
                    <a:t>I</a:t>
                  </a:r>
                  <a:endParaRPr lang="fr-FR"/>
                </a:p>
              </p:txBody>
            </p:sp>
            <p:sp>
              <p:nvSpPr>
                <p:cNvPr id="14480" name="Line 550"/>
                <p:cNvSpPr>
                  <a:spLocks noChangeShapeType="1"/>
                </p:cNvSpPr>
                <p:nvPr/>
              </p:nvSpPr>
              <p:spPr bwMode="auto">
                <a:xfrm flipV="1">
                  <a:off x="1695" y="2057"/>
                  <a:ext cx="1" cy="75"/>
                </a:xfrm>
                <a:prstGeom prst="line">
                  <a:avLst/>
                </a:prstGeom>
                <a:noFill/>
                <a:ln w="15875">
                  <a:solidFill>
                    <a:srgbClr val="000000"/>
                  </a:solidFill>
                  <a:round/>
                  <a:headEnd/>
                  <a:tailEnd/>
                </a:ln>
              </p:spPr>
              <p:txBody>
                <a:bodyPr/>
                <a:lstStyle/>
                <a:p>
                  <a:endParaRPr lang="fr-FR"/>
                </a:p>
              </p:txBody>
            </p:sp>
          </p:grpSp>
          <p:sp>
            <p:nvSpPr>
              <p:cNvPr id="14472" name="Line 551"/>
              <p:cNvSpPr>
                <a:spLocks noChangeShapeType="1"/>
              </p:cNvSpPr>
              <p:nvPr/>
            </p:nvSpPr>
            <p:spPr bwMode="auto">
              <a:xfrm>
                <a:off x="1441" y="2564"/>
                <a:ext cx="1285" cy="0"/>
              </a:xfrm>
              <a:prstGeom prst="line">
                <a:avLst/>
              </a:prstGeom>
              <a:noFill/>
              <a:ln w="15875">
                <a:solidFill>
                  <a:srgbClr val="000000"/>
                </a:solidFill>
                <a:round/>
                <a:headEnd/>
                <a:tailEnd/>
              </a:ln>
            </p:spPr>
            <p:txBody>
              <a:bodyPr/>
              <a:lstStyle/>
              <a:p>
                <a:endParaRPr lang="fr-FR"/>
              </a:p>
            </p:txBody>
          </p:sp>
        </p:grpSp>
        <p:sp>
          <p:nvSpPr>
            <p:cNvPr id="14345" name="Rectangle 553"/>
            <p:cNvSpPr>
              <a:spLocks noChangeArrowheads="1"/>
            </p:cNvSpPr>
            <p:nvPr/>
          </p:nvSpPr>
          <p:spPr bwMode="auto">
            <a:xfrm>
              <a:off x="5876925" y="2125663"/>
              <a:ext cx="120650" cy="390526"/>
            </a:xfrm>
            <a:prstGeom prst="rect">
              <a:avLst/>
            </a:prstGeom>
            <a:solidFill>
              <a:srgbClr val="FFFFFF"/>
            </a:solidFill>
            <a:ln w="15875">
              <a:solidFill>
                <a:srgbClr val="000000"/>
              </a:solidFill>
              <a:miter lim="800000"/>
              <a:headEnd/>
              <a:tailEnd/>
            </a:ln>
          </p:spPr>
          <p:txBody>
            <a:bodyPr/>
            <a:lstStyle/>
            <a:p>
              <a:endParaRPr lang="fr-FR"/>
            </a:p>
          </p:txBody>
        </p:sp>
        <p:grpSp>
          <p:nvGrpSpPr>
            <p:cNvPr id="14346" name="Group 554"/>
            <p:cNvGrpSpPr>
              <a:grpSpLocks/>
            </p:cNvGrpSpPr>
            <p:nvPr/>
          </p:nvGrpSpPr>
          <p:grpSpPr bwMode="auto">
            <a:xfrm>
              <a:off x="5651500" y="1976438"/>
              <a:ext cx="563563" cy="1017591"/>
              <a:chOff x="767" y="1209"/>
              <a:chExt cx="355" cy="641"/>
            </a:xfrm>
          </p:grpSpPr>
          <p:sp>
            <p:nvSpPr>
              <p:cNvPr id="14466" name="Line 555"/>
              <p:cNvSpPr>
                <a:spLocks noChangeShapeType="1"/>
              </p:cNvSpPr>
              <p:nvPr/>
            </p:nvSpPr>
            <p:spPr bwMode="auto">
              <a:xfrm>
                <a:off x="767" y="1209"/>
                <a:ext cx="317" cy="0"/>
              </a:xfrm>
              <a:prstGeom prst="line">
                <a:avLst/>
              </a:prstGeom>
              <a:noFill/>
              <a:ln w="15875">
                <a:solidFill>
                  <a:srgbClr val="000000"/>
                </a:solidFill>
                <a:round/>
                <a:headEnd/>
                <a:tailEnd/>
              </a:ln>
            </p:spPr>
            <p:txBody>
              <a:bodyPr/>
              <a:lstStyle/>
              <a:p>
                <a:endParaRPr lang="fr-FR"/>
              </a:p>
            </p:txBody>
          </p:sp>
          <p:sp>
            <p:nvSpPr>
              <p:cNvPr id="14467" name="Line 556"/>
              <p:cNvSpPr>
                <a:spLocks noChangeShapeType="1"/>
              </p:cNvSpPr>
              <p:nvPr/>
            </p:nvSpPr>
            <p:spPr bwMode="auto">
              <a:xfrm>
                <a:off x="947" y="1209"/>
                <a:ext cx="1" cy="94"/>
              </a:xfrm>
              <a:prstGeom prst="line">
                <a:avLst/>
              </a:prstGeom>
              <a:noFill/>
              <a:ln w="15875">
                <a:solidFill>
                  <a:srgbClr val="000000"/>
                </a:solidFill>
                <a:round/>
                <a:headEnd/>
                <a:tailEnd/>
              </a:ln>
            </p:spPr>
            <p:txBody>
              <a:bodyPr/>
              <a:lstStyle/>
              <a:p>
                <a:endParaRPr lang="fr-FR"/>
              </a:p>
            </p:txBody>
          </p:sp>
          <p:sp>
            <p:nvSpPr>
              <p:cNvPr id="14468" name="Line 557"/>
              <p:cNvSpPr>
                <a:spLocks noChangeShapeType="1"/>
              </p:cNvSpPr>
              <p:nvPr/>
            </p:nvSpPr>
            <p:spPr bwMode="auto">
              <a:xfrm>
                <a:off x="945" y="1548"/>
                <a:ext cx="0" cy="95"/>
              </a:xfrm>
              <a:prstGeom prst="line">
                <a:avLst/>
              </a:prstGeom>
              <a:noFill/>
              <a:ln w="15875">
                <a:solidFill>
                  <a:srgbClr val="000000"/>
                </a:solidFill>
                <a:round/>
                <a:headEnd/>
                <a:tailEnd/>
              </a:ln>
            </p:spPr>
            <p:txBody>
              <a:bodyPr/>
              <a:lstStyle/>
              <a:p>
                <a:endParaRPr lang="fr-FR"/>
              </a:p>
            </p:txBody>
          </p:sp>
          <p:sp>
            <p:nvSpPr>
              <p:cNvPr id="14469" name="Rectangle 558"/>
              <p:cNvSpPr>
                <a:spLocks noChangeArrowheads="1"/>
              </p:cNvSpPr>
              <p:nvPr/>
            </p:nvSpPr>
            <p:spPr bwMode="auto">
              <a:xfrm>
                <a:off x="1033" y="1367"/>
                <a:ext cx="89" cy="96"/>
              </a:xfrm>
              <a:prstGeom prst="rect">
                <a:avLst/>
              </a:prstGeom>
              <a:noFill/>
              <a:ln w="15875">
                <a:noFill/>
                <a:miter lim="800000"/>
                <a:headEnd/>
                <a:tailEnd/>
              </a:ln>
            </p:spPr>
            <p:txBody>
              <a:bodyPr wrap="none" lIns="0" tIns="0" rIns="0" bIns="0">
                <a:spAutoFit/>
              </a:bodyPr>
              <a:lstStyle/>
              <a:p>
                <a:r>
                  <a:rPr lang="fr-FR" sz="1000">
                    <a:solidFill>
                      <a:srgbClr val="000000"/>
                    </a:solidFill>
                  </a:rPr>
                  <a:t>Rc</a:t>
                </a:r>
                <a:endParaRPr lang="fr-FR"/>
              </a:p>
            </p:txBody>
          </p:sp>
          <p:sp>
            <p:nvSpPr>
              <p:cNvPr id="14470" name="Line 559"/>
              <p:cNvSpPr>
                <a:spLocks noChangeShapeType="1"/>
              </p:cNvSpPr>
              <p:nvPr/>
            </p:nvSpPr>
            <p:spPr bwMode="auto">
              <a:xfrm>
                <a:off x="944" y="1635"/>
                <a:ext cx="0" cy="215"/>
              </a:xfrm>
              <a:prstGeom prst="line">
                <a:avLst/>
              </a:prstGeom>
              <a:noFill/>
              <a:ln w="15875">
                <a:solidFill>
                  <a:schemeClr val="tx1"/>
                </a:solidFill>
                <a:prstDash val="dash"/>
                <a:round/>
                <a:headEnd/>
                <a:tailEnd/>
              </a:ln>
            </p:spPr>
            <p:txBody>
              <a:bodyPr/>
              <a:lstStyle/>
              <a:p>
                <a:endParaRPr lang="fr-FR"/>
              </a:p>
            </p:txBody>
          </p:sp>
        </p:grpSp>
        <p:sp>
          <p:nvSpPr>
            <p:cNvPr id="14347" name="Rectangle 560"/>
            <p:cNvSpPr>
              <a:spLocks noChangeArrowheads="1"/>
            </p:cNvSpPr>
            <p:nvPr/>
          </p:nvSpPr>
          <p:spPr bwMode="auto">
            <a:xfrm>
              <a:off x="5499100" y="3614737"/>
              <a:ext cx="134938" cy="152401"/>
            </a:xfrm>
            <a:prstGeom prst="rect">
              <a:avLst/>
            </a:prstGeom>
            <a:noFill/>
            <a:ln w="15875">
              <a:noFill/>
              <a:miter lim="800000"/>
              <a:headEnd/>
              <a:tailEnd/>
            </a:ln>
          </p:spPr>
          <p:txBody>
            <a:bodyPr wrap="square" lIns="0" tIns="0" rIns="0" bIns="0">
              <a:spAutoFit/>
            </a:bodyPr>
            <a:lstStyle/>
            <a:p>
              <a:r>
                <a:rPr lang="fr-FR" sz="1000">
                  <a:solidFill>
                    <a:srgbClr val="000000"/>
                  </a:solidFill>
                </a:rPr>
                <a:t>V-</a:t>
              </a:r>
              <a:endParaRPr lang="fr-FR"/>
            </a:p>
          </p:txBody>
        </p:sp>
        <p:grpSp>
          <p:nvGrpSpPr>
            <p:cNvPr id="14454" name="Group 562"/>
            <p:cNvGrpSpPr>
              <a:grpSpLocks/>
            </p:cNvGrpSpPr>
            <p:nvPr/>
          </p:nvGrpSpPr>
          <p:grpSpPr bwMode="auto">
            <a:xfrm>
              <a:off x="6345238" y="2957510"/>
              <a:ext cx="242887" cy="860427"/>
              <a:chOff x="1619" y="2026"/>
              <a:chExt cx="153" cy="542"/>
            </a:xfrm>
          </p:grpSpPr>
          <p:sp>
            <p:nvSpPr>
              <p:cNvPr id="14457" name="Line 563"/>
              <p:cNvSpPr>
                <a:spLocks noChangeShapeType="1"/>
              </p:cNvSpPr>
              <p:nvPr/>
            </p:nvSpPr>
            <p:spPr bwMode="auto">
              <a:xfrm>
                <a:off x="1695" y="2378"/>
                <a:ext cx="1" cy="190"/>
              </a:xfrm>
              <a:prstGeom prst="line">
                <a:avLst/>
              </a:prstGeom>
              <a:noFill/>
              <a:ln w="15875">
                <a:solidFill>
                  <a:srgbClr val="000000"/>
                </a:solidFill>
                <a:round/>
                <a:headEnd/>
                <a:tailEnd/>
              </a:ln>
            </p:spPr>
            <p:txBody>
              <a:bodyPr/>
              <a:lstStyle/>
              <a:p>
                <a:endParaRPr lang="fr-FR"/>
              </a:p>
            </p:txBody>
          </p:sp>
          <p:sp>
            <p:nvSpPr>
              <p:cNvPr id="14458" name="Oval 564"/>
              <p:cNvSpPr>
                <a:spLocks noChangeArrowheads="1"/>
              </p:cNvSpPr>
              <p:nvPr/>
            </p:nvSpPr>
            <p:spPr bwMode="auto">
              <a:xfrm>
                <a:off x="1619" y="2132"/>
                <a:ext cx="153" cy="152"/>
              </a:xfrm>
              <a:prstGeom prst="ellipse">
                <a:avLst/>
              </a:prstGeom>
              <a:solidFill>
                <a:srgbClr val="FFFFFF"/>
              </a:solidFill>
              <a:ln w="15875">
                <a:solidFill>
                  <a:srgbClr val="000000"/>
                </a:solidFill>
                <a:round/>
                <a:headEnd/>
                <a:tailEnd/>
              </a:ln>
            </p:spPr>
            <p:txBody>
              <a:bodyPr/>
              <a:lstStyle/>
              <a:p>
                <a:endParaRPr lang="fr-FR"/>
              </a:p>
            </p:txBody>
          </p:sp>
          <p:sp>
            <p:nvSpPr>
              <p:cNvPr id="14459" name="Oval 565"/>
              <p:cNvSpPr>
                <a:spLocks noChangeArrowheads="1"/>
              </p:cNvSpPr>
              <p:nvPr/>
            </p:nvSpPr>
            <p:spPr bwMode="auto">
              <a:xfrm>
                <a:off x="1619" y="2227"/>
                <a:ext cx="153" cy="152"/>
              </a:xfrm>
              <a:prstGeom prst="ellipse">
                <a:avLst/>
              </a:prstGeom>
              <a:solidFill>
                <a:srgbClr val="FFFFFF"/>
              </a:solidFill>
              <a:ln w="15875">
                <a:solidFill>
                  <a:srgbClr val="000000"/>
                </a:solidFill>
                <a:round/>
                <a:headEnd/>
                <a:tailEnd/>
              </a:ln>
            </p:spPr>
            <p:txBody>
              <a:bodyPr/>
              <a:lstStyle/>
              <a:p>
                <a:endParaRPr lang="fr-FR"/>
              </a:p>
            </p:txBody>
          </p:sp>
          <p:sp>
            <p:nvSpPr>
              <p:cNvPr id="14460" name="Oval 566"/>
              <p:cNvSpPr>
                <a:spLocks noChangeArrowheads="1"/>
              </p:cNvSpPr>
              <p:nvPr/>
            </p:nvSpPr>
            <p:spPr bwMode="auto">
              <a:xfrm>
                <a:off x="1619" y="2132"/>
                <a:ext cx="153" cy="152"/>
              </a:xfrm>
              <a:prstGeom prst="ellipse">
                <a:avLst/>
              </a:prstGeom>
              <a:noFill/>
              <a:ln w="15875">
                <a:solidFill>
                  <a:srgbClr val="000000"/>
                </a:solidFill>
                <a:round/>
                <a:headEnd/>
                <a:tailEnd/>
              </a:ln>
            </p:spPr>
            <p:txBody>
              <a:bodyPr/>
              <a:lstStyle/>
              <a:p>
                <a:endParaRPr lang="fr-FR"/>
              </a:p>
            </p:txBody>
          </p:sp>
          <p:grpSp>
            <p:nvGrpSpPr>
              <p:cNvPr id="14461" name="Group 567"/>
              <p:cNvGrpSpPr>
                <a:grpSpLocks/>
              </p:cNvGrpSpPr>
              <p:nvPr/>
            </p:nvGrpSpPr>
            <p:grpSpPr bwMode="auto">
              <a:xfrm>
                <a:off x="1670" y="2038"/>
                <a:ext cx="52" cy="57"/>
                <a:chOff x="1670" y="2038"/>
                <a:chExt cx="52" cy="57"/>
              </a:xfrm>
            </p:grpSpPr>
            <p:sp>
              <p:nvSpPr>
                <p:cNvPr id="14464" name="Line 568"/>
                <p:cNvSpPr>
                  <a:spLocks noChangeShapeType="1"/>
                </p:cNvSpPr>
                <p:nvPr/>
              </p:nvSpPr>
              <p:spPr bwMode="auto">
                <a:xfrm>
                  <a:off x="1695" y="2038"/>
                  <a:ext cx="1" cy="7"/>
                </a:xfrm>
                <a:prstGeom prst="line">
                  <a:avLst/>
                </a:prstGeom>
                <a:noFill/>
                <a:ln w="15875">
                  <a:solidFill>
                    <a:srgbClr val="000000"/>
                  </a:solidFill>
                  <a:round/>
                  <a:headEnd/>
                  <a:tailEnd/>
                </a:ln>
              </p:spPr>
              <p:txBody>
                <a:bodyPr/>
                <a:lstStyle/>
                <a:p>
                  <a:endParaRPr lang="fr-FR"/>
                </a:p>
              </p:txBody>
            </p:sp>
            <p:sp>
              <p:nvSpPr>
                <p:cNvPr id="14465" name="Freeform 569"/>
                <p:cNvSpPr>
                  <a:spLocks/>
                </p:cNvSpPr>
                <p:nvPr/>
              </p:nvSpPr>
              <p:spPr bwMode="auto">
                <a:xfrm>
                  <a:off x="1670" y="2043"/>
                  <a:ext cx="52" cy="52"/>
                </a:xfrm>
                <a:custGeom>
                  <a:avLst/>
                  <a:gdLst>
                    <a:gd name="T0" fmla="*/ 0 w 104"/>
                    <a:gd name="T1" fmla="*/ 0 h 104"/>
                    <a:gd name="T2" fmla="*/ 1 w 104"/>
                    <a:gd name="T3" fmla="*/ 1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grpSp>
          <p:sp>
            <p:nvSpPr>
              <p:cNvPr id="14462" name="Rectangle 570"/>
              <p:cNvSpPr>
                <a:spLocks noChangeArrowheads="1"/>
              </p:cNvSpPr>
              <p:nvPr/>
            </p:nvSpPr>
            <p:spPr bwMode="auto">
              <a:xfrm>
                <a:off x="1743" y="2026"/>
                <a:ext cx="27" cy="96"/>
              </a:xfrm>
              <a:prstGeom prst="rect">
                <a:avLst/>
              </a:prstGeom>
              <a:noFill/>
              <a:ln w="15875">
                <a:noFill/>
                <a:miter lim="800000"/>
                <a:headEnd/>
                <a:tailEnd/>
              </a:ln>
            </p:spPr>
            <p:txBody>
              <a:bodyPr wrap="none" lIns="0" tIns="0" rIns="0" bIns="0">
                <a:spAutoFit/>
              </a:bodyPr>
              <a:lstStyle/>
              <a:p>
                <a:r>
                  <a:rPr lang="fr-FR" sz="1000">
                    <a:solidFill>
                      <a:srgbClr val="000000"/>
                    </a:solidFill>
                  </a:rPr>
                  <a:t>I</a:t>
                </a:r>
                <a:endParaRPr lang="fr-FR"/>
              </a:p>
            </p:txBody>
          </p:sp>
          <p:sp>
            <p:nvSpPr>
              <p:cNvPr id="14463" name="Line 571"/>
              <p:cNvSpPr>
                <a:spLocks noChangeShapeType="1"/>
              </p:cNvSpPr>
              <p:nvPr/>
            </p:nvSpPr>
            <p:spPr bwMode="auto">
              <a:xfrm flipV="1">
                <a:off x="1695" y="2057"/>
                <a:ext cx="1" cy="75"/>
              </a:xfrm>
              <a:prstGeom prst="line">
                <a:avLst/>
              </a:prstGeom>
              <a:noFill/>
              <a:ln w="15875">
                <a:solidFill>
                  <a:srgbClr val="000000"/>
                </a:solidFill>
                <a:round/>
                <a:headEnd/>
                <a:tailEnd/>
              </a:ln>
            </p:spPr>
            <p:txBody>
              <a:bodyPr/>
              <a:lstStyle/>
              <a:p>
                <a:endParaRPr lang="fr-FR"/>
              </a:p>
            </p:txBody>
          </p:sp>
        </p:grpSp>
        <p:grpSp>
          <p:nvGrpSpPr>
            <p:cNvPr id="14442" name="Group 575"/>
            <p:cNvGrpSpPr>
              <a:grpSpLocks/>
            </p:cNvGrpSpPr>
            <p:nvPr/>
          </p:nvGrpSpPr>
          <p:grpSpPr bwMode="auto">
            <a:xfrm>
              <a:off x="6888163" y="2957513"/>
              <a:ext cx="242887" cy="854078"/>
              <a:chOff x="1619" y="2026"/>
              <a:chExt cx="153" cy="538"/>
            </a:xfrm>
          </p:grpSpPr>
          <p:sp>
            <p:nvSpPr>
              <p:cNvPr id="14445" name="Line 576"/>
              <p:cNvSpPr>
                <a:spLocks noChangeShapeType="1"/>
              </p:cNvSpPr>
              <p:nvPr/>
            </p:nvSpPr>
            <p:spPr bwMode="auto">
              <a:xfrm>
                <a:off x="1695" y="2378"/>
                <a:ext cx="1" cy="186"/>
              </a:xfrm>
              <a:prstGeom prst="line">
                <a:avLst/>
              </a:prstGeom>
              <a:noFill/>
              <a:ln w="15875">
                <a:solidFill>
                  <a:srgbClr val="000000"/>
                </a:solidFill>
                <a:round/>
                <a:headEnd/>
                <a:tailEnd/>
              </a:ln>
            </p:spPr>
            <p:txBody>
              <a:bodyPr/>
              <a:lstStyle/>
              <a:p>
                <a:endParaRPr lang="fr-FR"/>
              </a:p>
            </p:txBody>
          </p:sp>
          <p:sp>
            <p:nvSpPr>
              <p:cNvPr id="14446" name="Oval 577"/>
              <p:cNvSpPr>
                <a:spLocks noChangeArrowheads="1"/>
              </p:cNvSpPr>
              <p:nvPr/>
            </p:nvSpPr>
            <p:spPr bwMode="auto">
              <a:xfrm>
                <a:off x="1619" y="2132"/>
                <a:ext cx="153" cy="152"/>
              </a:xfrm>
              <a:prstGeom prst="ellipse">
                <a:avLst/>
              </a:prstGeom>
              <a:solidFill>
                <a:srgbClr val="FFFFFF"/>
              </a:solidFill>
              <a:ln w="15875">
                <a:solidFill>
                  <a:srgbClr val="000000"/>
                </a:solidFill>
                <a:round/>
                <a:headEnd/>
                <a:tailEnd/>
              </a:ln>
            </p:spPr>
            <p:txBody>
              <a:bodyPr/>
              <a:lstStyle/>
              <a:p>
                <a:endParaRPr lang="fr-FR"/>
              </a:p>
            </p:txBody>
          </p:sp>
          <p:sp>
            <p:nvSpPr>
              <p:cNvPr id="14447" name="Oval 578"/>
              <p:cNvSpPr>
                <a:spLocks noChangeArrowheads="1"/>
              </p:cNvSpPr>
              <p:nvPr/>
            </p:nvSpPr>
            <p:spPr bwMode="auto">
              <a:xfrm>
                <a:off x="1619" y="2227"/>
                <a:ext cx="153" cy="152"/>
              </a:xfrm>
              <a:prstGeom prst="ellipse">
                <a:avLst/>
              </a:prstGeom>
              <a:solidFill>
                <a:srgbClr val="FFFFFF"/>
              </a:solidFill>
              <a:ln w="15875">
                <a:solidFill>
                  <a:srgbClr val="000000"/>
                </a:solidFill>
                <a:round/>
                <a:headEnd/>
                <a:tailEnd/>
              </a:ln>
            </p:spPr>
            <p:txBody>
              <a:bodyPr/>
              <a:lstStyle/>
              <a:p>
                <a:endParaRPr lang="fr-FR"/>
              </a:p>
            </p:txBody>
          </p:sp>
          <p:sp>
            <p:nvSpPr>
              <p:cNvPr id="14448" name="Oval 579"/>
              <p:cNvSpPr>
                <a:spLocks noChangeArrowheads="1"/>
              </p:cNvSpPr>
              <p:nvPr/>
            </p:nvSpPr>
            <p:spPr bwMode="auto">
              <a:xfrm>
                <a:off x="1619" y="2132"/>
                <a:ext cx="153" cy="152"/>
              </a:xfrm>
              <a:prstGeom prst="ellipse">
                <a:avLst/>
              </a:prstGeom>
              <a:noFill/>
              <a:ln w="15875">
                <a:solidFill>
                  <a:srgbClr val="000000"/>
                </a:solidFill>
                <a:round/>
                <a:headEnd/>
                <a:tailEnd/>
              </a:ln>
            </p:spPr>
            <p:txBody>
              <a:bodyPr/>
              <a:lstStyle/>
              <a:p>
                <a:endParaRPr lang="fr-FR"/>
              </a:p>
            </p:txBody>
          </p:sp>
          <p:grpSp>
            <p:nvGrpSpPr>
              <p:cNvPr id="14449" name="Group 580"/>
              <p:cNvGrpSpPr>
                <a:grpSpLocks/>
              </p:cNvGrpSpPr>
              <p:nvPr/>
            </p:nvGrpSpPr>
            <p:grpSpPr bwMode="auto">
              <a:xfrm>
                <a:off x="1670" y="2038"/>
                <a:ext cx="52" cy="57"/>
                <a:chOff x="1670" y="2038"/>
                <a:chExt cx="52" cy="57"/>
              </a:xfrm>
            </p:grpSpPr>
            <p:sp>
              <p:nvSpPr>
                <p:cNvPr id="14452" name="Line 581"/>
                <p:cNvSpPr>
                  <a:spLocks noChangeShapeType="1"/>
                </p:cNvSpPr>
                <p:nvPr/>
              </p:nvSpPr>
              <p:spPr bwMode="auto">
                <a:xfrm>
                  <a:off x="1695" y="2038"/>
                  <a:ext cx="1" cy="7"/>
                </a:xfrm>
                <a:prstGeom prst="line">
                  <a:avLst/>
                </a:prstGeom>
                <a:noFill/>
                <a:ln w="15875">
                  <a:solidFill>
                    <a:srgbClr val="000000"/>
                  </a:solidFill>
                  <a:round/>
                  <a:headEnd/>
                  <a:tailEnd/>
                </a:ln>
              </p:spPr>
              <p:txBody>
                <a:bodyPr/>
                <a:lstStyle/>
                <a:p>
                  <a:endParaRPr lang="fr-FR"/>
                </a:p>
              </p:txBody>
            </p:sp>
            <p:sp>
              <p:nvSpPr>
                <p:cNvPr id="14453" name="Freeform 582"/>
                <p:cNvSpPr>
                  <a:spLocks/>
                </p:cNvSpPr>
                <p:nvPr/>
              </p:nvSpPr>
              <p:spPr bwMode="auto">
                <a:xfrm>
                  <a:off x="1670" y="2043"/>
                  <a:ext cx="52" cy="52"/>
                </a:xfrm>
                <a:custGeom>
                  <a:avLst/>
                  <a:gdLst>
                    <a:gd name="T0" fmla="*/ 0 w 104"/>
                    <a:gd name="T1" fmla="*/ 0 h 104"/>
                    <a:gd name="T2" fmla="*/ 1 w 104"/>
                    <a:gd name="T3" fmla="*/ 1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grpSp>
          <p:sp>
            <p:nvSpPr>
              <p:cNvPr id="14450" name="Rectangle 583"/>
              <p:cNvSpPr>
                <a:spLocks noChangeArrowheads="1"/>
              </p:cNvSpPr>
              <p:nvPr/>
            </p:nvSpPr>
            <p:spPr bwMode="auto">
              <a:xfrm>
                <a:off x="1743" y="2026"/>
                <a:ext cx="27" cy="96"/>
              </a:xfrm>
              <a:prstGeom prst="rect">
                <a:avLst/>
              </a:prstGeom>
              <a:noFill/>
              <a:ln w="15875">
                <a:noFill/>
                <a:miter lim="800000"/>
                <a:headEnd/>
                <a:tailEnd/>
              </a:ln>
            </p:spPr>
            <p:txBody>
              <a:bodyPr wrap="none" lIns="0" tIns="0" rIns="0" bIns="0">
                <a:spAutoFit/>
              </a:bodyPr>
              <a:lstStyle/>
              <a:p>
                <a:r>
                  <a:rPr lang="fr-FR" sz="1000">
                    <a:solidFill>
                      <a:srgbClr val="000000"/>
                    </a:solidFill>
                  </a:rPr>
                  <a:t>I</a:t>
                </a:r>
                <a:endParaRPr lang="fr-FR"/>
              </a:p>
            </p:txBody>
          </p:sp>
          <p:sp>
            <p:nvSpPr>
              <p:cNvPr id="14451" name="Line 584"/>
              <p:cNvSpPr>
                <a:spLocks noChangeShapeType="1"/>
              </p:cNvSpPr>
              <p:nvPr/>
            </p:nvSpPr>
            <p:spPr bwMode="auto">
              <a:xfrm flipV="1">
                <a:off x="1695" y="2057"/>
                <a:ext cx="1" cy="75"/>
              </a:xfrm>
              <a:prstGeom prst="line">
                <a:avLst/>
              </a:prstGeom>
              <a:noFill/>
              <a:ln w="15875">
                <a:solidFill>
                  <a:srgbClr val="000000"/>
                </a:solidFill>
                <a:round/>
                <a:headEnd/>
                <a:tailEnd/>
              </a:ln>
            </p:spPr>
            <p:txBody>
              <a:bodyPr/>
              <a:lstStyle/>
              <a:p>
                <a:endParaRPr lang="fr-FR"/>
              </a:p>
            </p:txBody>
          </p:sp>
        </p:grpSp>
        <p:grpSp>
          <p:nvGrpSpPr>
            <p:cNvPr id="14430" name="Group 588"/>
            <p:cNvGrpSpPr>
              <a:grpSpLocks/>
            </p:cNvGrpSpPr>
            <p:nvPr/>
          </p:nvGrpSpPr>
          <p:grpSpPr bwMode="auto">
            <a:xfrm>
              <a:off x="7373938" y="2957510"/>
              <a:ext cx="242887" cy="860427"/>
              <a:chOff x="1619" y="2026"/>
              <a:chExt cx="153" cy="542"/>
            </a:xfrm>
          </p:grpSpPr>
          <p:sp>
            <p:nvSpPr>
              <p:cNvPr id="14433" name="Line 589"/>
              <p:cNvSpPr>
                <a:spLocks noChangeShapeType="1"/>
              </p:cNvSpPr>
              <p:nvPr/>
            </p:nvSpPr>
            <p:spPr bwMode="auto">
              <a:xfrm>
                <a:off x="1695" y="2378"/>
                <a:ext cx="0" cy="190"/>
              </a:xfrm>
              <a:prstGeom prst="line">
                <a:avLst/>
              </a:prstGeom>
              <a:noFill/>
              <a:ln w="15875">
                <a:solidFill>
                  <a:srgbClr val="000000"/>
                </a:solidFill>
                <a:round/>
                <a:headEnd/>
                <a:tailEnd/>
              </a:ln>
            </p:spPr>
            <p:txBody>
              <a:bodyPr/>
              <a:lstStyle/>
              <a:p>
                <a:endParaRPr lang="fr-FR"/>
              </a:p>
            </p:txBody>
          </p:sp>
          <p:sp>
            <p:nvSpPr>
              <p:cNvPr id="14434" name="Oval 590"/>
              <p:cNvSpPr>
                <a:spLocks noChangeArrowheads="1"/>
              </p:cNvSpPr>
              <p:nvPr/>
            </p:nvSpPr>
            <p:spPr bwMode="auto">
              <a:xfrm>
                <a:off x="1619" y="2132"/>
                <a:ext cx="153" cy="152"/>
              </a:xfrm>
              <a:prstGeom prst="ellipse">
                <a:avLst/>
              </a:prstGeom>
              <a:solidFill>
                <a:srgbClr val="FFFFFF"/>
              </a:solidFill>
              <a:ln w="15875">
                <a:solidFill>
                  <a:srgbClr val="000000"/>
                </a:solidFill>
                <a:round/>
                <a:headEnd/>
                <a:tailEnd/>
              </a:ln>
            </p:spPr>
            <p:txBody>
              <a:bodyPr/>
              <a:lstStyle/>
              <a:p>
                <a:endParaRPr lang="fr-FR"/>
              </a:p>
            </p:txBody>
          </p:sp>
          <p:sp>
            <p:nvSpPr>
              <p:cNvPr id="14435" name="Oval 591"/>
              <p:cNvSpPr>
                <a:spLocks noChangeArrowheads="1"/>
              </p:cNvSpPr>
              <p:nvPr/>
            </p:nvSpPr>
            <p:spPr bwMode="auto">
              <a:xfrm>
                <a:off x="1619" y="2227"/>
                <a:ext cx="153" cy="152"/>
              </a:xfrm>
              <a:prstGeom prst="ellipse">
                <a:avLst/>
              </a:prstGeom>
              <a:solidFill>
                <a:srgbClr val="FFFFFF"/>
              </a:solidFill>
              <a:ln w="15875">
                <a:solidFill>
                  <a:srgbClr val="000000"/>
                </a:solidFill>
                <a:round/>
                <a:headEnd/>
                <a:tailEnd/>
              </a:ln>
            </p:spPr>
            <p:txBody>
              <a:bodyPr/>
              <a:lstStyle/>
              <a:p>
                <a:endParaRPr lang="fr-FR"/>
              </a:p>
            </p:txBody>
          </p:sp>
          <p:sp>
            <p:nvSpPr>
              <p:cNvPr id="14436" name="Oval 592"/>
              <p:cNvSpPr>
                <a:spLocks noChangeArrowheads="1"/>
              </p:cNvSpPr>
              <p:nvPr/>
            </p:nvSpPr>
            <p:spPr bwMode="auto">
              <a:xfrm>
                <a:off x="1619" y="2132"/>
                <a:ext cx="153" cy="152"/>
              </a:xfrm>
              <a:prstGeom prst="ellipse">
                <a:avLst/>
              </a:prstGeom>
              <a:noFill/>
              <a:ln w="15875">
                <a:solidFill>
                  <a:srgbClr val="000000"/>
                </a:solidFill>
                <a:round/>
                <a:headEnd/>
                <a:tailEnd/>
              </a:ln>
            </p:spPr>
            <p:txBody>
              <a:bodyPr/>
              <a:lstStyle/>
              <a:p>
                <a:endParaRPr lang="fr-FR"/>
              </a:p>
            </p:txBody>
          </p:sp>
          <p:grpSp>
            <p:nvGrpSpPr>
              <p:cNvPr id="14437" name="Group 593"/>
              <p:cNvGrpSpPr>
                <a:grpSpLocks/>
              </p:cNvGrpSpPr>
              <p:nvPr/>
            </p:nvGrpSpPr>
            <p:grpSpPr bwMode="auto">
              <a:xfrm>
                <a:off x="1670" y="2038"/>
                <a:ext cx="52" cy="57"/>
                <a:chOff x="1670" y="2038"/>
                <a:chExt cx="52" cy="57"/>
              </a:xfrm>
            </p:grpSpPr>
            <p:sp>
              <p:nvSpPr>
                <p:cNvPr id="14440" name="Line 594"/>
                <p:cNvSpPr>
                  <a:spLocks noChangeShapeType="1"/>
                </p:cNvSpPr>
                <p:nvPr/>
              </p:nvSpPr>
              <p:spPr bwMode="auto">
                <a:xfrm>
                  <a:off x="1695" y="2038"/>
                  <a:ext cx="1" cy="7"/>
                </a:xfrm>
                <a:prstGeom prst="line">
                  <a:avLst/>
                </a:prstGeom>
                <a:noFill/>
                <a:ln w="15875">
                  <a:solidFill>
                    <a:srgbClr val="000000"/>
                  </a:solidFill>
                  <a:round/>
                  <a:headEnd/>
                  <a:tailEnd/>
                </a:ln>
              </p:spPr>
              <p:txBody>
                <a:bodyPr/>
                <a:lstStyle/>
                <a:p>
                  <a:endParaRPr lang="fr-FR"/>
                </a:p>
              </p:txBody>
            </p:sp>
            <p:sp>
              <p:nvSpPr>
                <p:cNvPr id="14441" name="Freeform 595"/>
                <p:cNvSpPr>
                  <a:spLocks/>
                </p:cNvSpPr>
                <p:nvPr/>
              </p:nvSpPr>
              <p:spPr bwMode="auto">
                <a:xfrm>
                  <a:off x="1670" y="2043"/>
                  <a:ext cx="52" cy="52"/>
                </a:xfrm>
                <a:custGeom>
                  <a:avLst/>
                  <a:gdLst>
                    <a:gd name="T0" fmla="*/ 0 w 104"/>
                    <a:gd name="T1" fmla="*/ 0 h 104"/>
                    <a:gd name="T2" fmla="*/ 1 w 104"/>
                    <a:gd name="T3" fmla="*/ 1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grpSp>
          <p:sp>
            <p:nvSpPr>
              <p:cNvPr id="14438" name="Rectangle 596"/>
              <p:cNvSpPr>
                <a:spLocks noChangeArrowheads="1"/>
              </p:cNvSpPr>
              <p:nvPr/>
            </p:nvSpPr>
            <p:spPr bwMode="auto">
              <a:xfrm>
                <a:off x="1743" y="2026"/>
                <a:ext cx="27" cy="96"/>
              </a:xfrm>
              <a:prstGeom prst="rect">
                <a:avLst/>
              </a:prstGeom>
              <a:noFill/>
              <a:ln w="15875">
                <a:noFill/>
                <a:miter lim="800000"/>
                <a:headEnd/>
                <a:tailEnd/>
              </a:ln>
            </p:spPr>
            <p:txBody>
              <a:bodyPr wrap="none" lIns="0" tIns="0" rIns="0" bIns="0">
                <a:spAutoFit/>
              </a:bodyPr>
              <a:lstStyle/>
              <a:p>
                <a:r>
                  <a:rPr lang="fr-FR" sz="1000">
                    <a:solidFill>
                      <a:srgbClr val="000000"/>
                    </a:solidFill>
                  </a:rPr>
                  <a:t>I</a:t>
                </a:r>
                <a:endParaRPr lang="fr-FR"/>
              </a:p>
            </p:txBody>
          </p:sp>
          <p:sp>
            <p:nvSpPr>
              <p:cNvPr id="14439" name="Line 597"/>
              <p:cNvSpPr>
                <a:spLocks noChangeShapeType="1"/>
              </p:cNvSpPr>
              <p:nvPr/>
            </p:nvSpPr>
            <p:spPr bwMode="auto">
              <a:xfrm flipV="1">
                <a:off x="1695" y="2057"/>
                <a:ext cx="1" cy="75"/>
              </a:xfrm>
              <a:prstGeom prst="line">
                <a:avLst/>
              </a:prstGeom>
              <a:noFill/>
              <a:ln w="15875">
                <a:solidFill>
                  <a:srgbClr val="000000"/>
                </a:solidFill>
                <a:round/>
                <a:headEnd/>
                <a:tailEnd/>
              </a:ln>
            </p:spPr>
            <p:txBody>
              <a:bodyPr/>
              <a:lstStyle/>
              <a:p>
                <a:endParaRPr lang="fr-FR"/>
              </a:p>
            </p:txBody>
          </p:sp>
        </p:grpSp>
        <p:sp>
          <p:nvSpPr>
            <p:cNvPr id="14351" name="Line 600"/>
            <p:cNvSpPr>
              <a:spLocks noChangeShapeType="1"/>
            </p:cNvSpPr>
            <p:nvPr/>
          </p:nvSpPr>
          <p:spPr bwMode="auto">
            <a:xfrm flipV="1">
              <a:off x="5740400" y="3194049"/>
              <a:ext cx="415925" cy="277814"/>
            </a:xfrm>
            <a:prstGeom prst="line">
              <a:avLst/>
            </a:prstGeom>
            <a:noFill/>
            <a:ln w="15875">
              <a:solidFill>
                <a:schemeClr val="tx1"/>
              </a:solidFill>
              <a:round/>
              <a:headEnd/>
              <a:tailEnd type="triangle" w="med" len="med"/>
            </a:ln>
          </p:spPr>
          <p:txBody>
            <a:bodyPr/>
            <a:lstStyle/>
            <a:p>
              <a:endParaRPr lang="fr-FR"/>
            </a:p>
          </p:txBody>
        </p:sp>
        <p:sp>
          <p:nvSpPr>
            <p:cNvPr id="14352" name="Line 601"/>
            <p:cNvSpPr>
              <a:spLocks noChangeShapeType="1"/>
            </p:cNvSpPr>
            <p:nvPr/>
          </p:nvSpPr>
          <p:spPr bwMode="auto">
            <a:xfrm flipV="1">
              <a:off x="6272213" y="3192462"/>
              <a:ext cx="415925" cy="277813"/>
            </a:xfrm>
            <a:prstGeom prst="line">
              <a:avLst/>
            </a:prstGeom>
            <a:noFill/>
            <a:ln w="15875">
              <a:solidFill>
                <a:schemeClr val="tx1"/>
              </a:solidFill>
              <a:round/>
              <a:headEnd/>
              <a:tailEnd type="triangle" w="med" len="med"/>
            </a:ln>
          </p:spPr>
          <p:txBody>
            <a:bodyPr/>
            <a:lstStyle/>
            <a:p>
              <a:endParaRPr lang="fr-FR"/>
            </a:p>
          </p:txBody>
        </p:sp>
        <p:sp>
          <p:nvSpPr>
            <p:cNvPr id="14353" name="Line 602"/>
            <p:cNvSpPr>
              <a:spLocks noChangeShapeType="1"/>
            </p:cNvSpPr>
            <p:nvPr/>
          </p:nvSpPr>
          <p:spPr bwMode="auto">
            <a:xfrm flipV="1">
              <a:off x="6805613" y="3192462"/>
              <a:ext cx="415925" cy="277813"/>
            </a:xfrm>
            <a:prstGeom prst="line">
              <a:avLst/>
            </a:prstGeom>
            <a:noFill/>
            <a:ln w="15875">
              <a:solidFill>
                <a:schemeClr val="tx1"/>
              </a:solidFill>
              <a:round/>
              <a:headEnd/>
              <a:tailEnd type="triangle" w="med" len="med"/>
            </a:ln>
          </p:spPr>
          <p:txBody>
            <a:bodyPr/>
            <a:lstStyle/>
            <a:p>
              <a:endParaRPr lang="fr-FR"/>
            </a:p>
          </p:txBody>
        </p:sp>
        <p:sp>
          <p:nvSpPr>
            <p:cNvPr id="14354" name="Line 603"/>
            <p:cNvSpPr>
              <a:spLocks noChangeShapeType="1"/>
            </p:cNvSpPr>
            <p:nvPr/>
          </p:nvSpPr>
          <p:spPr bwMode="auto">
            <a:xfrm flipV="1">
              <a:off x="7300913" y="3201987"/>
              <a:ext cx="415925" cy="277813"/>
            </a:xfrm>
            <a:prstGeom prst="line">
              <a:avLst/>
            </a:prstGeom>
            <a:noFill/>
            <a:ln w="15875">
              <a:solidFill>
                <a:schemeClr val="tx1"/>
              </a:solidFill>
              <a:round/>
              <a:headEnd/>
              <a:tailEnd type="triangle" w="med" len="med"/>
            </a:ln>
          </p:spPr>
          <p:txBody>
            <a:bodyPr/>
            <a:lstStyle/>
            <a:p>
              <a:endParaRPr lang="fr-FR"/>
            </a:p>
          </p:txBody>
        </p:sp>
        <p:grpSp>
          <p:nvGrpSpPr>
            <p:cNvPr id="14355" name="Group 604"/>
            <p:cNvGrpSpPr>
              <a:grpSpLocks/>
            </p:cNvGrpSpPr>
            <p:nvPr/>
          </p:nvGrpSpPr>
          <p:grpSpPr bwMode="auto">
            <a:xfrm>
              <a:off x="8305803" y="2955925"/>
              <a:ext cx="242888" cy="855666"/>
              <a:chOff x="1619" y="2026"/>
              <a:chExt cx="153" cy="539"/>
            </a:xfrm>
          </p:grpSpPr>
          <p:grpSp>
            <p:nvGrpSpPr>
              <p:cNvPr id="14418" name="Group 605"/>
              <p:cNvGrpSpPr>
                <a:grpSpLocks/>
              </p:cNvGrpSpPr>
              <p:nvPr/>
            </p:nvGrpSpPr>
            <p:grpSpPr bwMode="auto">
              <a:xfrm>
                <a:off x="1619" y="2026"/>
                <a:ext cx="153" cy="446"/>
                <a:chOff x="1619" y="2026"/>
                <a:chExt cx="153" cy="446"/>
              </a:xfrm>
            </p:grpSpPr>
            <p:sp>
              <p:nvSpPr>
                <p:cNvPr id="14421" name="Line 606"/>
                <p:cNvSpPr>
                  <a:spLocks noChangeShapeType="1"/>
                </p:cNvSpPr>
                <p:nvPr/>
              </p:nvSpPr>
              <p:spPr bwMode="auto">
                <a:xfrm>
                  <a:off x="1695" y="2378"/>
                  <a:ext cx="1" cy="94"/>
                </a:xfrm>
                <a:prstGeom prst="line">
                  <a:avLst/>
                </a:prstGeom>
                <a:noFill/>
                <a:ln w="15875">
                  <a:solidFill>
                    <a:srgbClr val="000000"/>
                  </a:solidFill>
                  <a:round/>
                  <a:headEnd/>
                  <a:tailEnd/>
                </a:ln>
              </p:spPr>
              <p:txBody>
                <a:bodyPr/>
                <a:lstStyle/>
                <a:p>
                  <a:endParaRPr lang="fr-FR"/>
                </a:p>
              </p:txBody>
            </p:sp>
            <p:sp>
              <p:nvSpPr>
                <p:cNvPr id="14422" name="Oval 607"/>
                <p:cNvSpPr>
                  <a:spLocks noChangeArrowheads="1"/>
                </p:cNvSpPr>
                <p:nvPr/>
              </p:nvSpPr>
              <p:spPr bwMode="auto">
                <a:xfrm>
                  <a:off x="1619" y="2132"/>
                  <a:ext cx="153" cy="152"/>
                </a:xfrm>
                <a:prstGeom prst="ellipse">
                  <a:avLst/>
                </a:prstGeom>
                <a:solidFill>
                  <a:srgbClr val="FFFFFF"/>
                </a:solidFill>
                <a:ln w="15875">
                  <a:solidFill>
                    <a:srgbClr val="000000"/>
                  </a:solidFill>
                  <a:round/>
                  <a:headEnd/>
                  <a:tailEnd/>
                </a:ln>
              </p:spPr>
              <p:txBody>
                <a:bodyPr/>
                <a:lstStyle/>
                <a:p>
                  <a:endParaRPr lang="fr-FR"/>
                </a:p>
              </p:txBody>
            </p:sp>
            <p:sp>
              <p:nvSpPr>
                <p:cNvPr id="14423" name="Oval 608"/>
                <p:cNvSpPr>
                  <a:spLocks noChangeArrowheads="1"/>
                </p:cNvSpPr>
                <p:nvPr/>
              </p:nvSpPr>
              <p:spPr bwMode="auto">
                <a:xfrm>
                  <a:off x="1619" y="2227"/>
                  <a:ext cx="153" cy="152"/>
                </a:xfrm>
                <a:prstGeom prst="ellipse">
                  <a:avLst/>
                </a:prstGeom>
                <a:solidFill>
                  <a:srgbClr val="FFFFFF"/>
                </a:solidFill>
                <a:ln w="15875">
                  <a:solidFill>
                    <a:srgbClr val="000000"/>
                  </a:solidFill>
                  <a:round/>
                  <a:headEnd/>
                  <a:tailEnd/>
                </a:ln>
              </p:spPr>
              <p:txBody>
                <a:bodyPr/>
                <a:lstStyle/>
                <a:p>
                  <a:endParaRPr lang="fr-FR"/>
                </a:p>
              </p:txBody>
            </p:sp>
            <p:sp>
              <p:nvSpPr>
                <p:cNvPr id="14424" name="Oval 609"/>
                <p:cNvSpPr>
                  <a:spLocks noChangeArrowheads="1"/>
                </p:cNvSpPr>
                <p:nvPr/>
              </p:nvSpPr>
              <p:spPr bwMode="auto">
                <a:xfrm>
                  <a:off x="1619" y="2132"/>
                  <a:ext cx="153" cy="152"/>
                </a:xfrm>
                <a:prstGeom prst="ellipse">
                  <a:avLst/>
                </a:prstGeom>
                <a:noFill/>
                <a:ln w="15875">
                  <a:solidFill>
                    <a:srgbClr val="000000"/>
                  </a:solidFill>
                  <a:round/>
                  <a:headEnd/>
                  <a:tailEnd/>
                </a:ln>
              </p:spPr>
              <p:txBody>
                <a:bodyPr/>
                <a:lstStyle/>
                <a:p>
                  <a:endParaRPr lang="fr-FR"/>
                </a:p>
              </p:txBody>
            </p:sp>
            <p:grpSp>
              <p:nvGrpSpPr>
                <p:cNvPr id="14425" name="Group 610"/>
                <p:cNvGrpSpPr>
                  <a:grpSpLocks/>
                </p:cNvGrpSpPr>
                <p:nvPr/>
              </p:nvGrpSpPr>
              <p:grpSpPr bwMode="auto">
                <a:xfrm>
                  <a:off x="1670" y="2038"/>
                  <a:ext cx="52" cy="57"/>
                  <a:chOff x="1670" y="2038"/>
                  <a:chExt cx="52" cy="57"/>
                </a:xfrm>
              </p:grpSpPr>
              <p:sp>
                <p:nvSpPr>
                  <p:cNvPr id="14428" name="Line 611"/>
                  <p:cNvSpPr>
                    <a:spLocks noChangeShapeType="1"/>
                  </p:cNvSpPr>
                  <p:nvPr/>
                </p:nvSpPr>
                <p:spPr bwMode="auto">
                  <a:xfrm>
                    <a:off x="1695" y="2038"/>
                    <a:ext cx="1" cy="7"/>
                  </a:xfrm>
                  <a:prstGeom prst="line">
                    <a:avLst/>
                  </a:prstGeom>
                  <a:noFill/>
                  <a:ln w="15875">
                    <a:solidFill>
                      <a:srgbClr val="000000"/>
                    </a:solidFill>
                    <a:round/>
                    <a:headEnd/>
                    <a:tailEnd/>
                  </a:ln>
                </p:spPr>
                <p:txBody>
                  <a:bodyPr/>
                  <a:lstStyle/>
                  <a:p>
                    <a:endParaRPr lang="fr-FR"/>
                  </a:p>
                </p:txBody>
              </p:sp>
              <p:sp>
                <p:nvSpPr>
                  <p:cNvPr id="14429" name="Freeform 612"/>
                  <p:cNvSpPr>
                    <a:spLocks/>
                  </p:cNvSpPr>
                  <p:nvPr/>
                </p:nvSpPr>
                <p:spPr bwMode="auto">
                  <a:xfrm>
                    <a:off x="1670" y="2043"/>
                    <a:ext cx="52" cy="52"/>
                  </a:xfrm>
                  <a:custGeom>
                    <a:avLst/>
                    <a:gdLst>
                      <a:gd name="T0" fmla="*/ 0 w 104"/>
                      <a:gd name="T1" fmla="*/ 0 h 104"/>
                      <a:gd name="T2" fmla="*/ 1 w 104"/>
                      <a:gd name="T3" fmla="*/ 1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grpSp>
            <p:sp>
              <p:nvSpPr>
                <p:cNvPr id="14426" name="Rectangle 613"/>
                <p:cNvSpPr>
                  <a:spLocks noChangeArrowheads="1"/>
                </p:cNvSpPr>
                <p:nvPr/>
              </p:nvSpPr>
              <p:spPr bwMode="auto">
                <a:xfrm>
                  <a:off x="1743" y="2026"/>
                  <a:ext cx="27" cy="96"/>
                </a:xfrm>
                <a:prstGeom prst="rect">
                  <a:avLst/>
                </a:prstGeom>
                <a:noFill/>
                <a:ln w="15875">
                  <a:noFill/>
                  <a:miter lim="800000"/>
                  <a:headEnd/>
                  <a:tailEnd/>
                </a:ln>
              </p:spPr>
              <p:txBody>
                <a:bodyPr wrap="none" lIns="0" tIns="0" rIns="0" bIns="0">
                  <a:spAutoFit/>
                </a:bodyPr>
                <a:lstStyle/>
                <a:p>
                  <a:r>
                    <a:rPr lang="fr-FR" sz="1000">
                      <a:solidFill>
                        <a:srgbClr val="000000"/>
                      </a:solidFill>
                    </a:rPr>
                    <a:t>I</a:t>
                  </a:r>
                  <a:endParaRPr lang="fr-FR"/>
                </a:p>
              </p:txBody>
            </p:sp>
            <p:sp>
              <p:nvSpPr>
                <p:cNvPr id="14427" name="Line 614"/>
                <p:cNvSpPr>
                  <a:spLocks noChangeShapeType="1"/>
                </p:cNvSpPr>
                <p:nvPr/>
              </p:nvSpPr>
              <p:spPr bwMode="auto">
                <a:xfrm flipV="1">
                  <a:off x="1695" y="2057"/>
                  <a:ext cx="1" cy="75"/>
                </a:xfrm>
                <a:prstGeom prst="line">
                  <a:avLst/>
                </a:prstGeom>
                <a:noFill/>
                <a:ln w="15875">
                  <a:solidFill>
                    <a:srgbClr val="000000"/>
                  </a:solidFill>
                  <a:round/>
                  <a:headEnd/>
                  <a:tailEnd/>
                </a:ln>
              </p:spPr>
              <p:txBody>
                <a:bodyPr/>
                <a:lstStyle/>
                <a:p>
                  <a:endParaRPr lang="fr-FR"/>
                </a:p>
              </p:txBody>
            </p:sp>
          </p:grpSp>
          <p:sp>
            <p:nvSpPr>
              <p:cNvPr id="14420" name="Line 616"/>
              <p:cNvSpPr>
                <a:spLocks noChangeShapeType="1"/>
              </p:cNvSpPr>
              <p:nvPr/>
            </p:nvSpPr>
            <p:spPr bwMode="auto">
              <a:xfrm>
                <a:off x="1695" y="2471"/>
                <a:ext cx="1" cy="94"/>
              </a:xfrm>
              <a:prstGeom prst="line">
                <a:avLst/>
              </a:prstGeom>
              <a:noFill/>
              <a:ln w="15875">
                <a:solidFill>
                  <a:srgbClr val="000000"/>
                </a:solidFill>
                <a:round/>
                <a:headEnd/>
                <a:tailEnd/>
              </a:ln>
            </p:spPr>
            <p:txBody>
              <a:bodyPr/>
              <a:lstStyle/>
              <a:p>
                <a:endParaRPr lang="fr-FR"/>
              </a:p>
            </p:txBody>
          </p:sp>
        </p:grpSp>
        <p:sp>
          <p:nvSpPr>
            <p:cNvPr id="14356" name="Line 617"/>
            <p:cNvSpPr>
              <a:spLocks noChangeShapeType="1"/>
            </p:cNvSpPr>
            <p:nvPr/>
          </p:nvSpPr>
          <p:spPr bwMode="auto">
            <a:xfrm flipV="1">
              <a:off x="8232775" y="3200399"/>
              <a:ext cx="415925" cy="277814"/>
            </a:xfrm>
            <a:prstGeom prst="line">
              <a:avLst/>
            </a:prstGeom>
            <a:noFill/>
            <a:ln w="15875">
              <a:solidFill>
                <a:schemeClr val="tx1"/>
              </a:solidFill>
              <a:round/>
              <a:headEnd/>
              <a:tailEnd type="triangle" w="med" len="med"/>
            </a:ln>
          </p:spPr>
          <p:txBody>
            <a:bodyPr/>
            <a:lstStyle/>
            <a:p>
              <a:endParaRPr lang="fr-FR"/>
            </a:p>
          </p:txBody>
        </p:sp>
        <p:sp>
          <p:nvSpPr>
            <p:cNvPr id="14357" name="Line 618"/>
            <p:cNvSpPr>
              <a:spLocks noChangeShapeType="1"/>
            </p:cNvSpPr>
            <p:nvPr/>
          </p:nvSpPr>
          <p:spPr bwMode="auto">
            <a:xfrm>
              <a:off x="7613650" y="3815557"/>
              <a:ext cx="508000" cy="0"/>
            </a:xfrm>
            <a:prstGeom prst="line">
              <a:avLst/>
            </a:prstGeom>
            <a:noFill/>
            <a:ln w="15875">
              <a:solidFill>
                <a:schemeClr val="tx1"/>
              </a:solidFill>
              <a:prstDash val="dash"/>
              <a:round/>
              <a:headEnd/>
              <a:tailEnd/>
            </a:ln>
          </p:spPr>
          <p:txBody>
            <a:bodyPr/>
            <a:lstStyle/>
            <a:p>
              <a:endParaRPr lang="fr-FR"/>
            </a:p>
          </p:txBody>
        </p:sp>
        <p:sp>
          <p:nvSpPr>
            <p:cNvPr id="14358" name="AutoShape 619"/>
            <p:cNvSpPr>
              <a:spLocks noChangeArrowheads="1"/>
            </p:cNvSpPr>
            <p:nvPr/>
          </p:nvSpPr>
          <p:spPr bwMode="auto">
            <a:xfrm>
              <a:off x="6899275" y="3978275"/>
              <a:ext cx="776288" cy="700090"/>
            </a:xfrm>
            <a:prstGeom prst="downArrow">
              <a:avLst>
                <a:gd name="adj1" fmla="val 50000"/>
                <a:gd name="adj2" fmla="val 25000"/>
              </a:avLst>
            </a:prstGeom>
            <a:noFill/>
            <a:ln w="15875">
              <a:solidFill>
                <a:schemeClr val="tx1"/>
              </a:solidFill>
              <a:miter lim="800000"/>
              <a:headEnd/>
              <a:tailEnd/>
            </a:ln>
          </p:spPr>
          <p:txBody>
            <a:bodyPr wrap="none" anchor="ctr"/>
            <a:lstStyle/>
            <a:p>
              <a:endParaRPr lang="fr-FR"/>
            </a:p>
          </p:txBody>
        </p:sp>
        <p:sp>
          <p:nvSpPr>
            <p:cNvPr id="257" name="Line 551"/>
            <p:cNvSpPr>
              <a:spLocks noChangeShapeType="1"/>
            </p:cNvSpPr>
            <p:nvPr/>
          </p:nvSpPr>
          <p:spPr bwMode="auto">
            <a:xfrm>
              <a:off x="8167688" y="3814763"/>
              <a:ext cx="513560" cy="0"/>
            </a:xfrm>
            <a:prstGeom prst="line">
              <a:avLst/>
            </a:prstGeom>
            <a:noFill/>
            <a:ln w="15875">
              <a:solidFill>
                <a:srgbClr val="000000"/>
              </a:solidFill>
              <a:round/>
              <a:headEnd/>
              <a:tailEnd/>
            </a:ln>
          </p:spPr>
          <p:txBody>
            <a:bodyPr/>
            <a:lstStyle/>
            <a:p>
              <a:endParaRPr lang="fr-FR"/>
            </a:p>
          </p:txBody>
        </p:sp>
      </p:grpSp>
      <p:grpSp>
        <p:nvGrpSpPr>
          <p:cNvPr id="250" name="Groupe 249"/>
          <p:cNvGrpSpPr/>
          <p:nvPr/>
        </p:nvGrpSpPr>
        <p:grpSpPr>
          <a:xfrm>
            <a:off x="3127375" y="4114800"/>
            <a:ext cx="1725613" cy="2271713"/>
            <a:chOff x="3127375" y="4114800"/>
            <a:chExt cx="1725613" cy="2271713"/>
          </a:xfrm>
        </p:grpSpPr>
        <p:sp>
          <p:nvSpPr>
            <p:cNvPr id="14360" name="AutoShape 620"/>
            <p:cNvSpPr>
              <a:spLocks noChangeArrowheads="1"/>
            </p:cNvSpPr>
            <p:nvPr/>
          </p:nvSpPr>
          <p:spPr bwMode="auto">
            <a:xfrm>
              <a:off x="3694113" y="4114800"/>
              <a:ext cx="627062" cy="571500"/>
            </a:xfrm>
            <a:prstGeom prst="downArrow">
              <a:avLst>
                <a:gd name="adj1" fmla="val 50000"/>
                <a:gd name="adj2" fmla="val 25000"/>
              </a:avLst>
            </a:prstGeom>
            <a:noFill/>
            <a:ln w="15875">
              <a:solidFill>
                <a:schemeClr val="tx1"/>
              </a:solidFill>
              <a:miter lim="800000"/>
              <a:headEnd/>
              <a:tailEnd/>
            </a:ln>
          </p:spPr>
          <p:txBody>
            <a:bodyPr wrap="none" anchor="ctr"/>
            <a:lstStyle/>
            <a:p>
              <a:endParaRPr lang="fr-FR"/>
            </a:p>
          </p:txBody>
        </p:sp>
        <p:grpSp>
          <p:nvGrpSpPr>
            <p:cNvPr id="14363" name="Group 629"/>
            <p:cNvGrpSpPr>
              <a:grpSpLocks noChangeAspect="1"/>
            </p:cNvGrpSpPr>
            <p:nvPr/>
          </p:nvGrpSpPr>
          <p:grpSpPr bwMode="auto">
            <a:xfrm>
              <a:off x="3127375" y="4911725"/>
              <a:ext cx="1725613" cy="1474788"/>
              <a:chOff x="1970" y="3094"/>
              <a:chExt cx="1087" cy="929"/>
            </a:xfrm>
          </p:grpSpPr>
          <p:sp>
            <p:nvSpPr>
              <p:cNvPr id="14365" name="AutoShape 628"/>
              <p:cNvSpPr>
                <a:spLocks noChangeAspect="1" noChangeArrowheads="1" noTextEdit="1"/>
              </p:cNvSpPr>
              <p:nvPr/>
            </p:nvSpPr>
            <p:spPr bwMode="auto">
              <a:xfrm>
                <a:off x="1970" y="3094"/>
                <a:ext cx="1087" cy="929"/>
              </a:xfrm>
              <a:prstGeom prst="rect">
                <a:avLst/>
              </a:prstGeom>
              <a:noFill/>
              <a:ln w="15875">
                <a:noFill/>
                <a:miter lim="800000"/>
                <a:headEnd/>
                <a:tailEnd/>
              </a:ln>
            </p:spPr>
            <p:txBody>
              <a:bodyPr/>
              <a:lstStyle/>
              <a:p>
                <a:endParaRPr lang="fr-FR"/>
              </a:p>
            </p:txBody>
          </p:sp>
          <p:sp>
            <p:nvSpPr>
              <p:cNvPr id="14366" name="Rectangle 630"/>
              <p:cNvSpPr>
                <a:spLocks noChangeArrowheads="1"/>
              </p:cNvSpPr>
              <p:nvPr/>
            </p:nvSpPr>
            <p:spPr bwMode="auto">
              <a:xfrm>
                <a:off x="1970" y="3094"/>
                <a:ext cx="20" cy="96"/>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sp>
            <p:nvSpPr>
              <p:cNvPr id="14367" name="Line 631"/>
              <p:cNvSpPr>
                <a:spLocks noChangeShapeType="1"/>
              </p:cNvSpPr>
              <p:nvPr/>
            </p:nvSpPr>
            <p:spPr bwMode="auto">
              <a:xfrm>
                <a:off x="2028" y="3971"/>
                <a:ext cx="1006" cy="1"/>
              </a:xfrm>
              <a:prstGeom prst="line">
                <a:avLst/>
              </a:prstGeom>
              <a:noFill/>
              <a:ln w="15875">
                <a:solidFill>
                  <a:srgbClr val="000000"/>
                </a:solidFill>
                <a:round/>
                <a:headEnd/>
                <a:tailEnd/>
              </a:ln>
            </p:spPr>
            <p:txBody>
              <a:bodyPr/>
              <a:lstStyle/>
              <a:p>
                <a:endParaRPr lang="fr-FR"/>
              </a:p>
            </p:txBody>
          </p:sp>
          <p:sp>
            <p:nvSpPr>
              <p:cNvPr id="14369" name="Rectangle 633"/>
              <p:cNvSpPr>
                <a:spLocks noChangeArrowheads="1"/>
              </p:cNvSpPr>
              <p:nvPr/>
            </p:nvSpPr>
            <p:spPr bwMode="auto">
              <a:xfrm>
                <a:off x="2692" y="3632"/>
                <a:ext cx="77" cy="245"/>
              </a:xfrm>
              <a:prstGeom prst="rect">
                <a:avLst/>
              </a:prstGeom>
              <a:solidFill>
                <a:srgbClr val="FFFFFF"/>
              </a:solidFill>
              <a:ln w="15875">
                <a:solidFill>
                  <a:srgbClr val="000000"/>
                </a:solidFill>
                <a:miter lim="800000"/>
                <a:headEnd/>
                <a:tailEnd/>
              </a:ln>
            </p:spPr>
            <p:txBody>
              <a:bodyPr/>
              <a:lstStyle/>
              <a:p>
                <a:endParaRPr lang="fr-FR"/>
              </a:p>
            </p:txBody>
          </p:sp>
          <p:sp>
            <p:nvSpPr>
              <p:cNvPr id="14370" name="Rectangle 634"/>
              <p:cNvSpPr>
                <a:spLocks noChangeArrowheads="1"/>
              </p:cNvSpPr>
              <p:nvPr/>
            </p:nvSpPr>
            <p:spPr bwMode="auto">
              <a:xfrm>
                <a:off x="1988" y="3839"/>
                <a:ext cx="287" cy="152"/>
              </a:xfrm>
              <a:prstGeom prst="rect">
                <a:avLst/>
              </a:prstGeom>
              <a:noFill/>
              <a:ln w="15875">
                <a:noFill/>
                <a:miter lim="800000"/>
                <a:headEnd/>
                <a:tailEnd/>
              </a:ln>
            </p:spPr>
            <p:txBody>
              <a:bodyPr/>
              <a:lstStyle/>
              <a:p>
                <a:endParaRPr lang="fr-FR"/>
              </a:p>
            </p:txBody>
          </p:sp>
          <p:sp>
            <p:nvSpPr>
              <p:cNvPr id="14371" name="Rectangle 635"/>
              <p:cNvSpPr>
                <a:spLocks noChangeArrowheads="1"/>
              </p:cNvSpPr>
              <p:nvPr/>
            </p:nvSpPr>
            <p:spPr bwMode="auto">
              <a:xfrm>
                <a:off x="2037" y="3866"/>
                <a:ext cx="58" cy="96"/>
              </a:xfrm>
              <a:prstGeom prst="rect">
                <a:avLst/>
              </a:prstGeom>
              <a:noFill/>
              <a:ln w="15875">
                <a:noFill/>
                <a:miter lim="800000"/>
                <a:headEnd/>
                <a:tailEnd/>
              </a:ln>
            </p:spPr>
            <p:txBody>
              <a:bodyPr wrap="none" lIns="0" tIns="0" rIns="0" bIns="0">
                <a:spAutoFit/>
              </a:bodyPr>
              <a:lstStyle/>
              <a:p>
                <a:r>
                  <a:rPr lang="fr-FR" sz="1000">
                    <a:solidFill>
                      <a:srgbClr val="000000"/>
                    </a:solidFill>
                  </a:rPr>
                  <a:t>V</a:t>
                </a:r>
                <a:endParaRPr lang="fr-FR"/>
              </a:p>
            </p:txBody>
          </p:sp>
          <p:sp>
            <p:nvSpPr>
              <p:cNvPr id="14372" name="Rectangle 636"/>
              <p:cNvSpPr>
                <a:spLocks noChangeArrowheads="1"/>
              </p:cNvSpPr>
              <p:nvPr/>
            </p:nvSpPr>
            <p:spPr bwMode="auto">
              <a:xfrm>
                <a:off x="2095" y="3900"/>
                <a:ext cx="19" cy="67"/>
              </a:xfrm>
              <a:prstGeom prst="rect">
                <a:avLst/>
              </a:prstGeom>
              <a:noFill/>
              <a:ln w="15875">
                <a:noFill/>
                <a:miter lim="800000"/>
                <a:headEnd/>
                <a:tailEnd/>
              </a:ln>
            </p:spPr>
            <p:txBody>
              <a:bodyPr wrap="none" lIns="0" tIns="0" rIns="0" bIns="0">
                <a:spAutoFit/>
              </a:bodyPr>
              <a:lstStyle/>
              <a:p>
                <a:r>
                  <a:rPr lang="fr-FR" sz="700">
                    <a:solidFill>
                      <a:srgbClr val="000000"/>
                    </a:solidFill>
                  </a:rPr>
                  <a:t>-</a:t>
                </a:r>
                <a:endParaRPr lang="fr-FR"/>
              </a:p>
            </p:txBody>
          </p:sp>
          <p:sp>
            <p:nvSpPr>
              <p:cNvPr id="14373" name="Rectangle 637"/>
              <p:cNvSpPr>
                <a:spLocks noChangeArrowheads="1"/>
              </p:cNvSpPr>
              <p:nvPr/>
            </p:nvSpPr>
            <p:spPr bwMode="auto">
              <a:xfrm>
                <a:off x="2112" y="3866"/>
                <a:ext cx="20" cy="96"/>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sp>
            <p:nvSpPr>
              <p:cNvPr id="14374" name="Line 638"/>
              <p:cNvSpPr>
                <a:spLocks noChangeShapeType="1"/>
              </p:cNvSpPr>
              <p:nvPr/>
            </p:nvSpPr>
            <p:spPr bwMode="auto">
              <a:xfrm>
                <a:off x="2615" y="3292"/>
                <a:ext cx="1" cy="245"/>
              </a:xfrm>
              <a:prstGeom prst="line">
                <a:avLst/>
              </a:prstGeom>
              <a:noFill/>
              <a:ln w="15875">
                <a:solidFill>
                  <a:srgbClr val="000000"/>
                </a:solidFill>
                <a:round/>
                <a:headEnd/>
                <a:tailEnd/>
              </a:ln>
            </p:spPr>
            <p:txBody>
              <a:bodyPr/>
              <a:lstStyle/>
              <a:p>
                <a:endParaRPr lang="fr-FR"/>
              </a:p>
            </p:txBody>
          </p:sp>
          <p:grpSp>
            <p:nvGrpSpPr>
              <p:cNvPr id="14375" name="Group 641"/>
              <p:cNvGrpSpPr>
                <a:grpSpLocks/>
              </p:cNvGrpSpPr>
              <p:nvPr/>
            </p:nvGrpSpPr>
            <p:grpSpPr bwMode="auto">
              <a:xfrm>
                <a:off x="2615" y="3462"/>
                <a:ext cx="115" cy="75"/>
                <a:chOff x="2615" y="3462"/>
                <a:chExt cx="115" cy="75"/>
              </a:xfrm>
            </p:grpSpPr>
            <p:sp>
              <p:nvSpPr>
                <p:cNvPr id="14395" name="Line 639"/>
                <p:cNvSpPr>
                  <a:spLocks noChangeShapeType="1"/>
                </p:cNvSpPr>
                <p:nvPr/>
              </p:nvSpPr>
              <p:spPr bwMode="auto">
                <a:xfrm>
                  <a:off x="2615" y="3462"/>
                  <a:ext cx="73" cy="48"/>
                </a:xfrm>
                <a:prstGeom prst="line">
                  <a:avLst/>
                </a:prstGeom>
                <a:noFill/>
                <a:ln w="15875">
                  <a:solidFill>
                    <a:srgbClr val="000000"/>
                  </a:solidFill>
                  <a:round/>
                  <a:headEnd/>
                  <a:tailEnd/>
                </a:ln>
              </p:spPr>
              <p:txBody>
                <a:bodyPr/>
                <a:lstStyle/>
                <a:p>
                  <a:endParaRPr lang="fr-FR"/>
                </a:p>
              </p:txBody>
            </p:sp>
            <p:sp>
              <p:nvSpPr>
                <p:cNvPr id="14396" name="Freeform 640"/>
                <p:cNvSpPr>
                  <a:spLocks/>
                </p:cNvSpPr>
                <p:nvPr/>
              </p:nvSpPr>
              <p:spPr bwMode="auto">
                <a:xfrm>
                  <a:off x="2672" y="3487"/>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14376" name="Line 642"/>
              <p:cNvSpPr>
                <a:spLocks noChangeShapeType="1"/>
              </p:cNvSpPr>
              <p:nvPr/>
            </p:nvSpPr>
            <p:spPr bwMode="auto">
              <a:xfrm flipH="1">
                <a:off x="2539" y="3424"/>
                <a:ext cx="76" cy="1"/>
              </a:xfrm>
              <a:prstGeom prst="line">
                <a:avLst/>
              </a:prstGeom>
              <a:noFill/>
              <a:ln w="15875">
                <a:solidFill>
                  <a:srgbClr val="000000"/>
                </a:solidFill>
                <a:round/>
                <a:headEnd/>
                <a:tailEnd/>
              </a:ln>
            </p:spPr>
            <p:txBody>
              <a:bodyPr/>
              <a:lstStyle/>
              <a:p>
                <a:endParaRPr lang="fr-FR"/>
              </a:p>
            </p:txBody>
          </p:sp>
          <p:sp>
            <p:nvSpPr>
              <p:cNvPr id="14377" name="Line 643"/>
              <p:cNvSpPr>
                <a:spLocks noChangeShapeType="1"/>
              </p:cNvSpPr>
              <p:nvPr/>
            </p:nvSpPr>
            <p:spPr bwMode="auto">
              <a:xfrm flipV="1">
                <a:off x="2615" y="3292"/>
                <a:ext cx="115" cy="75"/>
              </a:xfrm>
              <a:prstGeom prst="line">
                <a:avLst/>
              </a:prstGeom>
              <a:noFill/>
              <a:ln w="15875">
                <a:solidFill>
                  <a:srgbClr val="000000"/>
                </a:solidFill>
                <a:round/>
                <a:headEnd/>
                <a:tailEnd/>
              </a:ln>
            </p:spPr>
            <p:txBody>
              <a:bodyPr/>
              <a:lstStyle/>
              <a:p>
                <a:endParaRPr lang="fr-FR"/>
              </a:p>
            </p:txBody>
          </p:sp>
          <p:sp>
            <p:nvSpPr>
              <p:cNvPr id="14378" name="Line 644"/>
              <p:cNvSpPr>
                <a:spLocks noChangeShapeType="1"/>
              </p:cNvSpPr>
              <p:nvPr/>
            </p:nvSpPr>
            <p:spPr bwMode="auto">
              <a:xfrm flipH="1">
                <a:off x="2198" y="3424"/>
                <a:ext cx="361" cy="1"/>
              </a:xfrm>
              <a:prstGeom prst="line">
                <a:avLst/>
              </a:prstGeom>
              <a:noFill/>
              <a:ln w="15875">
                <a:solidFill>
                  <a:srgbClr val="000000"/>
                </a:solidFill>
                <a:round/>
                <a:headEnd/>
                <a:tailEnd/>
              </a:ln>
            </p:spPr>
            <p:txBody>
              <a:bodyPr/>
              <a:lstStyle/>
              <a:p>
                <a:endParaRPr lang="fr-FR"/>
              </a:p>
            </p:txBody>
          </p:sp>
          <p:sp>
            <p:nvSpPr>
              <p:cNvPr id="14380" name="Line 646"/>
              <p:cNvSpPr>
                <a:spLocks noChangeShapeType="1"/>
              </p:cNvSpPr>
              <p:nvPr/>
            </p:nvSpPr>
            <p:spPr bwMode="auto">
              <a:xfrm>
                <a:off x="2730" y="3104"/>
                <a:ext cx="1" cy="188"/>
              </a:xfrm>
              <a:prstGeom prst="line">
                <a:avLst/>
              </a:prstGeom>
              <a:noFill/>
              <a:ln w="15875">
                <a:solidFill>
                  <a:srgbClr val="000000"/>
                </a:solidFill>
                <a:round/>
                <a:headEnd/>
                <a:tailEnd/>
              </a:ln>
            </p:spPr>
            <p:txBody>
              <a:bodyPr/>
              <a:lstStyle/>
              <a:p>
                <a:endParaRPr lang="fr-FR"/>
              </a:p>
            </p:txBody>
          </p:sp>
          <p:sp>
            <p:nvSpPr>
              <p:cNvPr id="14381" name="Rectangle 647"/>
              <p:cNvSpPr>
                <a:spLocks noChangeArrowheads="1"/>
              </p:cNvSpPr>
              <p:nvPr/>
            </p:nvSpPr>
            <p:spPr bwMode="auto">
              <a:xfrm>
                <a:off x="2140" y="3292"/>
                <a:ext cx="287" cy="152"/>
              </a:xfrm>
              <a:prstGeom prst="rect">
                <a:avLst/>
              </a:prstGeom>
              <a:noFill/>
              <a:ln w="15875">
                <a:noFill/>
                <a:miter lim="800000"/>
                <a:headEnd/>
                <a:tailEnd/>
              </a:ln>
            </p:spPr>
            <p:txBody>
              <a:bodyPr/>
              <a:lstStyle/>
              <a:p>
                <a:endParaRPr lang="fr-FR"/>
              </a:p>
            </p:txBody>
          </p:sp>
          <p:sp>
            <p:nvSpPr>
              <p:cNvPr id="14382" name="Rectangle 648"/>
              <p:cNvSpPr>
                <a:spLocks noChangeArrowheads="1"/>
              </p:cNvSpPr>
              <p:nvPr/>
            </p:nvSpPr>
            <p:spPr bwMode="auto">
              <a:xfrm>
                <a:off x="2188" y="3318"/>
                <a:ext cx="58" cy="96"/>
              </a:xfrm>
              <a:prstGeom prst="rect">
                <a:avLst/>
              </a:prstGeom>
              <a:noFill/>
              <a:ln w="15875">
                <a:noFill/>
                <a:miter lim="800000"/>
                <a:headEnd/>
                <a:tailEnd/>
              </a:ln>
            </p:spPr>
            <p:txBody>
              <a:bodyPr wrap="none" lIns="0" tIns="0" rIns="0" bIns="0">
                <a:spAutoFit/>
              </a:bodyPr>
              <a:lstStyle/>
              <a:p>
                <a:r>
                  <a:rPr lang="fr-FR" sz="1000">
                    <a:solidFill>
                      <a:srgbClr val="000000"/>
                    </a:solidFill>
                  </a:rPr>
                  <a:t>V</a:t>
                </a:r>
                <a:endParaRPr lang="fr-FR"/>
              </a:p>
            </p:txBody>
          </p:sp>
          <p:sp>
            <p:nvSpPr>
              <p:cNvPr id="14383" name="Rectangle 649"/>
              <p:cNvSpPr>
                <a:spLocks noChangeArrowheads="1"/>
              </p:cNvSpPr>
              <p:nvPr/>
            </p:nvSpPr>
            <p:spPr bwMode="auto">
              <a:xfrm>
                <a:off x="2246" y="3352"/>
                <a:ext cx="100" cy="67"/>
              </a:xfrm>
              <a:prstGeom prst="rect">
                <a:avLst/>
              </a:prstGeom>
              <a:noFill/>
              <a:ln w="15875">
                <a:noFill/>
                <a:miter lim="800000"/>
                <a:headEnd/>
                <a:tailEnd/>
              </a:ln>
            </p:spPr>
            <p:txBody>
              <a:bodyPr wrap="none" lIns="0" tIns="0" rIns="0" bIns="0">
                <a:spAutoFit/>
              </a:bodyPr>
              <a:lstStyle/>
              <a:p>
                <a:r>
                  <a:rPr lang="fr-FR" sz="700">
                    <a:solidFill>
                      <a:srgbClr val="000000"/>
                    </a:solidFill>
                  </a:rPr>
                  <a:t>base</a:t>
                </a:r>
                <a:endParaRPr lang="fr-FR"/>
              </a:p>
            </p:txBody>
          </p:sp>
          <p:sp>
            <p:nvSpPr>
              <p:cNvPr id="14384" name="Rectangle 650"/>
              <p:cNvSpPr>
                <a:spLocks noChangeArrowheads="1"/>
              </p:cNvSpPr>
              <p:nvPr/>
            </p:nvSpPr>
            <p:spPr bwMode="auto">
              <a:xfrm>
                <a:off x="2341" y="3318"/>
                <a:ext cx="20" cy="96"/>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grpSp>
            <p:nvGrpSpPr>
              <p:cNvPr id="14385" name="Group 653"/>
              <p:cNvGrpSpPr>
                <a:grpSpLocks/>
              </p:cNvGrpSpPr>
              <p:nvPr/>
            </p:nvGrpSpPr>
            <p:grpSpPr bwMode="auto">
              <a:xfrm>
                <a:off x="2704" y="3160"/>
                <a:ext cx="52" cy="56"/>
                <a:chOff x="2704" y="3160"/>
                <a:chExt cx="52" cy="56"/>
              </a:xfrm>
            </p:grpSpPr>
            <p:sp>
              <p:nvSpPr>
                <p:cNvPr id="14393" name="Line 651"/>
                <p:cNvSpPr>
                  <a:spLocks noChangeShapeType="1"/>
                </p:cNvSpPr>
                <p:nvPr/>
              </p:nvSpPr>
              <p:spPr bwMode="auto">
                <a:xfrm>
                  <a:off x="2730" y="3160"/>
                  <a:ext cx="1" cy="6"/>
                </a:xfrm>
                <a:prstGeom prst="line">
                  <a:avLst/>
                </a:prstGeom>
                <a:noFill/>
                <a:ln w="15875">
                  <a:solidFill>
                    <a:srgbClr val="000000"/>
                  </a:solidFill>
                  <a:round/>
                  <a:headEnd/>
                  <a:tailEnd/>
                </a:ln>
              </p:spPr>
              <p:txBody>
                <a:bodyPr/>
                <a:lstStyle/>
                <a:p>
                  <a:endParaRPr lang="fr-FR"/>
                </a:p>
              </p:txBody>
            </p:sp>
            <p:sp>
              <p:nvSpPr>
                <p:cNvPr id="14394" name="Freeform 652"/>
                <p:cNvSpPr>
                  <a:spLocks/>
                </p:cNvSpPr>
                <p:nvPr/>
              </p:nvSpPr>
              <p:spPr bwMode="auto">
                <a:xfrm>
                  <a:off x="2704" y="3165"/>
                  <a:ext cx="52" cy="51"/>
                </a:xfrm>
                <a:custGeom>
                  <a:avLst/>
                  <a:gdLst>
                    <a:gd name="T0" fmla="*/ 0 w 104"/>
                    <a:gd name="T1" fmla="*/ 0 h 104"/>
                    <a:gd name="T2" fmla="*/ 1 w 104"/>
                    <a:gd name="T3" fmla="*/ 0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grpSp>
          <p:sp>
            <p:nvSpPr>
              <p:cNvPr id="14386" name="Rectangle 654"/>
              <p:cNvSpPr>
                <a:spLocks noChangeArrowheads="1"/>
              </p:cNvSpPr>
              <p:nvPr/>
            </p:nvSpPr>
            <p:spPr bwMode="auto">
              <a:xfrm>
                <a:off x="2730" y="3122"/>
                <a:ext cx="171" cy="152"/>
              </a:xfrm>
              <a:prstGeom prst="rect">
                <a:avLst/>
              </a:prstGeom>
              <a:noFill/>
              <a:ln w="15875">
                <a:noFill/>
                <a:miter lim="800000"/>
                <a:headEnd/>
                <a:tailEnd/>
              </a:ln>
            </p:spPr>
            <p:txBody>
              <a:bodyPr/>
              <a:lstStyle/>
              <a:p>
                <a:endParaRPr lang="fr-FR"/>
              </a:p>
            </p:txBody>
          </p:sp>
          <p:sp>
            <p:nvSpPr>
              <p:cNvPr id="14387" name="Rectangle 655"/>
              <p:cNvSpPr>
                <a:spLocks noChangeArrowheads="1"/>
              </p:cNvSpPr>
              <p:nvPr/>
            </p:nvSpPr>
            <p:spPr bwMode="auto">
              <a:xfrm>
                <a:off x="2778" y="3148"/>
                <a:ext cx="27" cy="96"/>
              </a:xfrm>
              <a:prstGeom prst="rect">
                <a:avLst/>
              </a:prstGeom>
              <a:noFill/>
              <a:ln w="15875">
                <a:noFill/>
                <a:miter lim="800000"/>
                <a:headEnd/>
                <a:tailEnd/>
              </a:ln>
            </p:spPr>
            <p:txBody>
              <a:bodyPr wrap="none" lIns="0" tIns="0" rIns="0" bIns="0">
                <a:spAutoFit/>
              </a:bodyPr>
              <a:lstStyle/>
              <a:p>
                <a:r>
                  <a:rPr lang="fr-FR" sz="1000">
                    <a:solidFill>
                      <a:srgbClr val="000000"/>
                    </a:solidFill>
                  </a:rPr>
                  <a:t>I</a:t>
                </a:r>
                <a:endParaRPr lang="fr-FR"/>
              </a:p>
            </p:txBody>
          </p:sp>
          <p:sp>
            <p:nvSpPr>
              <p:cNvPr id="14388" name="Rectangle 656"/>
              <p:cNvSpPr>
                <a:spLocks noChangeArrowheads="1"/>
              </p:cNvSpPr>
              <p:nvPr/>
            </p:nvSpPr>
            <p:spPr bwMode="auto">
              <a:xfrm>
                <a:off x="2803" y="3148"/>
                <a:ext cx="20" cy="96"/>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sp>
            <p:nvSpPr>
              <p:cNvPr id="14389" name="Rectangle 657"/>
              <p:cNvSpPr>
                <a:spLocks noChangeArrowheads="1"/>
              </p:cNvSpPr>
              <p:nvPr/>
            </p:nvSpPr>
            <p:spPr bwMode="auto">
              <a:xfrm>
                <a:off x="2750" y="3688"/>
                <a:ext cx="265" cy="152"/>
              </a:xfrm>
              <a:prstGeom prst="rect">
                <a:avLst/>
              </a:prstGeom>
              <a:noFill/>
              <a:ln w="15875">
                <a:noFill/>
                <a:miter lim="800000"/>
                <a:headEnd/>
                <a:tailEnd/>
              </a:ln>
            </p:spPr>
            <p:txBody>
              <a:bodyPr/>
              <a:lstStyle/>
              <a:p>
                <a:endParaRPr lang="fr-FR"/>
              </a:p>
            </p:txBody>
          </p:sp>
          <p:sp>
            <p:nvSpPr>
              <p:cNvPr id="14390" name="Rectangle 658"/>
              <p:cNvSpPr>
                <a:spLocks noChangeArrowheads="1"/>
              </p:cNvSpPr>
              <p:nvPr/>
            </p:nvSpPr>
            <p:spPr bwMode="auto">
              <a:xfrm>
                <a:off x="2798" y="3715"/>
                <a:ext cx="53" cy="96"/>
              </a:xfrm>
              <a:prstGeom prst="rect">
                <a:avLst/>
              </a:prstGeom>
              <a:noFill/>
              <a:ln w="15875">
                <a:noFill/>
                <a:miter lim="800000"/>
                <a:headEnd/>
                <a:tailEnd/>
              </a:ln>
            </p:spPr>
            <p:txBody>
              <a:bodyPr wrap="none" lIns="0" tIns="0" rIns="0" bIns="0">
                <a:spAutoFit/>
              </a:bodyPr>
              <a:lstStyle/>
              <a:p>
                <a:r>
                  <a:rPr lang="fr-FR" sz="1000">
                    <a:solidFill>
                      <a:srgbClr val="000000"/>
                    </a:solidFill>
                  </a:rPr>
                  <a:t>R</a:t>
                </a:r>
                <a:endParaRPr lang="fr-FR"/>
              </a:p>
            </p:txBody>
          </p:sp>
          <p:sp>
            <p:nvSpPr>
              <p:cNvPr id="14391" name="Rectangle 659"/>
              <p:cNvSpPr>
                <a:spLocks noChangeArrowheads="1"/>
              </p:cNvSpPr>
              <p:nvPr/>
            </p:nvSpPr>
            <p:spPr bwMode="auto">
              <a:xfrm>
                <a:off x="2851" y="3749"/>
                <a:ext cx="25" cy="67"/>
              </a:xfrm>
              <a:prstGeom prst="rect">
                <a:avLst/>
              </a:prstGeom>
              <a:noFill/>
              <a:ln w="15875">
                <a:noFill/>
                <a:miter lim="800000"/>
                <a:headEnd/>
                <a:tailEnd/>
              </a:ln>
            </p:spPr>
            <p:txBody>
              <a:bodyPr wrap="none" lIns="0" tIns="0" rIns="0" bIns="0">
                <a:spAutoFit/>
              </a:bodyPr>
              <a:lstStyle/>
              <a:p>
                <a:r>
                  <a:rPr lang="fr-FR" sz="700">
                    <a:solidFill>
                      <a:srgbClr val="000000"/>
                    </a:solidFill>
                  </a:rPr>
                  <a:t>e</a:t>
                </a:r>
                <a:endParaRPr lang="fr-FR"/>
              </a:p>
            </p:txBody>
          </p:sp>
          <p:sp>
            <p:nvSpPr>
              <p:cNvPr id="14392" name="Rectangle 660"/>
              <p:cNvSpPr>
                <a:spLocks noChangeArrowheads="1"/>
              </p:cNvSpPr>
              <p:nvPr/>
            </p:nvSpPr>
            <p:spPr bwMode="auto">
              <a:xfrm>
                <a:off x="2875" y="3715"/>
                <a:ext cx="20" cy="96"/>
              </a:xfrm>
              <a:prstGeom prst="rect">
                <a:avLst/>
              </a:prstGeom>
              <a:noFill/>
              <a:ln w="15875">
                <a:noFill/>
                <a:miter lim="800000"/>
                <a:headEnd/>
                <a:tailEnd/>
              </a:ln>
            </p:spPr>
            <p:txBody>
              <a:bodyPr wrap="none" lIns="0" tIns="0" rIns="0" bIns="0">
                <a:spAutoFit/>
              </a:bodyPr>
              <a:lstStyle/>
              <a:p>
                <a:r>
                  <a:rPr lang="fr-FR" sz="1000">
                    <a:solidFill>
                      <a:srgbClr val="000000"/>
                    </a:solidFill>
                  </a:rPr>
                  <a:t> </a:t>
                </a:r>
                <a:endParaRPr lang="fr-FR"/>
              </a:p>
            </p:txBody>
          </p:sp>
        </p:grpSp>
        <p:sp>
          <p:nvSpPr>
            <p:cNvPr id="258" name="Line 646"/>
            <p:cNvSpPr>
              <a:spLocks noChangeShapeType="1"/>
            </p:cNvSpPr>
            <p:nvPr/>
          </p:nvSpPr>
          <p:spPr bwMode="auto">
            <a:xfrm>
              <a:off x="4333873" y="5612444"/>
              <a:ext cx="0" cy="148640"/>
            </a:xfrm>
            <a:prstGeom prst="line">
              <a:avLst/>
            </a:prstGeom>
            <a:noFill/>
            <a:ln w="15875">
              <a:solidFill>
                <a:srgbClr val="000000"/>
              </a:solidFill>
              <a:round/>
              <a:headEnd/>
              <a:tailEnd/>
            </a:ln>
          </p:spPr>
          <p:txBody>
            <a:bodyPr/>
            <a:lstStyle/>
            <a:p>
              <a:endParaRPr lang="fr-FR"/>
            </a:p>
          </p:txBody>
        </p:sp>
        <p:sp>
          <p:nvSpPr>
            <p:cNvPr id="259" name="Line 646"/>
            <p:cNvSpPr>
              <a:spLocks noChangeShapeType="1"/>
            </p:cNvSpPr>
            <p:nvPr/>
          </p:nvSpPr>
          <p:spPr bwMode="auto">
            <a:xfrm>
              <a:off x="4333873" y="6157705"/>
              <a:ext cx="0" cy="148640"/>
            </a:xfrm>
            <a:prstGeom prst="line">
              <a:avLst/>
            </a:prstGeom>
            <a:noFill/>
            <a:ln w="15875">
              <a:solidFill>
                <a:srgbClr val="000000"/>
              </a:solidFill>
              <a:round/>
              <a:headEnd/>
              <a:tailEnd/>
            </a:ln>
          </p:spPr>
          <p:txBody>
            <a:bodyPr/>
            <a:lstStyle/>
            <a:p>
              <a:endParaRPr lang="fr-FR"/>
            </a:p>
          </p:txBody>
        </p:sp>
      </p:grpSp>
      <p:sp>
        <p:nvSpPr>
          <p:cNvPr id="245" name="Rectangle 244"/>
          <p:cNvSpPr/>
          <p:nvPr/>
        </p:nvSpPr>
        <p:spPr>
          <a:xfrm>
            <a:off x="3084103" y="207073"/>
            <a:ext cx="2948244" cy="461665"/>
          </a:xfrm>
          <a:prstGeom prst="rect">
            <a:avLst/>
          </a:prstGeom>
        </p:spPr>
        <p:txBody>
          <a:bodyPr wrap="none">
            <a:spAutoFit/>
          </a:bodyPr>
          <a:lstStyle/>
          <a:p>
            <a:pPr algn="ctr">
              <a:tabLst>
                <a:tab pos="717550" algn="l"/>
              </a:tabLst>
            </a:pPr>
            <a:r>
              <a:rPr lang="fr-FR" sz="2400" dirty="0"/>
              <a:t>5.	Les applications</a:t>
            </a:r>
          </a:p>
        </p:txBody>
      </p:sp>
      <p:grpSp>
        <p:nvGrpSpPr>
          <p:cNvPr id="251" name="Groupe 250"/>
          <p:cNvGrpSpPr/>
          <p:nvPr/>
        </p:nvGrpSpPr>
        <p:grpSpPr>
          <a:xfrm>
            <a:off x="423140" y="3609402"/>
            <a:ext cx="2650260" cy="2665986"/>
            <a:chOff x="515284" y="3439290"/>
            <a:chExt cx="2650260" cy="2665986"/>
          </a:xfrm>
        </p:grpSpPr>
        <p:graphicFrame>
          <p:nvGraphicFramePr>
            <p:cNvPr id="14338" name="Object 331"/>
            <p:cNvGraphicFramePr>
              <a:graphicFrameLocks noChangeAspect="1"/>
            </p:cNvGraphicFramePr>
            <p:nvPr/>
          </p:nvGraphicFramePr>
          <p:xfrm>
            <a:off x="611607" y="3800836"/>
            <a:ext cx="1614488" cy="457200"/>
          </p:xfrm>
          <a:graphic>
            <a:graphicData uri="http://schemas.openxmlformats.org/presentationml/2006/ole">
              <mc:AlternateContent xmlns:mc="http://schemas.openxmlformats.org/markup-compatibility/2006">
                <mc:Choice xmlns:v="urn:schemas-microsoft-com:vml" Requires="v">
                  <p:oleObj spid="_x0000_s14603" name="Équation" r:id="rId3" imgW="1612800" imgH="457200" progId="Equation.3">
                    <p:embed/>
                  </p:oleObj>
                </mc:Choice>
                <mc:Fallback>
                  <p:oleObj name="Équation" r:id="rId3" imgW="1612800" imgH="457200" progId="Equation.3">
                    <p:embed/>
                    <p:pic>
                      <p:nvPicPr>
                        <p:cNvPr id="0" name="Object 3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07" y="3800836"/>
                          <a:ext cx="16144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2" name="Text Box 332"/>
            <p:cNvSpPr txBox="1">
              <a:spLocks noChangeArrowheads="1"/>
            </p:cNvSpPr>
            <p:nvPr/>
          </p:nvSpPr>
          <p:spPr bwMode="auto">
            <a:xfrm>
              <a:off x="551338" y="3439290"/>
              <a:ext cx="1556195" cy="307777"/>
            </a:xfrm>
            <a:prstGeom prst="rect">
              <a:avLst/>
            </a:prstGeom>
            <a:noFill/>
            <a:ln w="9525">
              <a:noFill/>
              <a:miter lim="800000"/>
              <a:headEnd/>
              <a:tailEnd/>
            </a:ln>
          </p:spPr>
          <p:txBody>
            <a:bodyPr wrap="none">
              <a:spAutoFit/>
            </a:bodyPr>
            <a:lstStyle/>
            <a:p>
              <a:r>
                <a:rPr lang="fr-FR" sz="1400" dirty="0"/>
                <a:t>Valeur du courant :</a:t>
              </a:r>
              <a:endParaRPr lang="fr-FR" sz="1400" baseline="-25000" dirty="0"/>
            </a:p>
          </p:txBody>
        </p:sp>
        <p:graphicFrame>
          <p:nvGraphicFramePr>
            <p:cNvPr id="14339" name="Object 624"/>
            <p:cNvGraphicFramePr>
              <a:graphicFrameLocks noChangeAspect="1"/>
            </p:cNvGraphicFramePr>
            <p:nvPr/>
          </p:nvGraphicFramePr>
          <p:xfrm>
            <a:off x="611188" y="5157880"/>
            <a:ext cx="934453" cy="460121"/>
          </p:xfrm>
          <a:graphic>
            <a:graphicData uri="http://schemas.openxmlformats.org/presentationml/2006/ole">
              <mc:AlternateContent xmlns:mc="http://schemas.openxmlformats.org/markup-compatibility/2006">
                <mc:Choice xmlns:v="urn:schemas-microsoft-com:vml" Requires="v">
                  <p:oleObj spid="_x0000_s14604" name="Équation" r:id="rId5" imgW="876240" imgH="431640" progId="Equation.3">
                    <p:embed/>
                  </p:oleObj>
                </mc:Choice>
                <mc:Fallback>
                  <p:oleObj name="Équation" r:id="rId5" imgW="876240" imgH="431640" progId="Equation.3">
                    <p:embed/>
                    <p:pic>
                      <p:nvPicPr>
                        <p:cNvPr id="0" name="Object 6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5157880"/>
                          <a:ext cx="934453" cy="4601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62" name="Rectangle 625"/>
            <p:cNvSpPr>
              <a:spLocks noChangeArrowheads="1"/>
            </p:cNvSpPr>
            <p:nvPr/>
          </p:nvSpPr>
          <p:spPr bwMode="auto">
            <a:xfrm>
              <a:off x="515284" y="4564594"/>
              <a:ext cx="1978025" cy="549275"/>
            </a:xfrm>
            <a:prstGeom prst="rect">
              <a:avLst/>
            </a:prstGeom>
            <a:noFill/>
            <a:ln w="9525">
              <a:noFill/>
              <a:miter lim="800000"/>
              <a:headEnd/>
              <a:tailEnd/>
            </a:ln>
          </p:spPr>
          <p:txBody>
            <a:bodyPr wrap="none">
              <a:spAutoFit/>
            </a:bodyPr>
            <a:lstStyle/>
            <a:p>
              <a:r>
                <a:rPr lang="fr-FR" sz="1600" b="1" dirty="0"/>
                <a:t>! Attention !</a:t>
              </a:r>
              <a:endParaRPr lang="fr-FR" sz="1600" dirty="0">
                <a:sym typeface="Webdings" pitchFamily="18" charset="2"/>
              </a:endParaRPr>
            </a:p>
            <a:p>
              <a:r>
                <a:rPr lang="fr-FR" sz="1400" dirty="0">
                  <a:sym typeface="Webdings" pitchFamily="18" charset="2"/>
                </a:rPr>
                <a:t>Sensible à la température</a:t>
              </a:r>
            </a:p>
          </p:txBody>
        </p:sp>
        <p:graphicFrame>
          <p:nvGraphicFramePr>
            <p:cNvPr id="3" name="Object 624"/>
            <p:cNvGraphicFramePr>
              <a:graphicFrameLocks noChangeAspect="1"/>
            </p:cNvGraphicFramePr>
            <p:nvPr/>
          </p:nvGraphicFramePr>
          <p:xfrm>
            <a:off x="617607" y="5632201"/>
            <a:ext cx="2547937" cy="473075"/>
          </p:xfrm>
          <a:graphic>
            <a:graphicData uri="http://schemas.openxmlformats.org/presentationml/2006/ole">
              <mc:AlternateContent xmlns:mc="http://schemas.openxmlformats.org/markup-compatibility/2006">
                <mc:Choice xmlns:v="urn:schemas-microsoft-com:vml" Requires="v">
                  <p:oleObj spid="_x0000_s14605" name="Équation" r:id="rId7" imgW="2603160" imgH="482400" progId="Equation.3">
                    <p:embed/>
                  </p:oleObj>
                </mc:Choice>
                <mc:Fallback>
                  <p:oleObj name="Équation" r:id="rId7" imgW="2603160" imgH="4824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607" y="5632201"/>
                          <a:ext cx="2547937"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55" name="Groupe 254"/>
          <p:cNvGrpSpPr/>
          <p:nvPr/>
        </p:nvGrpSpPr>
        <p:grpSpPr>
          <a:xfrm>
            <a:off x="558455" y="2310637"/>
            <a:ext cx="2004138" cy="658641"/>
            <a:chOff x="558455" y="2310637"/>
            <a:chExt cx="2004138" cy="658641"/>
          </a:xfrm>
        </p:grpSpPr>
        <p:sp>
          <p:nvSpPr>
            <p:cNvPr id="253" name="Rectangle 252"/>
            <p:cNvSpPr/>
            <p:nvPr/>
          </p:nvSpPr>
          <p:spPr>
            <a:xfrm>
              <a:off x="561991" y="2310637"/>
              <a:ext cx="1816523" cy="307777"/>
            </a:xfrm>
            <a:prstGeom prst="rect">
              <a:avLst/>
            </a:prstGeom>
          </p:spPr>
          <p:txBody>
            <a:bodyPr wrap="none">
              <a:spAutoFit/>
            </a:bodyPr>
            <a:lstStyle/>
            <a:p>
              <a:pPr>
                <a:buFontTx/>
                <a:buChar char="-"/>
              </a:pPr>
              <a:r>
                <a:rPr lang="fr-FR" sz="1400" dirty="0"/>
                <a:t> l’égalité des courants</a:t>
              </a:r>
            </a:p>
          </p:txBody>
        </p:sp>
        <p:sp>
          <p:nvSpPr>
            <p:cNvPr id="254" name="Rectangle 253"/>
            <p:cNvSpPr/>
            <p:nvPr/>
          </p:nvSpPr>
          <p:spPr>
            <a:xfrm>
              <a:off x="558455" y="2661501"/>
              <a:ext cx="2004138" cy="307777"/>
            </a:xfrm>
            <a:prstGeom prst="rect">
              <a:avLst/>
            </a:prstGeom>
          </p:spPr>
          <p:txBody>
            <a:bodyPr wrap="none">
              <a:spAutoFit/>
            </a:bodyPr>
            <a:lstStyle/>
            <a:p>
              <a:r>
                <a:rPr lang="fr-FR" sz="1400" dirty="0">
                  <a:sym typeface="Wingdings"/>
                </a:rPr>
                <a:t></a:t>
              </a:r>
              <a:r>
                <a:rPr lang="fr-FR" sz="1400" dirty="0"/>
                <a:t> Transistors identiques</a:t>
              </a:r>
            </a:p>
          </p:txBody>
        </p:sp>
      </p:grpSp>
      <p:sp>
        <p:nvSpPr>
          <p:cNvPr id="252" name="ZoneTexte 251">
            <a:extLst>
              <a:ext uri="{FF2B5EF4-FFF2-40B4-BE49-F238E27FC236}">
                <a16:creationId xmlns:a16="http://schemas.microsoft.com/office/drawing/2014/main" id="{32A32F53-0129-4796-BAE8-D77932E91813}"/>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25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2000"/>
                                  </p:stCondLst>
                                  <p:childTnLst>
                                    <p:set>
                                      <p:cBhvr>
                                        <p:cTn id="16"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3"/>
          <p:cNvSpPr>
            <a:spLocks noChangeArrowheads="1"/>
          </p:cNvSpPr>
          <p:nvPr/>
        </p:nvSpPr>
        <p:spPr bwMode="auto">
          <a:xfrm>
            <a:off x="611188" y="912813"/>
            <a:ext cx="6910387" cy="461962"/>
          </a:xfrm>
          <a:prstGeom prst="rect">
            <a:avLst/>
          </a:prstGeom>
          <a:noFill/>
          <a:ln w="9525">
            <a:noFill/>
            <a:miter lim="800000"/>
            <a:headEnd/>
            <a:tailEnd/>
          </a:ln>
        </p:spPr>
        <p:txBody>
          <a:bodyPr wrap="none">
            <a:spAutoFit/>
          </a:bodyPr>
          <a:lstStyle/>
          <a:p>
            <a:pPr>
              <a:tabLst>
                <a:tab pos="361950" algn="l"/>
              </a:tabLst>
            </a:pPr>
            <a:r>
              <a:rPr lang="fr-FR" sz="2400"/>
              <a:t>5.1</a:t>
            </a:r>
            <a:r>
              <a:rPr lang="fr-FR" sz="2400" dirty="0"/>
              <a:t>.	La génération de courant – le miroir de courant</a:t>
            </a:r>
          </a:p>
        </p:txBody>
      </p:sp>
      <p:sp>
        <p:nvSpPr>
          <p:cNvPr id="15369" name="Rectangle 8"/>
          <p:cNvSpPr>
            <a:spLocks noChangeArrowheads="1"/>
          </p:cNvSpPr>
          <p:nvPr/>
        </p:nvSpPr>
        <p:spPr bwMode="auto">
          <a:xfrm>
            <a:off x="5854700" y="2638425"/>
            <a:ext cx="455613" cy="241300"/>
          </a:xfrm>
          <a:prstGeom prst="rect">
            <a:avLst/>
          </a:prstGeom>
          <a:noFill/>
          <a:ln w="15875">
            <a:noFill/>
            <a:miter lim="800000"/>
            <a:headEnd/>
            <a:tailEnd/>
          </a:ln>
        </p:spPr>
        <p:txBody>
          <a:bodyPr/>
          <a:lstStyle/>
          <a:p>
            <a:endParaRPr lang="fr-FR"/>
          </a:p>
        </p:txBody>
      </p:sp>
      <p:graphicFrame>
        <p:nvGraphicFramePr>
          <p:cNvPr id="15362" name="Object 94"/>
          <p:cNvGraphicFramePr>
            <a:graphicFrameLocks noChangeAspect="1"/>
          </p:cNvGraphicFramePr>
          <p:nvPr/>
        </p:nvGraphicFramePr>
        <p:xfrm>
          <a:off x="7118252" y="1490720"/>
          <a:ext cx="1296987" cy="639762"/>
        </p:xfrm>
        <a:graphic>
          <a:graphicData uri="http://schemas.openxmlformats.org/presentationml/2006/ole">
            <mc:AlternateContent xmlns:mc="http://schemas.openxmlformats.org/markup-compatibility/2006">
              <mc:Choice xmlns:v="urn:schemas-microsoft-com:vml" Requires="v">
                <p:oleObj spid="_x0000_s15981" name="Equation" r:id="rId3" imgW="1079280" imgH="533160" progId="Equation.3">
                  <p:embed/>
                </p:oleObj>
              </mc:Choice>
              <mc:Fallback>
                <p:oleObj name="Equation" r:id="rId3" imgW="1079280" imgH="533160" progId="Equation.3">
                  <p:embed/>
                  <p:pic>
                    <p:nvPicPr>
                      <p:cNvPr id="0" name="Object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252" y="1490720"/>
                        <a:ext cx="1296987" cy="63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1" name="Rectangle 95"/>
          <p:cNvSpPr>
            <a:spLocks noChangeArrowheads="1"/>
          </p:cNvSpPr>
          <p:nvPr/>
        </p:nvSpPr>
        <p:spPr bwMode="auto">
          <a:xfrm>
            <a:off x="766763" y="1555750"/>
            <a:ext cx="4572000" cy="739775"/>
          </a:xfrm>
          <a:prstGeom prst="rect">
            <a:avLst/>
          </a:prstGeom>
          <a:noFill/>
          <a:ln w="9525">
            <a:noFill/>
            <a:miter lim="800000"/>
            <a:headEnd/>
            <a:tailEnd/>
          </a:ln>
        </p:spPr>
        <p:txBody>
          <a:bodyPr>
            <a:spAutoFit/>
          </a:bodyPr>
          <a:lstStyle/>
          <a:p>
            <a:r>
              <a:rPr lang="fr-FR" sz="1400"/>
              <a:t>Copier un courant avec précision</a:t>
            </a:r>
          </a:p>
          <a:p>
            <a:r>
              <a:rPr lang="fr-FR" sz="1400"/>
              <a:t>Permet la modulation</a:t>
            </a:r>
          </a:p>
          <a:p>
            <a:r>
              <a:rPr lang="fr-FR" sz="1400"/>
              <a:t>Sensibilité réduite à la température</a:t>
            </a:r>
            <a:endParaRPr lang="fr-FR" sz="1400">
              <a:sym typeface="Webdings" pitchFamily="18" charset="2"/>
            </a:endParaRPr>
          </a:p>
        </p:txBody>
      </p:sp>
      <p:sp>
        <p:nvSpPr>
          <p:cNvPr id="15372" name="Rectangle 96"/>
          <p:cNvSpPr>
            <a:spLocks noChangeArrowheads="1"/>
          </p:cNvSpPr>
          <p:nvPr/>
        </p:nvSpPr>
        <p:spPr bwMode="auto">
          <a:xfrm>
            <a:off x="773113" y="2476500"/>
            <a:ext cx="4572000" cy="974725"/>
          </a:xfrm>
          <a:prstGeom prst="rect">
            <a:avLst/>
          </a:prstGeom>
          <a:noFill/>
          <a:ln w="9525">
            <a:noFill/>
            <a:miter lim="800000"/>
            <a:headEnd/>
            <a:tailEnd/>
          </a:ln>
        </p:spPr>
        <p:txBody>
          <a:bodyPr>
            <a:spAutoFit/>
          </a:bodyPr>
          <a:lstStyle/>
          <a:p>
            <a:r>
              <a:rPr lang="fr-FR" sz="1600" b="1" dirty="0"/>
              <a:t>! Attention !</a:t>
            </a:r>
          </a:p>
          <a:p>
            <a:r>
              <a:rPr lang="fr-FR" sz="1400" dirty="0"/>
              <a:t>Il faut respecter la symétrie parfaite des transistors  </a:t>
            </a:r>
          </a:p>
          <a:p>
            <a:pPr>
              <a:buFont typeface="Symbol" pitchFamily="18" charset="2"/>
              <a:buChar char="Þ"/>
            </a:pPr>
            <a:r>
              <a:rPr lang="fr-FR" sz="1400" dirty="0">
                <a:sym typeface="Symbol" pitchFamily="18" charset="2"/>
              </a:rPr>
              <a:t>   Utiliser des composants spécifiques </a:t>
            </a:r>
          </a:p>
          <a:p>
            <a:pPr>
              <a:buFont typeface="Symbol" pitchFamily="18" charset="2"/>
              <a:buChar char="Þ"/>
            </a:pPr>
            <a:r>
              <a:rPr lang="fr-FR" sz="1400" dirty="0">
                <a:sym typeface="Symbol" pitchFamily="18" charset="2"/>
              </a:rPr>
              <a:t>   Utiliser des </a:t>
            </a:r>
            <a:r>
              <a:rPr lang="fr-FR" sz="1400" i="1" dirty="0">
                <a:latin typeface="Symbol" pitchFamily="18" charset="2"/>
                <a:sym typeface="Symbol" pitchFamily="18" charset="2"/>
              </a:rPr>
              <a:t>b</a:t>
            </a:r>
            <a:r>
              <a:rPr lang="fr-FR" sz="1400" dirty="0">
                <a:sym typeface="Symbol" pitchFamily="18" charset="2"/>
              </a:rPr>
              <a:t> élevés</a:t>
            </a:r>
          </a:p>
        </p:txBody>
      </p:sp>
      <p:sp>
        <p:nvSpPr>
          <p:cNvPr id="15375" name="Rectangle 168"/>
          <p:cNvSpPr>
            <a:spLocks noChangeArrowheads="1"/>
          </p:cNvSpPr>
          <p:nvPr/>
        </p:nvSpPr>
        <p:spPr bwMode="auto">
          <a:xfrm>
            <a:off x="766763" y="3578225"/>
            <a:ext cx="3101975" cy="336550"/>
          </a:xfrm>
          <a:prstGeom prst="rect">
            <a:avLst/>
          </a:prstGeom>
          <a:noFill/>
          <a:ln w="15875">
            <a:noFill/>
            <a:miter lim="800000"/>
            <a:headEnd/>
            <a:tailEnd/>
          </a:ln>
        </p:spPr>
        <p:txBody>
          <a:bodyPr>
            <a:spAutoFit/>
          </a:bodyPr>
          <a:lstStyle/>
          <a:p>
            <a:r>
              <a:rPr lang="fr-FR" sz="1600" b="1" dirty="0"/>
              <a:t>Compensation en température</a:t>
            </a:r>
            <a:endParaRPr lang="fr-FR" sz="1400" dirty="0">
              <a:sym typeface="Symbol" pitchFamily="18" charset="2"/>
            </a:endParaRPr>
          </a:p>
        </p:txBody>
      </p:sp>
      <p:grpSp>
        <p:nvGrpSpPr>
          <p:cNvPr id="125" name="Groupe 124"/>
          <p:cNvGrpSpPr/>
          <p:nvPr/>
        </p:nvGrpSpPr>
        <p:grpSpPr>
          <a:xfrm>
            <a:off x="5837238" y="3132163"/>
            <a:ext cx="2928937" cy="1785912"/>
            <a:chOff x="5837238" y="3132163"/>
            <a:chExt cx="2928937" cy="1785912"/>
          </a:xfrm>
        </p:grpSpPr>
        <p:sp>
          <p:nvSpPr>
            <p:cNvPr id="15373" name="Freeform 183"/>
            <p:cNvSpPr>
              <a:spLocks/>
            </p:cNvSpPr>
            <p:nvPr/>
          </p:nvSpPr>
          <p:spPr bwMode="auto">
            <a:xfrm>
              <a:off x="7494588" y="3659188"/>
              <a:ext cx="638175" cy="1258887"/>
            </a:xfrm>
            <a:custGeom>
              <a:avLst/>
              <a:gdLst>
                <a:gd name="T0" fmla="*/ 2147483647 w 402"/>
                <a:gd name="T1" fmla="*/ 0 h 1014"/>
                <a:gd name="T2" fmla="*/ 2147483647 w 402"/>
                <a:gd name="T3" fmla="*/ 2147483647 h 1014"/>
                <a:gd name="T4" fmla="*/ 0 w 402"/>
                <a:gd name="T5" fmla="*/ 2147483647 h 1014"/>
                <a:gd name="T6" fmla="*/ 0 60000 65536"/>
                <a:gd name="T7" fmla="*/ 0 60000 65536"/>
                <a:gd name="T8" fmla="*/ 0 60000 65536"/>
                <a:gd name="T9" fmla="*/ 0 w 402"/>
                <a:gd name="T10" fmla="*/ 0 h 1014"/>
                <a:gd name="T11" fmla="*/ 402 w 402"/>
                <a:gd name="T12" fmla="*/ 1014 h 1014"/>
              </a:gdLst>
              <a:ahLst/>
              <a:cxnLst>
                <a:cxn ang="T6">
                  <a:pos x="T0" y="T1"/>
                </a:cxn>
                <a:cxn ang="T7">
                  <a:pos x="T2" y="T3"/>
                </a:cxn>
                <a:cxn ang="T8">
                  <a:pos x="T4" y="T5"/>
                </a:cxn>
              </a:cxnLst>
              <a:rect l="T9" t="T10" r="T11" b="T12"/>
              <a:pathLst>
                <a:path w="402" h="1014">
                  <a:moveTo>
                    <a:pt x="402" y="0"/>
                  </a:moveTo>
                  <a:cubicBezTo>
                    <a:pt x="393" y="185"/>
                    <a:pt x="385" y="371"/>
                    <a:pt x="318" y="540"/>
                  </a:cubicBezTo>
                  <a:cubicBezTo>
                    <a:pt x="251" y="709"/>
                    <a:pt x="125" y="861"/>
                    <a:pt x="0" y="1014"/>
                  </a:cubicBezTo>
                </a:path>
              </a:pathLst>
            </a:custGeom>
            <a:noFill/>
            <a:ln w="15875">
              <a:solidFill>
                <a:srgbClr val="FF0000"/>
              </a:solidFill>
              <a:round/>
              <a:headEnd/>
              <a:tailEnd type="stealth" w="lg" len="lg"/>
            </a:ln>
          </p:spPr>
          <p:txBody>
            <a:bodyPr/>
            <a:lstStyle/>
            <a:p>
              <a:endParaRPr lang="fr-FR"/>
            </a:p>
          </p:txBody>
        </p:sp>
        <p:sp>
          <p:nvSpPr>
            <p:cNvPr id="15374" name="Rectangle 179"/>
            <p:cNvSpPr>
              <a:spLocks noChangeArrowheads="1"/>
            </p:cNvSpPr>
            <p:nvPr/>
          </p:nvSpPr>
          <p:spPr bwMode="auto">
            <a:xfrm>
              <a:off x="7007225" y="3224436"/>
              <a:ext cx="1758950" cy="307777"/>
            </a:xfrm>
            <a:prstGeom prst="rect">
              <a:avLst/>
            </a:prstGeom>
            <a:noFill/>
            <a:ln w="15875">
              <a:noFill/>
              <a:miter lim="800000"/>
              <a:headEnd/>
              <a:tailEnd/>
            </a:ln>
          </p:spPr>
          <p:txBody>
            <a:bodyPr wrap="square">
              <a:spAutoFit/>
            </a:bodyPr>
            <a:lstStyle/>
            <a:p>
              <a:r>
                <a:rPr lang="fr-FR" sz="1400" dirty="0">
                  <a:sym typeface="Wingdings" pitchFamily="2" charset="2"/>
                </a:rPr>
                <a:t> </a:t>
              </a:r>
              <a:r>
                <a:rPr lang="fr-FR" sz="1400" dirty="0"/>
                <a:t>Potentiel flottant</a:t>
              </a:r>
              <a:endParaRPr lang="fr-FR" sz="1400" dirty="0">
                <a:sym typeface="Symbol" pitchFamily="18" charset="2"/>
              </a:endParaRPr>
            </a:p>
          </p:txBody>
        </p:sp>
        <p:graphicFrame>
          <p:nvGraphicFramePr>
            <p:cNvPr id="15363" name="Object 177"/>
            <p:cNvGraphicFramePr>
              <a:graphicFrameLocks noChangeAspect="1"/>
            </p:cNvGraphicFramePr>
            <p:nvPr/>
          </p:nvGraphicFramePr>
          <p:xfrm>
            <a:off x="5867400" y="3132163"/>
            <a:ext cx="1203325" cy="485775"/>
          </p:xfrm>
          <a:graphic>
            <a:graphicData uri="http://schemas.openxmlformats.org/presentationml/2006/ole">
              <mc:AlternateContent xmlns:mc="http://schemas.openxmlformats.org/markup-compatibility/2006">
                <mc:Choice xmlns:v="urn:schemas-microsoft-com:vml" Requires="v">
                  <p:oleObj spid="_x0000_s15982" name="Équation" r:id="rId5" imgW="1066680" imgH="431640" progId="Equation.3">
                    <p:embed/>
                  </p:oleObj>
                </mc:Choice>
                <mc:Fallback>
                  <p:oleObj name="Équation" r:id="rId5" imgW="1066680" imgH="431640" progId="Equation.3">
                    <p:embed/>
                    <p:pic>
                      <p:nvPicPr>
                        <p:cNvPr id="0" name="Object 1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132163"/>
                          <a:ext cx="1203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15377" name="Rectangle 185"/>
            <p:cNvSpPr>
              <a:spLocks noChangeArrowheads="1"/>
            </p:cNvSpPr>
            <p:nvPr/>
          </p:nvSpPr>
          <p:spPr bwMode="auto">
            <a:xfrm>
              <a:off x="5837238" y="3146647"/>
              <a:ext cx="2743200" cy="461765"/>
            </a:xfrm>
            <a:prstGeom prst="rect">
              <a:avLst/>
            </a:prstGeom>
            <a:noFill/>
            <a:ln w="15875">
              <a:solidFill>
                <a:srgbClr val="FF0000"/>
              </a:solidFill>
              <a:miter lim="800000"/>
              <a:headEnd/>
              <a:tailEnd/>
            </a:ln>
          </p:spPr>
          <p:txBody>
            <a:bodyPr wrap="none" anchor="ctr"/>
            <a:lstStyle/>
            <a:p>
              <a:endParaRPr lang="fr-FR"/>
            </a:p>
          </p:txBody>
        </p:sp>
      </p:grpSp>
      <p:sp>
        <p:nvSpPr>
          <p:cNvPr id="123" name="Rectangle 122"/>
          <p:cNvSpPr/>
          <p:nvPr/>
        </p:nvSpPr>
        <p:spPr>
          <a:xfrm>
            <a:off x="3084103" y="207073"/>
            <a:ext cx="2948244" cy="461665"/>
          </a:xfrm>
          <a:prstGeom prst="rect">
            <a:avLst/>
          </a:prstGeom>
        </p:spPr>
        <p:txBody>
          <a:bodyPr wrap="none">
            <a:spAutoFit/>
          </a:bodyPr>
          <a:lstStyle/>
          <a:p>
            <a:pPr algn="ctr">
              <a:tabLst>
                <a:tab pos="717550" algn="l"/>
              </a:tabLst>
            </a:pPr>
            <a:r>
              <a:rPr lang="fr-FR" sz="2400"/>
              <a:t>5.</a:t>
            </a:r>
            <a:r>
              <a:rPr lang="fr-FR" sz="2400" dirty="0"/>
              <a:t>	Les applications</a:t>
            </a:r>
          </a:p>
        </p:txBody>
      </p:sp>
      <p:graphicFrame>
        <p:nvGraphicFramePr>
          <p:cNvPr id="131" name="Object 166"/>
          <p:cNvGraphicFramePr>
            <a:graphicFrameLocks noChangeAspect="1"/>
          </p:cNvGraphicFramePr>
          <p:nvPr/>
        </p:nvGraphicFramePr>
        <p:xfrm>
          <a:off x="5648896" y="1448759"/>
          <a:ext cx="584200" cy="228600"/>
        </p:xfrm>
        <a:graphic>
          <a:graphicData uri="http://schemas.openxmlformats.org/presentationml/2006/ole">
            <mc:AlternateContent xmlns:mc="http://schemas.openxmlformats.org/markup-compatibility/2006">
              <mc:Choice xmlns:v="urn:schemas-microsoft-com:vml" Requires="v">
                <p:oleObj spid="_x0000_s15983" name="Équation" r:id="rId7" imgW="583920" imgH="228600" progId="Equation.3">
                  <p:embed/>
                </p:oleObj>
              </mc:Choice>
              <mc:Fallback>
                <p:oleObj name="Équation" r:id="rId7" imgW="583920" imgH="2286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8896" y="1448759"/>
                        <a:ext cx="58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grpSp>
        <p:nvGrpSpPr>
          <p:cNvPr id="134" name="Groupe 133"/>
          <p:cNvGrpSpPr/>
          <p:nvPr/>
        </p:nvGrpSpPr>
        <p:grpSpPr>
          <a:xfrm>
            <a:off x="6164263" y="1452604"/>
            <a:ext cx="1287462" cy="1568156"/>
            <a:chOff x="6164263" y="1384364"/>
            <a:chExt cx="1287462" cy="1568156"/>
          </a:xfrm>
        </p:grpSpPr>
        <p:grpSp>
          <p:nvGrpSpPr>
            <p:cNvPr id="15370" name="Groupe 124"/>
            <p:cNvGrpSpPr>
              <a:grpSpLocks/>
            </p:cNvGrpSpPr>
            <p:nvPr/>
          </p:nvGrpSpPr>
          <p:grpSpPr bwMode="auto">
            <a:xfrm>
              <a:off x="6164263" y="1790470"/>
              <a:ext cx="1287462" cy="1162050"/>
              <a:chOff x="6164263" y="1601787"/>
              <a:chExt cx="1287462" cy="1162051"/>
            </a:xfrm>
          </p:grpSpPr>
          <p:sp>
            <p:nvSpPr>
              <p:cNvPr id="15452" name="Line 7"/>
              <p:cNvSpPr>
                <a:spLocks noChangeShapeType="1"/>
              </p:cNvSpPr>
              <p:nvPr/>
            </p:nvSpPr>
            <p:spPr bwMode="auto">
              <a:xfrm>
                <a:off x="7219950" y="2613025"/>
                <a:ext cx="1588" cy="149225"/>
              </a:xfrm>
              <a:prstGeom prst="line">
                <a:avLst/>
              </a:prstGeom>
              <a:noFill/>
              <a:ln w="15875">
                <a:solidFill>
                  <a:srgbClr val="000000"/>
                </a:solidFill>
                <a:round/>
                <a:headEnd/>
                <a:tailEnd/>
              </a:ln>
            </p:spPr>
            <p:txBody>
              <a:bodyPr/>
              <a:lstStyle/>
              <a:p>
                <a:endParaRPr lang="fr-FR"/>
              </a:p>
            </p:txBody>
          </p:sp>
          <p:sp>
            <p:nvSpPr>
              <p:cNvPr id="15453" name="Rectangle 9"/>
              <p:cNvSpPr>
                <a:spLocks noChangeArrowheads="1"/>
              </p:cNvSpPr>
              <p:nvPr/>
            </p:nvSpPr>
            <p:spPr bwMode="auto">
              <a:xfrm>
                <a:off x="6281738" y="2074863"/>
                <a:ext cx="455613" cy="241300"/>
              </a:xfrm>
              <a:prstGeom prst="rect">
                <a:avLst/>
              </a:prstGeom>
              <a:noFill/>
              <a:ln w="15875">
                <a:noFill/>
                <a:miter lim="800000"/>
                <a:headEnd/>
                <a:tailEnd/>
              </a:ln>
            </p:spPr>
            <p:txBody>
              <a:bodyPr/>
              <a:lstStyle/>
              <a:p>
                <a:endParaRPr lang="fr-FR"/>
              </a:p>
            </p:txBody>
          </p:sp>
          <p:grpSp>
            <p:nvGrpSpPr>
              <p:cNvPr id="15454" name="Group 10"/>
              <p:cNvGrpSpPr>
                <a:grpSpLocks/>
              </p:cNvGrpSpPr>
              <p:nvPr/>
            </p:nvGrpSpPr>
            <p:grpSpPr bwMode="auto">
              <a:xfrm>
                <a:off x="7035800" y="1776413"/>
                <a:ext cx="415925" cy="836612"/>
                <a:chOff x="2779" y="1173"/>
                <a:chExt cx="262" cy="527"/>
              </a:xfrm>
            </p:grpSpPr>
            <p:sp>
              <p:nvSpPr>
                <p:cNvPr id="15470" name="Line 11"/>
                <p:cNvSpPr>
                  <a:spLocks noChangeShapeType="1"/>
                </p:cNvSpPr>
                <p:nvPr/>
              </p:nvSpPr>
              <p:spPr bwMode="auto">
                <a:xfrm>
                  <a:off x="2779" y="1361"/>
                  <a:ext cx="1" cy="245"/>
                </a:xfrm>
                <a:prstGeom prst="line">
                  <a:avLst/>
                </a:prstGeom>
                <a:noFill/>
                <a:ln w="15875">
                  <a:solidFill>
                    <a:srgbClr val="000000"/>
                  </a:solidFill>
                  <a:round/>
                  <a:headEnd/>
                  <a:tailEnd/>
                </a:ln>
              </p:spPr>
              <p:txBody>
                <a:bodyPr/>
                <a:lstStyle/>
                <a:p>
                  <a:endParaRPr lang="fr-FR"/>
                </a:p>
              </p:txBody>
            </p:sp>
            <p:grpSp>
              <p:nvGrpSpPr>
                <p:cNvPr id="15471" name="Group 12"/>
                <p:cNvGrpSpPr>
                  <a:grpSpLocks/>
                </p:cNvGrpSpPr>
                <p:nvPr/>
              </p:nvGrpSpPr>
              <p:grpSpPr bwMode="auto">
                <a:xfrm>
                  <a:off x="2779" y="1531"/>
                  <a:ext cx="115" cy="75"/>
                  <a:chOff x="2779" y="1531"/>
                  <a:chExt cx="115" cy="75"/>
                </a:xfrm>
              </p:grpSpPr>
              <p:sp>
                <p:nvSpPr>
                  <p:cNvPr id="15480" name="Line 13"/>
                  <p:cNvSpPr>
                    <a:spLocks noChangeShapeType="1"/>
                  </p:cNvSpPr>
                  <p:nvPr/>
                </p:nvSpPr>
                <p:spPr bwMode="auto">
                  <a:xfrm>
                    <a:off x="2779" y="1531"/>
                    <a:ext cx="73" cy="48"/>
                  </a:xfrm>
                  <a:prstGeom prst="line">
                    <a:avLst/>
                  </a:prstGeom>
                  <a:noFill/>
                  <a:ln w="15875">
                    <a:solidFill>
                      <a:srgbClr val="000000"/>
                    </a:solidFill>
                    <a:round/>
                    <a:headEnd/>
                    <a:tailEnd/>
                  </a:ln>
                </p:spPr>
                <p:txBody>
                  <a:bodyPr/>
                  <a:lstStyle/>
                  <a:p>
                    <a:endParaRPr lang="fr-FR"/>
                  </a:p>
                </p:txBody>
              </p:sp>
              <p:sp>
                <p:nvSpPr>
                  <p:cNvPr id="15481" name="Freeform 14"/>
                  <p:cNvSpPr>
                    <a:spLocks/>
                  </p:cNvSpPr>
                  <p:nvPr/>
                </p:nvSpPr>
                <p:spPr bwMode="auto">
                  <a:xfrm>
                    <a:off x="2836" y="1556"/>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15473" name="Line 16"/>
                <p:cNvSpPr>
                  <a:spLocks noChangeShapeType="1"/>
                </p:cNvSpPr>
                <p:nvPr/>
              </p:nvSpPr>
              <p:spPr bwMode="auto">
                <a:xfrm flipV="1">
                  <a:off x="2779" y="1361"/>
                  <a:ext cx="115" cy="75"/>
                </a:xfrm>
                <a:prstGeom prst="line">
                  <a:avLst/>
                </a:prstGeom>
                <a:noFill/>
                <a:ln w="15875">
                  <a:solidFill>
                    <a:srgbClr val="000000"/>
                  </a:solidFill>
                  <a:round/>
                  <a:headEnd/>
                  <a:tailEnd/>
                </a:ln>
              </p:spPr>
              <p:txBody>
                <a:bodyPr/>
                <a:lstStyle/>
                <a:p>
                  <a:endParaRPr lang="fr-FR"/>
                </a:p>
              </p:txBody>
            </p:sp>
            <p:sp>
              <p:nvSpPr>
                <p:cNvPr id="15474" name="Line 17"/>
                <p:cNvSpPr>
                  <a:spLocks noChangeShapeType="1"/>
                </p:cNvSpPr>
                <p:nvPr/>
              </p:nvSpPr>
              <p:spPr bwMode="auto">
                <a:xfrm>
                  <a:off x="2894" y="1606"/>
                  <a:ext cx="1" cy="94"/>
                </a:xfrm>
                <a:prstGeom prst="line">
                  <a:avLst/>
                </a:prstGeom>
                <a:noFill/>
                <a:ln w="15875">
                  <a:solidFill>
                    <a:srgbClr val="000000"/>
                  </a:solidFill>
                  <a:round/>
                  <a:headEnd/>
                  <a:tailEnd/>
                </a:ln>
              </p:spPr>
              <p:txBody>
                <a:bodyPr/>
                <a:lstStyle/>
                <a:p>
                  <a:endParaRPr lang="fr-FR"/>
                </a:p>
              </p:txBody>
            </p:sp>
            <p:sp>
              <p:nvSpPr>
                <p:cNvPr id="15475" name="Line 18"/>
                <p:cNvSpPr>
                  <a:spLocks noChangeShapeType="1"/>
                </p:cNvSpPr>
                <p:nvPr/>
              </p:nvSpPr>
              <p:spPr bwMode="auto">
                <a:xfrm>
                  <a:off x="2894" y="1173"/>
                  <a:ext cx="1" cy="188"/>
                </a:xfrm>
                <a:prstGeom prst="line">
                  <a:avLst/>
                </a:prstGeom>
                <a:noFill/>
                <a:ln w="15875">
                  <a:solidFill>
                    <a:srgbClr val="000000"/>
                  </a:solidFill>
                  <a:round/>
                  <a:headEnd/>
                  <a:tailEnd/>
                </a:ln>
              </p:spPr>
              <p:txBody>
                <a:bodyPr/>
                <a:lstStyle/>
                <a:p>
                  <a:endParaRPr lang="fr-FR"/>
                </a:p>
              </p:txBody>
            </p:sp>
            <p:grpSp>
              <p:nvGrpSpPr>
                <p:cNvPr id="15476" name="Group 19"/>
                <p:cNvGrpSpPr>
                  <a:grpSpLocks/>
                </p:cNvGrpSpPr>
                <p:nvPr/>
              </p:nvGrpSpPr>
              <p:grpSpPr bwMode="auto">
                <a:xfrm>
                  <a:off x="2868" y="1229"/>
                  <a:ext cx="52" cy="56"/>
                  <a:chOff x="2868" y="1229"/>
                  <a:chExt cx="52" cy="56"/>
                </a:xfrm>
              </p:grpSpPr>
              <p:sp>
                <p:nvSpPr>
                  <p:cNvPr id="15478" name="Line 20"/>
                  <p:cNvSpPr>
                    <a:spLocks noChangeShapeType="1"/>
                  </p:cNvSpPr>
                  <p:nvPr/>
                </p:nvSpPr>
                <p:spPr bwMode="auto">
                  <a:xfrm>
                    <a:off x="2894" y="1229"/>
                    <a:ext cx="1" cy="6"/>
                  </a:xfrm>
                  <a:prstGeom prst="line">
                    <a:avLst/>
                  </a:prstGeom>
                  <a:noFill/>
                  <a:ln w="15875">
                    <a:solidFill>
                      <a:srgbClr val="000000"/>
                    </a:solidFill>
                    <a:round/>
                    <a:headEnd/>
                    <a:tailEnd/>
                  </a:ln>
                </p:spPr>
                <p:txBody>
                  <a:bodyPr/>
                  <a:lstStyle/>
                  <a:p>
                    <a:endParaRPr lang="fr-FR"/>
                  </a:p>
                </p:txBody>
              </p:sp>
              <p:sp>
                <p:nvSpPr>
                  <p:cNvPr id="15479" name="Freeform 21"/>
                  <p:cNvSpPr>
                    <a:spLocks/>
                  </p:cNvSpPr>
                  <p:nvPr/>
                </p:nvSpPr>
                <p:spPr bwMode="auto">
                  <a:xfrm>
                    <a:off x="2868" y="1234"/>
                    <a:ext cx="52" cy="51"/>
                  </a:xfrm>
                  <a:custGeom>
                    <a:avLst/>
                    <a:gdLst>
                      <a:gd name="T0" fmla="*/ 0 w 104"/>
                      <a:gd name="T1" fmla="*/ 0 h 104"/>
                      <a:gd name="T2" fmla="*/ 1 w 104"/>
                      <a:gd name="T3" fmla="*/ 0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grpSp>
            <p:sp>
              <p:nvSpPr>
                <p:cNvPr id="15477" name="Rectangle 22"/>
                <p:cNvSpPr>
                  <a:spLocks noChangeArrowheads="1"/>
                </p:cNvSpPr>
                <p:nvPr/>
              </p:nvSpPr>
              <p:spPr bwMode="auto">
                <a:xfrm>
                  <a:off x="2942" y="1217"/>
                  <a:ext cx="99" cy="96"/>
                </a:xfrm>
                <a:prstGeom prst="rect">
                  <a:avLst/>
                </a:prstGeom>
                <a:noFill/>
                <a:ln w="15875">
                  <a:noFill/>
                  <a:miter lim="800000"/>
                  <a:headEnd/>
                  <a:tailEnd/>
                </a:ln>
              </p:spPr>
              <p:txBody>
                <a:bodyPr wrap="none" lIns="0" tIns="0" rIns="0" bIns="0">
                  <a:spAutoFit/>
                </a:bodyPr>
                <a:lstStyle/>
                <a:p>
                  <a:r>
                    <a:rPr lang="fr-FR" sz="1000">
                      <a:solidFill>
                        <a:srgbClr val="000000"/>
                      </a:solidFill>
                    </a:rPr>
                    <a:t>I</a:t>
                  </a:r>
                  <a:r>
                    <a:rPr lang="fr-FR" sz="1000" baseline="-25000">
                      <a:solidFill>
                        <a:srgbClr val="000000"/>
                      </a:solidFill>
                    </a:rPr>
                    <a:t>out</a:t>
                  </a:r>
                </a:p>
              </p:txBody>
            </p:sp>
          </p:grpSp>
          <p:sp>
            <p:nvSpPr>
              <p:cNvPr id="15455" name="Line 23"/>
              <p:cNvSpPr>
                <a:spLocks noChangeShapeType="1"/>
              </p:cNvSpPr>
              <p:nvPr/>
            </p:nvSpPr>
            <p:spPr bwMode="auto">
              <a:xfrm flipH="1">
                <a:off x="6529388" y="2076451"/>
                <a:ext cx="1588" cy="388938"/>
              </a:xfrm>
              <a:prstGeom prst="line">
                <a:avLst/>
              </a:prstGeom>
              <a:noFill/>
              <a:ln w="15875">
                <a:solidFill>
                  <a:srgbClr val="000000"/>
                </a:solidFill>
                <a:round/>
                <a:headEnd/>
                <a:tailEnd/>
              </a:ln>
            </p:spPr>
            <p:txBody>
              <a:bodyPr/>
              <a:lstStyle/>
              <a:p>
                <a:endParaRPr lang="fr-FR"/>
              </a:p>
            </p:txBody>
          </p:sp>
          <p:grpSp>
            <p:nvGrpSpPr>
              <p:cNvPr id="15456" name="Group 24"/>
              <p:cNvGrpSpPr>
                <a:grpSpLocks/>
              </p:cNvGrpSpPr>
              <p:nvPr/>
            </p:nvGrpSpPr>
            <p:grpSpPr bwMode="auto">
              <a:xfrm flipH="1">
                <a:off x="6348413" y="2346325"/>
                <a:ext cx="182563" cy="119063"/>
                <a:chOff x="2779" y="1531"/>
                <a:chExt cx="115" cy="75"/>
              </a:xfrm>
            </p:grpSpPr>
            <p:sp>
              <p:nvSpPr>
                <p:cNvPr id="15468" name="Line 25"/>
                <p:cNvSpPr>
                  <a:spLocks noChangeShapeType="1"/>
                </p:cNvSpPr>
                <p:nvPr/>
              </p:nvSpPr>
              <p:spPr bwMode="auto">
                <a:xfrm>
                  <a:off x="2779" y="1531"/>
                  <a:ext cx="73" cy="48"/>
                </a:xfrm>
                <a:prstGeom prst="line">
                  <a:avLst/>
                </a:prstGeom>
                <a:noFill/>
                <a:ln w="15875">
                  <a:solidFill>
                    <a:srgbClr val="000000"/>
                  </a:solidFill>
                  <a:round/>
                  <a:headEnd/>
                  <a:tailEnd/>
                </a:ln>
              </p:spPr>
              <p:txBody>
                <a:bodyPr/>
                <a:lstStyle/>
                <a:p>
                  <a:endParaRPr lang="fr-FR"/>
                </a:p>
              </p:txBody>
            </p:sp>
            <p:sp>
              <p:nvSpPr>
                <p:cNvPr id="15469" name="Freeform 26"/>
                <p:cNvSpPr>
                  <a:spLocks/>
                </p:cNvSpPr>
                <p:nvPr/>
              </p:nvSpPr>
              <p:spPr bwMode="auto">
                <a:xfrm>
                  <a:off x="2836" y="1556"/>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15458" name="Line 28"/>
              <p:cNvSpPr>
                <a:spLocks noChangeShapeType="1"/>
              </p:cNvSpPr>
              <p:nvPr/>
            </p:nvSpPr>
            <p:spPr bwMode="auto">
              <a:xfrm flipH="1" flipV="1">
                <a:off x="6348413" y="2076451"/>
                <a:ext cx="182563" cy="119063"/>
              </a:xfrm>
              <a:prstGeom prst="line">
                <a:avLst/>
              </a:prstGeom>
              <a:noFill/>
              <a:ln w="15875">
                <a:solidFill>
                  <a:srgbClr val="000000"/>
                </a:solidFill>
                <a:round/>
                <a:headEnd/>
                <a:tailEnd/>
              </a:ln>
            </p:spPr>
            <p:txBody>
              <a:bodyPr/>
              <a:lstStyle/>
              <a:p>
                <a:endParaRPr lang="fr-FR"/>
              </a:p>
            </p:txBody>
          </p:sp>
          <p:sp>
            <p:nvSpPr>
              <p:cNvPr id="15467" name="Freeform 33"/>
              <p:cNvSpPr>
                <a:spLocks/>
              </p:cNvSpPr>
              <p:nvPr/>
            </p:nvSpPr>
            <p:spPr bwMode="auto">
              <a:xfrm flipH="1">
                <a:off x="6302182" y="1812229"/>
                <a:ext cx="82550" cy="80963"/>
              </a:xfrm>
              <a:custGeom>
                <a:avLst/>
                <a:gdLst>
                  <a:gd name="T0" fmla="*/ 0 w 104"/>
                  <a:gd name="T1" fmla="*/ 0 h 104"/>
                  <a:gd name="T2" fmla="*/ 1 w 104"/>
                  <a:gd name="T3" fmla="*/ 0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sp>
            <p:nvSpPr>
              <p:cNvPr id="15460" name="Rectangle 34"/>
              <p:cNvSpPr>
                <a:spLocks noChangeArrowheads="1"/>
              </p:cNvSpPr>
              <p:nvPr/>
            </p:nvSpPr>
            <p:spPr bwMode="auto">
              <a:xfrm flipH="1">
                <a:off x="6164263" y="1767849"/>
                <a:ext cx="112713" cy="152400"/>
              </a:xfrm>
              <a:prstGeom prst="rect">
                <a:avLst/>
              </a:prstGeom>
              <a:noFill/>
              <a:ln w="15875">
                <a:noFill/>
                <a:miter lim="800000"/>
                <a:headEnd/>
                <a:tailEnd/>
              </a:ln>
            </p:spPr>
            <p:txBody>
              <a:bodyPr wrap="none" lIns="0" tIns="0" rIns="0" bIns="0">
                <a:spAutoFit/>
              </a:bodyPr>
              <a:lstStyle/>
              <a:p>
                <a:r>
                  <a:rPr lang="fr-FR" sz="1000" dirty="0" err="1">
                    <a:solidFill>
                      <a:srgbClr val="000000"/>
                    </a:solidFill>
                  </a:rPr>
                  <a:t>I</a:t>
                </a:r>
                <a:r>
                  <a:rPr lang="fr-FR" sz="1000" baseline="-25000" dirty="0" err="1">
                    <a:solidFill>
                      <a:srgbClr val="000000"/>
                    </a:solidFill>
                  </a:rPr>
                  <a:t>in</a:t>
                </a:r>
                <a:endParaRPr lang="fr-FR" sz="1000" baseline="-25000" dirty="0">
                  <a:solidFill>
                    <a:srgbClr val="000000"/>
                  </a:solidFill>
                </a:endParaRPr>
              </a:p>
            </p:txBody>
          </p:sp>
          <p:sp>
            <p:nvSpPr>
              <p:cNvPr id="15461" name="Line 35"/>
              <p:cNvSpPr>
                <a:spLocks noChangeShapeType="1"/>
              </p:cNvSpPr>
              <p:nvPr/>
            </p:nvSpPr>
            <p:spPr bwMode="auto">
              <a:xfrm flipH="1">
                <a:off x="6529387" y="2285206"/>
                <a:ext cx="506412" cy="0"/>
              </a:xfrm>
              <a:prstGeom prst="line">
                <a:avLst/>
              </a:prstGeom>
              <a:noFill/>
              <a:ln w="15875">
                <a:solidFill>
                  <a:schemeClr val="tx1"/>
                </a:solidFill>
                <a:round/>
                <a:headEnd/>
                <a:tailEnd/>
              </a:ln>
            </p:spPr>
            <p:txBody>
              <a:bodyPr/>
              <a:lstStyle/>
              <a:p>
                <a:endParaRPr lang="fr-FR"/>
              </a:p>
            </p:txBody>
          </p:sp>
          <p:sp>
            <p:nvSpPr>
              <p:cNvPr id="15462" name="Line 36"/>
              <p:cNvSpPr>
                <a:spLocks noChangeShapeType="1"/>
              </p:cNvSpPr>
              <p:nvPr/>
            </p:nvSpPr>
            <p:spPr bwMode="auto">
              <a:xfrm flipV="1">
                <a:off x="6697663" y="1927227"/>
                <a:ext cx="0" cy="360363"/>
              </a:xfrm>
              <a:prstGeom prst="line">
                <a:avLst/>
              </a:prstGeom>
              <a:noFill/>
              <a:ln w="15875">
                <a:solidFill>
                  <a:schemeClr val="tx1"/>
                </a:solidFill>
                <a:round/>
                <a:headEnd/>
                <a:tailEnd/>
              </a:ln>
            </p:spPr>
            <p:txBody>
              <a:bodyPr/>
              <a:lstStyle/>
              <a:p>
                <a:endParaRPr lang="fr-FR"/>
              </a:p>
            </p:txBody>
          </p:sp>
          <p:sp>
            <p:nvSpPr>
              <p:cNvPr id="15463" name="Line 37"/>
              <p:cNvSpPr>
                <a:spLocks noChangeShapeType="1"/>
              </p:cNvSpPr>
              <p:nvPr/>
            </p:nvSpPr>
            <p:spPr bwMode="auto">
              <a:xfrm flipH="1">
                <a:off x="6346825" y="1930401"/>
                <a:ext cx="350838" cy="0"/>
              </a:xfrm>
              <a:prstGeom prst="line">
                <a:avLst/>
              </a:prstGeom>
              <a:noFill/>
              <a:ln w="15875">
                <a:solidFill>
                  <a:schemeClr val="tx1"/>
                </a:solidFill>
                <a:round/>
                <a:headEnd/>
                <a:tailEnd/>
              </a:ln>
            </p:spPr>
            <p:txBody>
              <a:bodyPr/>
              <a:lstStyle/>
              <a:p>
                <a:endParaRPr lang="fr-FR"/>
              </a:p>
            </p:txBody>
          </p:sp>
          <p:sp>
            <p:nvSpPr>
              <p:cNvPr id="15464" name="Line 38"/>
              <p:cNvSpPr>
                <a:spLocks noChangeShapeType="1"/>
              </p:cNvSpPr>
              <p:nvPr/>
            </p:nvSpPr>
            <p:spPr bwMode="auto">
              <a:xfrm flipV="1">
                <a:off x="6343544" y="1601787"/>
                <a:ext cx="0" cy="474663"/>
              </a:xfrm>
              <a:prstGeom prst="line">
                <a:avLst/>
              </a:prstGeom>
              <a:noFill/>
              <a:ln w="15875">
                <a:solidFill>
                  <a:schemeClr val="tx1"/>
                </a:solidFill>
                <a:round/>
                <a:headEnd/>
                <a:tailEnd/>
              </a:ln>
            </p:spPr>
            <p:txBody>
              <a:bodyPr/>
              <a:lstStyle/>
              <a:p>
                <a:endParaRPr lang="fr-FR"/>
              </a:p>
            </p:txBody>
          </p:sp>
          <p:sp>
            <p:nvSpPr>
              <p:cNvPr id="15465" name="Line 39"/>
              <p:cNvSpPr>
                <a:spLocks noChangeShapeType="1"/>
              </p:cNvSpPr>
              <p:nvPr/>
            </p:nvSpPr>
            <p:spPr bwMode="auto">
              <a:xfrm>
                <a:off x="6350000" y="2463800"/>
                <a:ext cx="0" cy="300038"/>
              </a:xfrm>
              <a:prstGeom prst="line">
                <a:avLst/>
              </a:prstGeom>
              <a:noFill/>
              <a:ln w="15875">
                <a:solidFill>
                  <a:srgbClr val="000000"/>
                </a:solidFill>
                <a:round/>
                <a:headEnd/>
                <a:tailEnd/>
              </a:ln>
            </p:spPr>
            <p:txBody>
              <a:bodyPr/>
              <a:lstStyle/>
              <a:p>
                <a:endParaRPr lang="fr-FR"/>
              </a:p>
            </p:txBody>
          </p:sp>
        </p:grpSp>
        <p:sp>
          <p:nvSpPr>
            <p:cNvPr id="129" name="Line 140"/>
            <p:cNvSpPr>
              <a:spLocks noChangeShapeType="1"/>
            </p:cNvSpPr>
            <p:nvPr/>
          </p:nvSpPr>
          <p:spPr bwMode="auto">
            <a:xfrm>
              <a:off x="6345342" y="1387097"/>
              <a:ext cx="0" cy="208374"/>
            </a:xfrm>
            <a:prstGeom prst="line">
              <a:avLst/>
            </a:prstGeom>
            <a:noFill/>
            <a:ln w="15875">
              <a:solidFill>
                <a:srgbClr val="000000"/>
              </a:solidFill>
              <a:round/>
              <a:headEnd/>
              <a:tailEnd/>
            </a:ln>
          </p:spPr>
          <p:txBody>
            <a:bodyPr/>
            <a:lstStyle/>
            <a:p>
              <a:endParaRPr lang="fr-FR"/>
            </a:p>
          </p:txBody>
        </p:sp>
        <p:sp>
          <p:nvSpPr>
            <p:cNvPr id="130" name="Rectangle 153"/>
            <p:cNvSpPr>
              <a:spLocks noChangeArrowheads="1"/>
            </p:cNvSpPr>
            <p:nvPr/>
          </p:nvSpPr>
          <p:spPr bwMode="auto">
            <a:xfrm>
              <a:off x="6440488" y="1638003"/>
              <a:ext cx="238125" cy="152467"/>
            </a:xfrm>
            <a:prstGeom prst="rect">
              <a:avLst/>
            </a:prstGeom>
            <a:noFill/>
            <a:ln w="15875">
              <a:noFill/>
              <a:miter lim="800000"/>
              <a:headEnd/>
              <a:tailEnd/>
            </a:ln>
          </p:spPr>
          <p:txBody>
            <a:bodyPr wrap="none" lIns="0" tIns="0" rIns="0" bIns="0">
              <a:spAutoFit/>
            </a:bodyPr>
            <a:lstStyle/>
            <a:p>
              <a:r>
                <a:rPr lang="fr-FR" sz="1000" dirty="0" err="1">
                  <a:solidFill>
                    <a:srgbClr val="000000"/>
                  </a:solidFill>
                </a:rPr>
                <a:t>R</a:t>
              </a:r>
              <a:r>
                <a:rPr lang="fr-FR" sz="1000" baseline="-25000" dirty="0" err="1">
                  <a:solidFill>
                    <a:srgbClr val="000000"/>
                  </a:solidFill>
                </a:rPr>
                <a:t>com</a:t>
              </a:r>
              <a:endParaRPr lang="fr-FR" sz="1000" baseline="-25000" dirty="0">
                <a:solidFill>
                  <a:srgbClr val="000000"/>
                </a:solidFill>
              </a:endParaRPr>
            </a:p>
          </p:txBody>
        </p:sp>
        <p:sp useBgFill="1">
          <p:nvSpPr>
            <p:cNvPr id="128" name="Rectangle 128"/>
            <p:cNvSpPr>
              <a:spLocks noChangeArrowheads="1"/>
            </p:cNvSpPr>
            <p:nvPr/>
          </p:nvSpPr>
          <p:spPr bwMode="auto">
            <a:xfrm>
              <a:off x="6286278" y="1529466"/>
              <a:ext cx="122237" cy="389109"/>
            </a:xfrm>
            <a:prstGeom prst="rect">
              <a:avLst/>
            </a:prstGeom>
            <a:ln w="15875">
              <a:solidFill>
                <a:srgbClr val="000000"/>
              </a:solidFill>
              <a:miter lim="800000"/>
              <a:headEnd/>
              <a:tailEnd/>
            </a:ln>
          </p:spPr>
          <p:txBody>
            <a:bodyPr/>
            <a:lstStyle/>
            <a:p>
              <a:endParaRPr lang="fr-FR"/>
            </a:p>
          </p:txBody>
        </p:sp>
        <p:sp>
          <p:nvSpPr>
            <p:cNvPr id="132" name="Line 37"/>
            <p:cNvSpPr>
              <a:spLocks noChangeShapeType="1"/>
            </p:cNvSpPr>
            <p:nvPr/>
          </p:nvSpPr>
          <p:spPr bwMode="auto">
            <a:xfrm flipH="1">
              <a:off x="6164849" y="1384364"/>
              <a:ext cx="350838" cy="0"/>
            </a:xfrm>
            <a:prstGeom prst="line">
              <a:avLst/>
            </a:prstGeom>
            <a:noFill/>
            <a:ln w="15875">
              <a:solidFill>
                <a:schemeClr val="tx1"/>
              </a:solidFill>
              <a:round/>
              <a:headEnd/>
              <a:tailEnd/>
            </a:ln>
          </p:spPr>
          <p:txBody>
            <a:bodyPr/>
            <a:lstStyle/>
            <a:p>
              <a:endParaRPr lang="fr-FR"/>
            </a:p>
          </p:txBody>
        </p:sp>
        <p:sp>
          <p:nvSpPr>
            <p:cNvPr id="133" name="Line 37"/>
            <p:cNvSpPr>
              <a:spLocks noChangeShapeType="1"/>
            </p:cNvSpPr>
            <p:nvPr/>
          </p:nvSpPr>
          <p:spPr bwMode="auto">
            <a:xfrm flipH="1">
              <a:off x="6233096" y="2950932"/>
              <a:ext cx="1123380" cy="0"/>
            </a:xfrm>
            <a:prstGeom prst="line">
              <a:avLst/>
            </a:prstGeom>
            <a:noFill/>
            <a:ln w="15875">
              <a:solidFill>
                <a:schemeClr val="tx1"/>
              </a:solidFill>
              <a:round/>
              <a:headEnd/>
              <a:tailEnd/>
            </a:ln>
          </p:spPr>
          <p:txBody>
            <a:bodyPr/>
            <a:lstStyle/>
            <a:p>
              <a:endParaRPr lang="fr-FR"/>
            </a:p>
          </p:txBody>
        </p:sp>
      </p:grpSp>
      <p:grpSp>
        <p:nvGrpSpPr>
          <p:cNvPr id="120" name="Groupe 119"/>
          <p:cNvGrpSpPr/>
          <p:nvPr/>
        </p:nvGrpSpPr>
        <p:grpSpPr>
          <a:xfrm>
            <a:off x="5891213" y="3695923"/>
            <a:ext cx="2630487" cy="2974974"/>
            <a:chOff x="5891213" y="3695923"/>
            <a:chExt cx="2630487" cy="2974974"/>
          </a:xfrm>
        </p:grpSpPr>
        <p:grpSp>
          <p:nvGrpSpPr>
            <p:cNvPr id="126" name="Groupe 125"/>
            <p:cNvGrpSpPr/>
            <p:nvPr/>
          </p:nvGrpSpPr>
          <p:grpSpPr>
            <a:xfrm>
              <a:off x="5891213" y="3695923"/>
              <a:ext cx="2630487" cy="2974974"/>
              <a:chOff x="5891213" y="3695923"/>
              <a:chExt cx="2630487" cy="2974974"/>
            </a:xfrm>
          </p:grpSpPr>
          <p:grpSp>
            <p:nvGrpSpPr>
              <p:cNvPr id="15376" name="Groupe 126"/>
              <p:cNvGrpSpPr>
                <a:grpSpLocks/>
              </p:cNvGrpSpPr>
              <p:nvPr/>
            </p:nvGrpSpPr>
            <p:grpSpPr bwMode="auto">
              <a:xfrm>
                <a:off x="5891213" y="3695923"/>
                <a:ext cx="2630487" cy="2974974"/>
                <a:chOff x="5480050" y="2752324"/>
                <a:chExt cx="2630488" cy="2973660"/>
              </a:xfrm>
            </p:grpSpPr>
            <p:grpSp>
              <p:nvGrpSpPr>
                <p:cNvPr id="15380" name="Group 189"/>
                <p:cNvGrpSpPr>
                  <a:grpSpLocks/>
                </p:cNvGrpSpPr>
                <p:nvPr/>
              </p:nvGrpSpPr>
              <p:grpSpPr bwMode="auto">
                <a:xfrm>
                  <a:off x="6122988" y="3944810"/>
                  <a:ext cx="1987550" cy="1781174"/>
                  <a:chOff x="3857" y="2636"/>
                  <a:chExt cx="1252" cy="1122"/>
                </a:xfrm>
              </p:grpSpPr>
              <p:grpSp>
                <p:nvGrpSpPr>
                  <p:cNvPr id="15398" name="Group 40"/>
                  <p:cNvGrpSpPr>
                    <a:grpSpLocks/>
                  </p:cNvGrpSpPr>
                  <p:nvPr/>
                </p:nvGrpSpPr>
                <p:grpSpPr bwMode="auto">
                  <a:xfrm>
                    <a:off x="4103" y="2636"/>
                    <a:ext cx="1006" cy="1122"/>
                    <a:chOff x="1842" y="1867"/>
                    <a:chExt cx="1006" cy="1122"/>
                  </a:xfrm>
                </p:grpSpPr>
                <p:sp>
                  <p:nvSpPr>
                    <p:cNvPr id="15399" name="Line 41"/>
                    <p:cNvSpPr>
                      <a:spLocks noChangeShapeType="1"/>
                    </p:cNvSpPr>
                    <p:nvPr/>
                  </p:nvSpPr>
                  <p:spPr bwMode="auto">
                    <a:xfrm>
                      <a:off x="1842" y="2986"/>
                      <a:ext cx="1006" cy="1"/>
                    </a:xfrm>
                    <a:prstGeom prst="line">
                      <a:avLst/>
                    </a:prstGeom>
                    <a:noFill/>
                    <a:ln w="15875">
                      <a:solidFill>
                        <a:srgbClr val="000000"/>
                      </a:solidFill>
                      <a:round/>
                      <a:headEnd/>
                      <a:tailEnd/>
                    </a:ln>
                  </p:spPr>
                  <p:txBody>
                    <a:bodyPr/>
                    <a:lstStyle/>
                    <a:p>
                      <a:endParaRPr lang="fr-FR"/>
                    </a:p>
                  </p:txBody>
                </p:sp>
                <p:sp>
                  <p:nvSpPr>
                    <p:cNvPr id="15400" name="Rectangle 42"/>
                    <p:cNvSpPr>
                      <a:spLocks noChangeArrowheads="1"/>
                    </p:cNvSpPr>
                    <p:nvPr/>
                  </p:nvSpPr>
                  <p:spPr bwMode="auto">
                    <a:xfrm>
                      <a:off x="2071" y="2112"/>
                      <a:ext cx="287" cy="152"/>
                    </a:xfrm>
                    <a:prstGeom prst="rect">
                      <a:avLst/>
                    </a:prstGeom>
                    <a:noFill/>
                    <a:ln w="15875">
                      <a:noFill/>
                      <a:miter lim="800000"/>
                      <a:headEnd/>
                      <a:tailEnd/>
                    </a:ln>
                  </p:spPr>
                  <p:txBody>
                    <a:bodyPr/>
                    <a:lstStyle/>
                    <a:p>
                      <a:endParaRPr lang="fr-FR"/>
                    </a:p>
                  </p:txBody>
                </p:sp>
                <p:grpSp>
                  <p:nvGrpSpPr>
                    <p:cNvPr id="15401" name="Group 43"/>
                    <p:cNvGrpSpPr>
                      <a:grpSpLocks/>
                    </p:cNvGrpSpPr>
                    <p:nvPr/>
                  </p:nvGrpSpPr>
                  <p:grpSpPr bwMode="auto">
                    <a:xfrm>
                      <a:off x="2546" y="1924"/>
                      <a:ext cx="262" cy="720"/>
                      <a:chOff x="2779" y="1173"/>
                      <a:chExt cx="262" cy="720"/>
                    </a:xfrm>
                  </p:grpSpPr>
                  <p:sp>
                    <p:nvSpPr>
                      <p:cNvPr id="15439" name="Line 44"/>
                      <p:cNvSpPr>
                        <a:spLocks noChangeShapeType="1"/>
                      </p:cNvSpPr>
                      <p:nvPr/>
                    </p:nvSpPr>
                    <p:spPr bwMode="auto">
                      <a:xfrm>
                        <a:off x="2779" y="1361"/>
                        <a:ext cx="1" cy="245"/>
                      </a:xfrm>
                      <a:prstGeom prst="line">
                        <a:avLst/>
                      </a:prstGeom>
                      <a:noFill/>
                      <a:ln w="15875">
                        <a:solidFill>
                          <a:srgbClr val="000000"/>
                        </a:solidFill>
                        <a:round/>
                        <a:headEnd/>
                        <a:tailEnd/>
                      </a:ln>
                    </p:spPr>
                    <p:txBody>
                      <a:bodyPr/>
                      <a:lstStyle/>
                      <a:p>
                        <a:endParaRPr lang="fr-FR"/>
                      </a:p>
                    </p:txBody>
                  </p:sp>
                  <p:grpSp>
                    <p:nvGrpSpPr>
                      <p:cNvPr id="15440" name="Group 45"/>
                      <p:cNvGrpSpPr>
                        <a:grpSpLocks/>
                      </p:cNvGrpSpPr>
                      <p:nvPr/>
                    </p:nvGrpSpPr>
                    <p:grpSpPr bwMode="auto">
                      <a:xfrm>
                        <a:off x="2779" y="1531"/>
                        <a:ext cx="115" cy="75"/>
                        <a:chOff x="2779" y="1531"/>
                        <a:chExt cx="115" cy="75"/>
                      </a:xfrm>
                    </p:grpSpPr>
                    <p:sp>
                      <p:nvSpPr>
                        <p:cNvPr id="15449" name="Line 46"/>
                        <p:cNvSpPr>
                          <a:spLocks noChangeShapeType="1"/>
                        </p:cNvSpPr>
                        <p:nvPr/>
                      </p:nvSpPr>
                      <p:spPr bwMode="auto">
                        <a:xfrm>
                          <a:off x="2779" y="1531"/>
                          <a:ext cx="73" cy="48"/>
                        </a:xfrm>
                        <a:prstGeom prst="line">
                          <a:avLst/>
                        </a:prstGeom>
                        <a:noFill/>
                        <a:ln w="15875">
                          <a:solidFill>
                            <a:srgbClr val="000000"/>
                          </a:solidFill>
                          <a:round/>
                          <a:headEnd/>
                          <a:tailEnd/>
                        </a:ln>
                      </p:spPr>
                      <p:txBody>
                        <a:bodyPr/>
                        <a:lstStyle/>
                        <a:p>
                          <a:endParaRPr lang="fr-FR"/>
                        </a:p>
                      </p:txBody>
                    </p:sp>
                    <p:sp>
                      <p:nvSpPr>
                        <p:cNvPr id="15450" name="Freeform 47"/>
                        <p:cNvSpPr>
                          <a:spLocks/>
                        </p:cNvSpPr>
                        <p:nvPr/>
                      </p:nvSpPr>
                      <p:spPr bwMode="auto">
                        <a:xfrm>
                          <a:off x="2836" y="1556"/>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15442" name="Line 49"/>
                      <p:cNvSpPr>
                        <a:spLocks noChangeShapeType="1"/>
                      </p:cNvSpPr>
                      <p:nvPr/>
                    </p:nvSpPr>
                    <p:spPr bwMode="auto">
                      <a:xfrm flipV="1">
                        <a:off x="2779" y="1361"/>
                        <a:ext cx="115" cy="75"/>
                      </a:xfrm>
                      <a:prstGeom prst="line">
                        <a:avLst/>
                      </a:prstGeom>
                      <a:noFill/>
                      <a:ln w="15875">
                        <a:solidFill>
                          <a:srgbClr val="000000"/>
                        </a:solidFill>
                        <a:round/>
                        <a:headEnd/>
                        <a:tailEnd/>
                      </a:ln>
                    </p:spPr>
                    <p:txBody>
                      <a:bodyPr/>
                      <a:lstStyle/>
                      <a:p>
                        <a:endParaRPr lang="fr-FR"/>
                      </a:p>
                    </p:txBody>
                  </p:sp>
                  <p:sp>
                    <p:nvSpPr>
                      <p:cNvPr id="15443" name="Line 50"/>
                      <p:cNvSpPr>
                        <a:spLocks noChangeShapeType="1"/>
                      </p:cNvSpPr>
                      <p:nvPr/>
                    </p:nvSpPr>
                    <p:spPr bwMode="auto">
                      <a:xfrm>
                        <a:off x="2894" y="1606"/>
                        <a:ext cx="0" cy="287"/>
                      </a:xfrm>
                      <a:prstGeom prst="line">
                        <a:avLst/>
                      </a:prstGeom>
                      <a:noFill/>
                      <a:ln w="15875">
                        <a:solidFill>
                          <a:srgbClr val="000000"/>
                        </a:solidFill>
                        <a:round/>
                        <a:headEnd/>
                        <a:tailEnd/>
                      </a:ln>
                    </p:spPr>
                    <p:txBody>
                      <a:bodyPr/>
                      <a:lstStyle/>
                      <a:p>
                        <a:endParaRPr lang="fr-FR"/>
                      </a:p>
                    </p:txBody>
                  </p:sp>
                  <p:sp>
                    <p:nvSpPr>
                      <p:cNvPr id="15444" name="Line 51"/>
                      <p:cNvSpPr>
                        <a:spLocks noChangeShapeType="1"/>
                      </p:cNvSpPr>
                      <p:nvPr/>
                    </p:nvSpPr>
                    <p:spPr bwMode="auto">
                      <a:xfrm>
                        <a:off x="2894" y="1173"/>
                        <a:ext cx="1" cy="188"/>
                      </a:xfrm>
                      <a:prstGeom prst="line">
                        <a:avLst/>
                      </a:prstGeom>
                      <a:noFill/>
                      <a:ln w="15875">
                        <a:solidFill>
                          <a:srgbClr val="000000"/>
                        </a:solidFill>
                        <a:round/>
                        <a:headEnd/>
                        <a:tailEnd/>
                      </a:ln>
                    </p:spPr>
                    <p:txBody>
                      <a:bodyPr/>
                      <a:lstStyle/>
                      <a:p>
                        <a:endParaRPr lang="fr-FR"/>
                      </a:p>
                    </p:txBody>
                  </p:sp>
                  <p:grpSp>
                    <p:nvGrpSpPr>
                      <p:cNvPr id="15445" name="Group 52"/>
                      <p:cNvGrpSpPr>
                        <a:grpSpLocks/>
                      </p:cNvGrpSpPr>
                      <p:nvPr/>
                    </p:nvGrpSpPr>
                    <p:grpSpPr bwMode="auto">
                      <a:xfrm>
                        <a:off x="2868" y="1229"/>
                        <a:ext cx="52" cy="56"/>
                        <a:chOff x="2868" y="1229"/>
                        <a:chExt cx="52" cy="56"/>
                      </a:xfrm>
                    </p:grpSpPr>
                    <p:sp>
                      <p:nvSpPr>
                        <p:cNvPr id="15447" name="Line 53"/>
                        <p:cNvSpPr>
                          <a:spLocks noChangeShapeType="1"/>
                        </p:cNvSpPr>
                        <p:nvPr/>
                      </p:nvSpPr>
                      <p:spPr bwMode="auto">
                        <a:xfrm>
                          <a:off x="2894" y="1229"/>
                          <a:ext cx="1" cy="6"/>
                        </a:xfrm>
                        <a:prstGeom prst="line">
                          <a:avLst/>
                        </a:prstGeom>
                        <a:noFill/>
                        <a:ln w="15875">
                          <a:solidFill>
                            <a:srgbClr val="000000"/>
                          </a:solidFill>
                          <a:round/>
                          <a:headEnd/>
                          <a:tailEnd/>
                        </a:ln>
                      </p:spPr>
                      <p:txBody>
                        <a:bodyPr/>
                        <a:lstStyle/>
                        <a:p>
                          <a:endParaRPr lang="fr-FR"/>
                        </a:p>
                      </p:txBody>
                    </p:sp>
                    <p:sp>
                      <p:nvSpPr>
                        <p:cNvPr id="15448" name="Freeform 54"/>
                        <p:cNvSpPr>
                          <a:spLocks/>
                        </p:cNvSpPr>
                        <p:nvPr/>
                      </p:nvSpPr>
                      <p:spPr bwMode="auto">
                        <a:xfrm>
                          <a:off x="2868" y="1234"/>
                          <a:ext cx="52" cy="51"/>
                        </a:xfrm>
                        <a:custGeom>
                          <a:avLst/>
                          <a:gdLst>
                            <a:gd name="T0" fmla="*/ 0 w 104"/>
                            <a:gd name="T1" fmla="*/ 0 h 104"/>
                            <a:gd name="T2" fmla="*/ 1 w 104"/>
                            <a:gd name="T3" fmla="*/ 0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grpSp>
                  <p:sp>
                    <p:nvSpPr>
                      <p:cNvPr id="15446" name="Rectangle 55"/>
                      <p:cNvSpPr>
                        <a:spLocks noChangeArrowheads="1"/>
                      </p:cNvSpPr>
                      <p:nvPr/>
                    </p:nvSpPr>
                    <p:spPr bwMode="auto">
                      <a:xfrm>
                        <a:off x="2942" y="1217"/>
                        <a:ext cx="99" cy="96"/>
                      </a:xfrm>
                      <a:prstGeom prst="rect">
                        <a:avLst/>
                      </a:prstGeom>
                      <a:noFill/>
                      <a:ln w="15875">
                        <a:noFill/>
                        <a:miter lim="800000"/>
                        <a:headEnd/>
                        <a:tailEnd/>
                      </a:ln>
                    </p:spPr>
                    <p:txBody>
                      <a:bodyPr wrap="none" lIns="0" tIns="0" rIns="0" bIns="0">
                        <a:spAutoFit/>
                      </a:bodyPr>
                      <a:lstStyle/>
                      <a:p>
                        <a:r>
                          <a:rPr lang="fr-FR" sz="1000">
                            <a:solidFill>
                              <a:srgbClr val="000000"/>
                            </a:solidFill>
                          </a:rPr>
                          <a:t>I</a:t>
                        </a:r>
                        <a:r>
                          <a:rPr lang="fr-FR" sz="1000" baseline="-25000">
                            <a:solidFill>
                              <a:srgbClr val="000000"/>
                            </a:solidFill>
                          </a:rPr>
                          <a:t>out</a:t>
                        </a:r>
                      </a:p>
                    </p:txBody>
                  </p:sp>
                </p:grpSp>
                <p:sp>
                  <p:nvSpPr>
                    <p:cNvPr id="15402" name="Line 56"/>
                    <p:cNvSpPr>
                      <a:spLocks noChangeShapeType="1"/>
                    </p:cNvSpPr>
                    <p:nvPr/>
                  </p:nvSpPr>
                  <p:spPr bwMode="auto">
                    <a:xfrm flipH="1">
                      <a:off x="2227" y="2113"/>
                      <a:ext cx="1" cy="245"/>
                    </a:xfrm>
                    <a:prstGeom prst="line">
                      <a:avLst/>
                    </a:prstGeom>
                    <a:noFill/>
                    <a:ln w="15875">
                      <a:solidFill>
                        <a:srgbClr val="000000"/>
                      </a:solidFill>
                      <a:round/>
                      <a:headEnd/>
                      <a:tailEnd/>
                    </a:ln>
                  </p:spPr>
                  <p:txBody>
                    <a:bodyPr/>
                    <a:lstStyle/>
                    <a:p>
                      <a:endParaRPr lang="fr-FR"/>
                    </a:p>
                  </p:txBody>
                </p:sp>
                <p:grpSp>
                  <p:nvGrpSpPr>
                    <p:cNvPr id="15403" name="Group 57"/>
                    <p:cNvGrpSpPr>
                      <a:grpSpLocks/>
                    </p:cNvGrpSpPr>
                    <p:nvPr/>
                  </p:nvGrpSpPr>
                  <p:grpSpPr bwMode="auto">
                    <a:xfrm flipH="1">
                      <a:off x="2113" y="2283"/>
                      <a:ext cx="115" cy="75"/>
                      <a:chOff x="2779" y="1531"/>
                      <a:chExt cx="115" cy="75"/>
                    </a:xfrm>
                  </p:grpSpPr>
                  <p:sp>
                    <p:nvSpPr>
                      <p:cNvPr id="15437" name="Line 58"/>
                      <p:cNvSpPr>
                        <a:spLocks noChangeShapeType="1"/>
                      </p:cNvSpPr>
                      <p:nvPr/>
                    </p:nvSpPr>
                    <p:spPr bwMode="auto">
                      <a:xfrm>
                        <a:off x="2779" y="1531"/>
                        <a:ext cx="73" cy="48"/>
                      </a:xfrm>
                      <a:prstGeom prst="line">
                        <a:avLst/>
                      </a:prstGeom>
                      <a:noFill/>
                      <a:ln w="15875">
                        <a:solidFill>
                          <a:srgbClr val="000000"/>
                        </a:solidFill>
                        <a:round/>
                        <a:headEnd/>
                        <a:tailEnd/>
                      </a:ln>
                    </p:spPr>
                    <p:txBody>
                      <a:bodyPr/>
                      <a:lstStyle/>
                      <a:p>
                        <a:endParaRPr lang="fr-FR"/>
                      </a:p>
                    </p:txBody>
                  </p:sp>
                  <p:sp>
                    <p:nvSpPr>
                      <p:cNvPr id="15438" name="Freeform 59"/>
                      <p:cNvSpPr>
                        <a:spLocks/>
                      </p:cNvSpPr>
                      <p:nvPr/>
                    </p:nvSpPr>
                    <p:spPr bwMode="auto">
                      <a:xfrm>
                        <a:off x="2836" y="1556"/>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15404" name="Line 60"/>
                    <p:cNvSpPr>
                      <a:spLocks noChangeShapeType="1"/>
                    </p:cNvSpPr>
                    <p:nvPr/>
                  </p:nvSpPr>
                  <p:spPr bwMode="auto">
                    <a:xfrm>
                      <a:off x="2228" y="2245"/>
                      <a:ext cx="76" cy="1"/>
                    </a:xfrm>
                    <a:prstGeom prst="line">
                      <a:avLst/>
                    </a:prstGeom>
                    <a:noFill/>
                    <a:ln w="15875">
                      <a:solidFill>
                        <a:srgbClr val="000000"/>
                      </a:solidFill>
                      <a:round/>
                      <a:headEnd/>
                      <a:tailEnd/>
                    </a:ln>
                  </p:spPr>
                  <p:txBody>
                    <a:bodyPr/>
                    <a:lstStyle/>
                    <a:p>
                      <a:endParaRPr lang="fr-FR"/>
                    </a:p>
                  </p:txBody>
                </p:sp>
                <p:sp>
                  <p:nvSpPr>
                    <p:cNvPr id="15405" name="Line 61"/>
                    <p:cNvSpPr>
                      <a:spLocks noChangeShapeType="1"/>
                    </p:cNvSpPr>
                    <p:nvPr/>
                  </p:nvSpPr>
                  <p:spPr bwMode="auto">
                    <a:xfrm flipH="1" flipV="1">
                      <a:off x="2113" y="2113"/>
                      <a:ext cx="115" cy="75"/>
                    </a:xfrm>
                    <a:prstGeom prst="line">
                      <a:avLst/>
                    </a:prstGeom>
                    <a:noFill/>
                    <a:ln w="15875">
                      <a:solidFill>
                        <a:srgbClr val="000000"/>
                      </a:solidFill>
                      <a:round/>
                      <a:headEnd/>
                      <a:tailEnd/>
                    </a:ln>
                  </p:spPr>
                  <p:txBody>
                    <a:bodyPr/>
                    <a:lstStyle/>
                    <a:p>
                      <a:endParaRPr lang="fr-FR"/>
                    </a:p>
                  </p:txBody>
                </p:sp>
                <p:sp>
                  <p:nvSpPr>
                    <p:cNvPr id="15407" name="Line 63"/>
                    <p:cNvSpPr>
                      <a:spLocks noChangeShapeType="1"/>
                    </p:cNvSpPr>
                    <p:nvPr/>
                  </p:nvSpPr>
                  <p:spPr bwMode="auto">
                    <a:xfrm flipH="1">
                      <a:off x="2112" y="1925"/>
                      <a:ext cx="1" cy="188"/>
                    </a:xfrm>
                    <a:prstGeom prst="line">
                      <a:avLst/>
                    </a:prstGeom>
                    <a:noFill/>
                    <a:ln w="15875">
                      <a:solidFill>
                        <a:srgbClr val="000000"/>
                      </a:solidFill>
                      <a:round/>
                      <a:headEnd/>
                      <a:tailEnd/>
                    </a:ln>
                  </p:spPr>
                  <p:txBody>
                    <a:bodyPr/>
                    <a:lstStyle/>
                    <a:p>
                      <a:endParaRPr lang="fr-FR"/>
                    </a:p>
                  </p:txBody>
                </p:sp>
                <p:grpSp>
                  <p:nvGrpSpPr>
                    <p:cNvPr id="15408" name="Group 64"/>
                    <p:cNvGrpSpPr>
                      <a:grpSpLocks/>
                    </p:cNvGrpSpPr>
                    <p:nvPr/>
                  </p:nvGrpSpPr>
                  <p:grpSpPr bwMode="auto">
                    <a:xfrm flipH="1">
                      <a:off x="2087" y="1891"/>
                      <a:ext cx="52" cy="56"/>
                      <a:chOff x="2868" y="1229"/>
                      <a:chExt cx="52" cy="56"/>
                    </a:xfrm>
                  </p:grpSpPr>
                  <p:sp>
                    <p:nvSpPr>
                      <p:cNvPr id="15435" name="Line 65"/>
                      <p:cNvSpPr>
                        <a:spLocks noChangeShapeType="1"/>
                      </p:cNvSpPr>
                      <p:nvPr/>
                    </p:nvSpPr>
                    <p:spPr bwMode="auto">
                      <a:xfrm>
                        <a:off x="2894" y="1229"/>
                        <a:ext cx="1" cy="6"/>
                      </a:xfrm>
                      <a:prstGeom prst="line">
                        <a:avLst/>
                      </a:prstGeom>
                      <a:noFill/>
                      <a:ln w="15875">
                        <a:solidFill>
                          <a:srgbClr val="000000"/>
                        </a:solidFill>
                        <a:round/>
                        <a:headEnd/>
                        <a:tailEnd/>
                      </a:ln>
                    </p:spPr>
                    <p:txBody>
                      <a:bodyPr/>
                      <a:lstStyle/>
                      <a:p>
                        <a:endParaRPr lang="fr-FR"/>
                      </a:p>
                    </p:txBody>
                  </p:sp>
                  <p:sp>
                    <p:nvSpPr>
                      <p:cNvPr id="15436" name="Freeform 66"/>
                      <p:cNvSpPr>
                        <a:spLocks/>
                      </p:cNvSpPr>
                      <p:nvPr/>
                    </p:nvSpPr>
                    <p:spPr bwMode="auto">
                      <a:xfrm>
                        <a:off x="2868" y="1234"/>
                        <a:ext cx="52" cy="51"/>
                      </a:xfrm>
                      <a:custGeom>
                        <a:avLst/>
                        <a:gdLst>
                          <a:gd name="T0" fmla="*/ 0 w 104"/>
                          <a:gd name="T1" fmla="*/ 0 h 104"/>
                          <a:gd name="T2" fmla="*/ 1 w 104"/>
                          <a:gd name="T3" fmla="*/ 0 h 104"/>
                          <a:gd name="T4" fmla="*/ 1 w 104"/>
                          <a:gd name="T5" fmla="*/ 0 h 104"/>
                          <a:gd name="T6" fmla="*/ 0 w 104"/>
                          <a:gd name="T7" fmla="*/ 0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0"/>
                            </a:moveTo>
                            <a:lnTo>
                              <a:pt x="51" y="104"/>
                            </a:lnTo>
                            <a:lnTo>
                              <a:pt x="104" y="0"/>
                            </a:lnTo>
                            <a:lnTo>
                              <a:pt x="0" y="0"/>
                            </a:lnTo>
                            <a:close/>
                          </a:path>
                        </a:pathLst>
                      </a:custGeom>
                      <a:solidFill>
                        <a:srgbClr val="000000"/>
                      </a:solidFill>
                      <a:ln w="15875">
                        <a:noFill/>
                        <a:round/>
                        <a:headEnd/>
                        <a:tailEnd/>
                      </a:ln>
                    </p:spPr>
                    <p:txBody>
                      <a:bodyPr/>
                      <a:lstStyle/>
                      <a:p>
                        <a:endParaRPr lang="fr-FR"/>
                      </a:p>
                    </p:txBody>
                  </p:sp>
                </p:grpSp>
                <p:sp>
                  <p:nvSpPr>
                    <p:cNvPr id="15409" name="Rectangle 67"/>
                    <p:cNvSpPr>
                      <a:spLocks noChangeArrowheads="1"/>
                    </p:cNvSpPr>
                    <p:nvPr/>
                  </p:nvSpPr>
                  <p:spPr bwMode="auto">
                    <a:xfrm flipH="1">
                      <a:off x="2009" y="1867"/>
                      <a:ext cx="71" cy="96"/>
                    </a:xfrm>
                    <a:prstGeom prst="rect">
                      <a:avLst/>
                    </a:prstGeom>
                    <a:noFill/>
                    <a:ln w="15875">
                      <a:noFill/>
                      <a:miter lim="800000"/>
                      <a:headEnd/>
                      <a:tailEnd/>
                    </a:ln>
                  </p:spPr>
                  <p:txBody>
                    <a:bodyPr wrap="none" lIns="0" tIns="0" rIns="0" bIns="0">
                      <a:spAutoFit/>
                    </a:bodyPr>
                    <a:lstStyle/>
                    <a:p>
                      <a:r>
                        <a:rPr lang="fr-FR" sz="1000">
                          <a:solidFill>
                            <a:srgbClr val="000000"/>
                          </a:solidFill>
                        </a:rPr>
                        <a:t>I</a:t>
                      </a:r>
                      <a:r>
                        <a:rPr lang="fr-FR" sz="1000" baseline="-25000">
                          <a:solidFill>
                            <a:srgbClr val="000000"/>
                          </a:solidFill>
                        </a:rPr>
                        <a:t>in</a:t>
                      </a:r>
                    </a:p>
                  </p:txBody>
                </p:sp>
                <p:sp>
                  <p:nvSpPr>
                    <p:cNvPr id="15410" name="Line 68"/>
                    <p:cNvSpPr>
                      <a:spLocks noChangeShapeType="1"/>
                    </p:cNvSpPr>
                    <p:nvPr/>
                  </p:nvSpPr>
                  <p:spPr bwMode="auto">
                    <a:xfrm flipH="1">
                      <a:off x="2265" y="2246"/>
                      <a:ext cx="281" cy="0"/>
                    </a:xfrm>
                    <a:prstGeom prst="line">
                      <a:avLst/>
                    </a:prstGeom>
                    <a:noFill/>
                    <a:ln w="15875">
                      <a:solidFill>
                        <a:schemeClr val="tx1"/>
                      </a:solidFill>
                      <a:round/>
                      <a:headEnd/>
                      <a:tailEnd/>
                    </a:ln>
                  </p:spPr>
                  <p:txBody>
                    <a:bodyPr/>
                    <a:lstStyle/>
                    <a:p>
                      <a:endParaRPr lang="fr-FR"/>
                    </a:p>
                  </p:txBody>
                </p:sp>
                <p:sp>
                  <p:nvSpPr>
                    <p:cNvPr id="15411" name="Line 69"/>
                    <p:cNvSpPr>
                      <a:spLocks noChangeShapeType="1"/>
                    </p:cNvSpPr>
                    <p:nvPr/>
                  </p:nvSpPr>
                  <p:spPr bwMode="auto">
                    <a:xfrm flipV="1">
                      <a:off x="2433" y="2549"/>
                      <a:ext cx="0" cy="227"/>
                    </a:xfrm>
                    <a:prstGeom prst="line">
                      <a:avLst/>
                    </a:prstGeom>
                    <a:noFill/>
                    <a:ln w="15875">
                      <a:solidFill>
                        <a:schemeClr val="tx1"/>
                      </a:solidFill>
                      <a:round/>
                      <a:headEnd/>
                      <a:tailEnd/>
                    </a:ln>
                  </p:spPr>
                  <p:txBody>
                    <a:bodyPr/>
                    <a:lstStyle/>
                    <a:p>
                      <a:endParaRPr lang="fr-FR"/>
                    </a:p>
                  </p:txBody>
                </p:sp>
                <p:sp>
                  <p:nvSpPr>
                    <p:cNvPr id="15412" name="Line 70"/>
                    <p:cNvSpPr>
                      <a:spLocks noChangeShapeType="1"/>
                    </p:cNvSpPr>
                    <p:nvPr/>
                  </p:nvSpPr>
                  <p:spPr bwMode="auto">
                    <a:xfrm flipH="1">
                      <a:off x="2439" y="2551"/>
                      <a:ext cx="221" cy="0"/>
                    </a:xfrm>
                    <a:prstGeom prst="line">
                      <a:avLst/>
                    </a:prstGeom>
                    <a:noFill/>
                    <a:ln w="15875">
                      <a:solidFill>
                        <a:schemeClr val="tx1"/>
                      </a:solidFill>
                      <a:round/>
                      <a:headEnd/>
                      <a:tailEnd/>
                    </a:ln>
                  </p:spPr>
                  <p:txBody>
                    <a:bodyPr/>
                    <a:lstStyle/>
                    <a:p>
                      <a:endParaRPr lang="fr-FR"/>
                    </a:p>
                  </p:txBody>
                </p:sp>
                <p:grpSp>
                  <p:nvGrpSpPr>
                    <p:cNvPr id="15416" name="Group 74"/>
                    <p:cNvGrpSpPr>
                      <a:grpSpLocks/>
                    </p:cNvGrpSpPr>
                    <p:nvPr/>
                  </p:nvGrpSpPr>
                  <p:grpSpPr bwMode="auto">
                    <a:xfrm>
                      <a:off x="2547" y="2644"/>
                      <a:ext cx="116" cy="339"/>
                      <a:chOff x="2547" y="2644"/>
                      <a:chExt cx="116" cy="339"/>
                    </a:xfrm>
                  </p:grpSpPr>
                  <p:sp>
                    <p:nvSpPr>
                      <p:cNvPr id="15428" name="Line 75"/>
                      <p:cNvSpPr>
                        <a:spLocks noChangeShapeType="1"/>
                      </p:cNvSpPr>
                      <p:nvPr/>
                    </p:nvSpPr>
                    <p:spPr bwMode="auto">
                      <a:xfrm>
                        <a:off x="2547" y="2644"/>
                        <a:ext cx="1" cy="245"/>
                      </a:xfrm>
                      <a:prstGeom prst="line">
                        <a:avLst/>
                      </a:prstGeom>
                      <a:noFill/>
                      <a:ln w="15875">
                        <a:solidFill>
                          <a:srgbClr val="000000"/>
                        </a:solidFill>
                        <a:round/>
                        <a:headEnd/>
                        <a:tailEnd/>
                      </a:ln>
                    </p:spPr>
                    <p:txBody>
                      <a:bodyPr/>
                      <a:lstStyle/>
                      <a:p>
                        <a:endParaRPr lang="fr-FR"/>
                      </a:p>
                    </p:txBody>
                  </p:sp>
                  <p:grpSp>
                    <p:nvGrpSpPr>
                      <p:cNvPr id="15429" name="Group 76"/>
                      <p:cNvGrpSpPr>
                        <a:grpSpLocks/>
                      </p:cNvGrpSpPr>
                      <p:nvPr/>
                    </p:nvGrpSpPr>
                    <p:grpSpPr bwMode="auto">
                      <a:xfrm>
                        <a:off x="2547" y="2814"/>
                        <a:ext cx="115" cy="75"/>
                        <a:chOff x="2779" y="1531"/>
                        <a:chExt cx="115" cy="75"/>
                      </a:xfrm>
                    </p:grpSpPr>
                    <p:sp>
                      <p:nvSpPr>
                        <p:cNvPr id="15433" name="Line 77"/>
                        <p:cNvSpPr>
                          <a:spLocks noChangeShapeType="1"/>
                        </p:cNvSpPr>
                        <p:nvPr/>
                      </p:nvSpPr>
                      <p:spPr bwMode="auto">
                        <a:xfrm>
                          <a:off x="2779" y="1531"/>
                          <a:ext cx="73" cy="48"/>
                        </a:xfrm>
                        <a:prstGeom prst="line">
                          <a:avLst/>
                        </a:prstGeom>
                        <a:noFill/>
                        <a:ln w="15875">
                          <a:solidFill>
                            <a:srgbClr val="000000"/>
                          </a:solidFill>
                          <a:round/>
                          <a:headEnd/>
                          <a:tailEnd/>
                        </a:ln>
                      </p:spPr>
                      <p:txBody>
                        <a:bodyPr/>
                        <a:lstStyle/>
                        <a:p>
                          <a:endParaRPr lang="fr-FR"/>
                        </a:p>
                      </p:txBody>
                    </p:sp>
                    <p:sp>
                      <p:nvSpPr>
                        <p:cNvPr id="15434" name="Freeform 78"/>
                        <p:cNvSpPr>
                          <a:spLocks/>
                        </p:cNvSpPr>
                        <p:nvPr/>
                      </p:nvSpPr>
                      <p:spPr bwMode="auto">
                        <a:xfrm>
                          <a:off x="2836" y="1556"/>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15430" name="Line 79"/>
                      <p:cNvSpPr>
                        <a:spLocks noChangeShapeType="1"/>
                      </p:cNvSpPr>
                      <p:nvPr/>
                    </p:nvSpPr>
                    <p:spPr bwMode="auto">
                      <a:xfrm flipV="1">
                        <a:off x="2547" y="2644"/>
                        <a:ext cx="115" cy="75"/>
                      </a:xfrm>
                      <a:prstGeom prst="line">
                        <a:avLst/>
                      </a:prstGeom>
                      <a:noFill/>
                      <a:ln w="15875">
                        <a:solidFill>
                          <a:srgbClr val="000000"/>
                        </a:solidFill>
                        <a:round/>
                        <a:headEnd/>
                        <a:tailEnd/>
                      </a:ln>
                    </p:spPr>
                    <p:txBody>
                      <a:bodyPr/>
                      <a:lstStyle/>
                      <a:p>
                        <a:endParaRPr lang="fr-FR"/>
                      </a:p>
                    </p:txBody>
                  </p:sp>
                  <p:sp>
                    <p:nvSpPr>
                      <p:cNvPr id="15431" name="Line 80"/>
                      <p:cNvSpPr>
                        <a:spLocks noChangeShapeType="1"/>
                      </p:cNvSpPr>
                      <p:nvPr/>
                    </p:nvSpPr>
                    <p:spPr bwMode="auto">
                      <a:xfrm>
                        <a:off x="2662" y="2889"/>
                        <a:ext cx="1" cy="94"/>
                      </a:xfrm>
                      <a:prstGeom prst="line">
                        <a:avLst/>
                      </a:prstGeom>
                      <a:noFill/>
                      <a:ln w="15875">
                        <a:solidFill>
                          <a:srgbClr val="000000"/>
                        </a:solidFill>
                        <a:round/>
                        <a:headEnd/>
                        <a:tailEnd/>
                      </a:ln>
                    </p:spPr>
                    <p:txBody>
                      <a:bodyPr/>
                      <a:lstStyle/>
                      <a:p>
                        <a:endParaRPr lang="fr-FR"/>
                      </a:p>
                    </p:txBody>
                  </p:sp>
                </p:grpSp>
                <p:grpSp>
                  <p:nvGrpSpPr>
                    <p:cNvPr id="15417" name="Group 82"/>
                    <p:cNvGrpSpPr>
                      <a:grpSpLocks/>
                    </p:cNvGrpSpPr>
                    <p:nvPr/>
                  </p:nvGrpSpPr>
                  <p:grpSpPr bwMode="auto">
                    <a:xfrm flipH="1">
                      <a:off x="2113" y="2650"/>
                      <a:ext cx="116" cy="339"/>
                      <a:chOff x="2547" y="2644"/>
                      <a:chExt cx="116" cy="339"/>
                    </a:xfrm>
                  </p:grpSpPr>
                  <p:sp>
                    <p:nvSpPr>
                      <p:cNvPr id="15421" name="Line 83"/>
                      <p:cNvSpPr>
                        <a:spLocks noChangeShapeType="1"/>
                      </p:cNvSpPr>
                      <p:nvPr/>
                    </p:nvSpPr>
                    <p:spPr bwMode="auto">
                      <a:xfrm>
                        <a:off x="2547" y="2644"/>
                        <a:ext cx="1" cy="245"/>
                      </a:xfrm>
                      <a:prstGeom prst="line">
                        <a:avLst/>
                      </a:prstGeom>
                      <a:noFill/>
                      <a:ln w="15875">
                        <a:solidFill>
                          <a:srgbClr val="000000"/>
                        </a:solidFill>
                        <a:round/>
                        <a:headEnd/>
                        <a:tailEnd/>
                      </a:ln>
                    </p:spPr>
                    <p:txBody>
                      <a:bodyPr/>
                      <a:lstStyle/>
                      <a:p>
                        <a:endParaRPr lang="fr-FR"/>
                      </a:p>
                    </p:txBody>
                  </p:sp>
                  <p:grpSp>
                    <p:nvGrpSpPr>
                      <p:cNvPr id="15422" name="Group 84"/>
                      <p:cNvGrpSpPr>
                        <a:grpSpLocks/>
                      </p:cNvGrpSpPr>
                      <p:nvPr/>
                    </p:nvGrpSpPr>
                    <p:grpSpPr bwMode="auto">
                      <a:xfrm>
                        <a:off x="2547" y="2814"/>
                        <a:ext cx="115" cy="75"/>
                        <a:chOff x="2779" y="1531"/>
                        <a:chExt cx="115" cy="75"/>
                      </a:xfrm>
                    </p:grpSpPr>
                    <p:sp>
                      <p:nvSpPr>
                        <p:cNvPr id="15426" name="Line 85"/>
                        <p:cNvSpPr>
                          <a:spLocks noChangeShapeType="1"/>
                        </p:cNvSpPr>
                        <p:nvPr/>
                      </p:nvSpPr>
                      <p:spPr bwMode="auto">
                        <a:xfrm>
                          <a:off x="2779" y="1531"/>
                          <a:ext cx="73" cy="48"/>
                        </a:xfrm>
                        <a:prstGeom prst="line">
                          <a:avLst/>
                        </a:prstGeom>
                        <a:noFill/>
                        <a:ln w="15875">
                          <a:solidFill>
                            <a:srgbClr val="000000"/>
                          </a:solidFill>
                          <a:round/>
                          <a:headEnd/>
                          <a:tailEnd/>
                        </a:ln>
                      </p:spPr>
                      <p:txBody>
                        <a:bodyPr/>
                        <a:lstStyle/>
                        <a:p>
                          <a:endParaRPr lang="fr-FR"/>
                        </a:p>
                      </p:txBody>
                    </p:sp>
                    <p:sp>
                      <p:nvSpPr>
                        <p:cNvPr id="15427" name="Freeform 86"/>
                        <p:cNvSpPr>
                          <a:spLocks/>
                        </p:cNvSpPr>
                        <p:nvPr/>
                      </p:nvSpPr>
                      <p:spPr bwMode="auto">
                        <a:xfrm>
                          <a:off x="2836" y="1556"/>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15423" name="Line 87"/>
                      <p:cNvSpPr>
                        <a:spLocks noChangeShapeType="1"/>
                      </p:cNvSpPr>
                      <p:nvPr/>
                    </p:nvSpPr>
                    <p:spPr bwMode="auto">
                      <a:xfrm flipV="1">
                        <a:off x="2547" y="2644"/>
                        <a:ext cx="115" cy="75"/>
                      </a:xfrm>
                      <a:prstGeom prst="line">
                        <a:avLst/>
                      </a:prstGeom>
                      <a:noFill/>
                      <a:ln w="15875">
                        <a:solidFill>
                          <a:srgbClr val="000000"/>
                        </a:solidFill>
                        <a:round/>
                        <a:headEnd/>
                        <a:tailEnd/>
                      </a:ln>
                    </p:spPr>
                    <p:txBody>
                      <a:bodyPr/>
                      <a:lstStyle/>
                      <a:p>
                        <a:endParaRPr lang="fr-FR"/>
                      </a:p>
                    </p:txBody>
                  </p:sp>
                  <p:sp>
                    <p:nvSpPr>
                      <p:cNvPr id="15424" name="Line 88"/>
                      <p:cNvSpPr>
                        <a:spLocks noChangeShapeType="1"/>
                      </p:cNvSpPr>
                      <p:nvPr/>
                    </p:nvSpPr>
                    <p:spPr bwMode="auto">
                      <a:xfrm>
                        <a:off x="2662" y="2889"/>
                        <a:ext cx="1" cy="94"/>
                      </a:xfrm>
                      <a:prstGeom prst="line">
                        <a:avLst/>
                      </a:prstGeom>
                      <a:noFill/>
                      <a:ln w="15875">
                        <a:solidFill>
                          <a:srgbClr val="000000"/>
                        </a:solidFill>
                        <a:round/>
                        <a:headEnd/>
                        <a:tailEnd/>
                      </a:ln>
                    </p:spPr>
                    <p:txBody>
                      <a:bodyPr/>
                      <a:lstStyle/>
                      <a:p>
                        <a:endParaRPr lang="fr-FR"/>
                      </a:p>
                    </p:txBody>
                  </p:sp>
                </p:grpSp>
                <p:sp>
                  <p:nvSpPr>
                    <p:cNvPr id="15418" name="Line 90"/>
                    <p:cNvSpPr>
                      <a:spLocks noChangeShapeType="1"/>
                    </p:cNvSpPr>
                    <p:nvPr/>
                  </p:nvSpPr>
                  <p:spPr bwMode="auto">
                    <a:xfrm flipH="1">
                      <a:off x="2231" y="2778"/>
                      <a:ext cx="315" cy="0"/>
                    </a:xfrm>
                    <a:prstGeom prst="line">
                      <a:avLst/>
                    </a:prstGeom>
                    <a:noFill/>
                    <a:ln w="15875">
                      <a:solidFill>
                        <a:schemeClr val="tx1"/>
                      </a:solidFill>
                      <a:round/>
                      <a:headEnd/>
                      <a:tailEnd/>
                    </a:ln>
                  </p:spPr>
                  <p:txBody>
                    <a:bodyPr/>
                    <a:lstStyle/>
                    <a:p>
                      <a:endParaRPr lang="fr-FR"/>
                    </a:p>
                  </p:txBody>
                </p:sp>
                <p:sp>
                  <p:nvSpPr>
                    <p:cNvPr id="15419" name="Line 91"/>
                    <p:cNvSpPr>
                      <a:spLocks noChangeShapeType="1"/>
                    </p:cNvSpPr>
                    <p:nvPr/>
                  </p:nvSpPr>
                  <p:spPr bwMode="auto">
                    <a:xfrm flipH="1">
                      <a:off x="2112" y="2021"/>
                      <a:ext cx="221" cy="0"/>
                    </a:xfrm>
                    <a:prstGeom prst="line">
                      <a:avLst/>
                    </a:prstGeom>
                    <a:noFill/>
                    <a:ln w="15875">
                      <a:solidFill>
                        <a:schemeClr val="tx1"/>
                      </a:solidFill>
                      <a:round/>
                      <a:headEnd/>
                      <a:tailEnd/>
                    </a:ln>
                  </p:spPr>
                  <p:txBody>
                    <a:bodyPr/>
                    <a:lstStyle/>
                    <a:p>
                      <a:endParaRPr lang="fr-FR"/>
                    </a:p>
                  </p:txBody>
                </p:sp>
                <p:sp>
                  <p:nvSpPr>
                    <p:cNvPr id="15420" name="Line 92"/>
                    <p:cNvSpPr>
                      <a:spLocks noChangeShapeType="1"/>
                    </p:cNvSpPr>
                    <p:nvPr/>
                  </p:nvSpPr>
                  <p:spPr bwMode="auto">
                    <a:xfrm flipV="1">
                      <a:off x="2333" y="2019"/>
                      <a:ext cx="0" cy="227"/>
                    </a:xfrm>
                    <a:prstGeom prst="line">
                      <a:avLst/>
                    </a:prstGeom>
                    <a:noFill/>
                    <a:ln w="15875">
                      <a:solidFill>
                        <a:schemeClr val="tx1"/>
                      </a:solidFill>
                      <a:round/>
                      <a:headEnd/>
                      <a:tailEnd/>
                    </a:ln>
                  </p:spPr>
                  <p:txBody>
                    <a:bodyPr/>
                    <a:lstStyle/>
                    <a:p>
                      <a:endParaRPr lang="fr-FR"/>
                    </a:p>
                  </p:txBody>
                </p:sp>
              </p:grpSp>
              <p:graphicFrame>
                <p:nvGraphicFramePr>
                  <p:cNvPr id="15367" name="Object 93"/>
                  <p:cNvGraphicFramePr>
                    <a:graphicFrameLocks noChangeAspect="1"/>
                  </p:cNvGraphicFramePr>
                  <p:nvPr>
                    <p:extLst>
                      <p:ext uri="{D42A27DB-BD31-4B8C-83A1-F6EECF244321}">
                        <p14:modId xmlns:p14="http://schemas.microsoft.com/office/powerpoint/2010/main" val="3625079405"/>
                      </p:ext>
                    </p:extLst>
                  </p:nvPr>
                </p:nvGraphicFramePr>
                <p:xfrm>
                  <a:off x="3857" y="3104"/>
                  <a:ext cx="353" cy="144"/>
                </p:xfrm>
                <a:graphic>
                  <a:graphicData uri="http://schemas.openxmlformats.org/presentationml/2006/ole">
                    <mc:AlternateContent xmlns:mc="http://schemas.openxmlformats.org/markup-compatibility/2006">
                      <mc:Choice xmlns:v="urn:schemas-microsoft-com:vml" Requires="v">
                        <p:oleObj spid="_x0000_s15984" name="Équation" r:id="rId9" imgW="558720" imgH="228600" progId="Equation.3">
                          <p:embed/>
                        </p:oleObj>
                      </mc:Choice>
                      <mc:Fallback>
                        <p:oleObj name="Équation" r:id="rId9" imgW="558720" imgH="228600" progId="Equation.3">
                          <p:embed/>
                          <p:pic>
                            <p:nvPicPr>
                              <p:cNvPr id="0" name="Object 93"/>
                              <p:cNvPicPr>
                                <a:picLocks noChangeAspect="1" noChangeArrowheads="1"/>
                              </p:cNvPicPr>
                              <p:nvPr/>
                            </p:nvPicPr>
                            <p:blipFill>
                              <a:blip r:embed="rId10"/>
                              <a:srcRect/>
                              <a:stretch>
                                <a:fillRect/>
                              </a:stretch>
                            </p:blipFill>
                            <p:spPr bwMode="auto">
                              <a:xfrm>
                                <a:off x="3857" y="3104"/>
                                <a:ext cx="353"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381" name="Groupe 125"/>
                <p:cNvGrpSpPr>
                  <a:grpSpLocks/>
                </p:cNvGrpSpPr>
                <p:nvPr/>
              </p:nvGrpSpPr>
              <p:grpSpPr bwMode="auto">
                <a:xfrm>
                  <a:off x="5480050" y="2752324"/>
                  <a:ext cx="1914525" cy="1352550"/>
                  <a:chOff x="5480050" y="2707354"/>
                  <a:chExt cx="1914525" cy="1352550"/>
                </a:xfrm>
              </p:grpSpPr>
              <p:grpSp>
                <p:nvGrpSpPr>
                  <p:cNvPr id="15382" name="Group 167"/>
                  <p:cNvGrpSpPr>
                    <a:grpSpLocks/>
                  </p:cNvGrpSpPr>
                  <p:nvPr/>
                </p:nvGrpSpPr>
                <p:grpSpPr bwMode="auto">
                  <a:xfrm>
                    <a:off x="5480050" y="2707354"/>
                    <a:ext cx="1914525" cy="1352550"/>
                    <a:chOff x="3452" y="2035"/>
                    <a:chExt cx="1206" cy="852"/>
                  </a:xfrm>
                </p:grpSpPr>
                <p:grpSp>
                  <p:nvGrpSpPr>
                    <p:cNvPr id="15385" name="Group 156"/>
                    <p:cNvGrpSpPr>
                      <a:grpSpLocks/>
                    </p:cNvGrpSpPr>
                    <p:nvPr/>
                  </p:nvGrpSpPr>
                  <p:grpSpPr bwMode="auto">
                    <a:xfrm>
                      <a:off x="4335" y="2173"/>
                      <a:ext cx="323" cy="714"/>
                      <a:chOff x="4146" y="1675"/>
                      <a:chExt cx="323" cy="714"/>
                    </a:xfrm>
                  </p:grpSpPr>
                  <p:sp>
                    <p:nvSpPr>
                      <p:cNvPr id="15393" name="Line 127"/>
                      <p:cNvSpPr>
                        <a:spLocks noChangeShapeType="1"/>
                      </p:cNvSpPr>
                      <p:nvPr/>
                    </p:nvSpPr>
                    <p:spPr bwMode="auto">
                      <a:xfrm>
                        <a:off x="4184" y="2052"/>
                        <a:ext cx="0" cy="337"/>
                      </a:xfrm>
                      <a:prstGeom prst="line">
                        <a:avLst/>
                      </a:prstGeom>
                      <a:noFill/>
                      <a:ln w="15875">
                        <a:solidFill>
                          <a:srgbClr val="000000"/>
                        </a:solidFill>
                        <a:round/>
                        <a:headEnd/>
                        <a:tailEnd/>
                      </a:ln>
                    </p:spPr>
                    <p:txBody>
                      <a:bodyPr/>
                      <a:lstStyle/>
                      <a:p>
                        <a:endParaRPr lang="fr-FR"/>
                      </a:p>
                    </p:txBody>
                  </p:sp>
                  <p:sp useBgFill="1">
                    <p:nvSpPr>
                      <p:cNvPr id="15394" name="Rectangle 128"/>
                      <p:cNvSpPr>
                        <a:spLocks noChangeArrowheads="1"/>
                      </p:cNvSpPr>
                      <p:nvPr/>
                    </p:nvSpPr>
                    <p:spPr bwMode="auto">
                      <a:xfrm>
                        <a:off x="4146" y="1807"/>
                        <a:ext cx="77" cy="245"/>
                      </a:xfrm>
                      <a:prstGeom prst="rect">
                        <a:avLst/>
                      </a:prstGeom>
                      <a:ln w="15875">
                        <a:solidFill>
                          <a:srgbClr val="000000"/>
                        </a:solidFill>
                        <a:miter lim="800000"/>
                        <a:headEnd/>
                        <a:tailEnd/>
                      </a:ln>
                    </p:spPr>
                    <p:txBody>
                      <a:bodyPr/>
                      <a:lstStyle/>
                      <a:p>
                        <a:endParaRPr lang="fr-FR"/>
                      </a:p>
                    </p:txBody>
                  </p:sp>
                  <p:sp>
                    <p:nvSpPr>
                      <p:cNvPr id="15395" name="Line 140"/>
                      <p:cNvSpPr>
                        <a:spLocks noChangeShapeType="1"/>
                      </p:cNvSpPr>
                      <p:nvPr/>
                    </p:nvSpPr>
                    <p:spPr bwMode="auto">
                      <a:xfrm>
                        <a:off x="4185" y="1675"/>
                        <a:ext cx="0" cy="131"/>
                      </a:xfrm>
                      <a:prstGeom prst="line">
                        <a:avLst/>
                      </a:prstGeom>
                      <a:noFill/>
                      <a:ln w="15875">
                        <a:solidFill>
                          <a:srgbClr val="000000"/>
                        </a:solidFill>
                        <a:round/>
                        <a:headEnd/>
                        <a:tailEnd/>
                      </a:ln>
                    </p:spPr>
                    <p:txBody>
                      <a:bodyPr/>
                      <a:lstStyle/>
                      <a:p>
                        <a:endParaRPr lang="fr-FR"/>
                      </a:p>
                    </p:txBody>
                  </p:sp>
                  <p:sp>
                    <p:nvSpPr>
                      <p:cNvPr id="15396" name="Rectangle 152"/>
                      <p:cNvSpPr>
                        <a:spLocks noChangeArrowheads="1"/>
                      </p:cNvSpPr>
                      <p:nvPr/>
                    </p:nvSpPr>
                    <p:spPr bwMode="auto">
                      <a:xfrm>
                        <a:off x="4204" y="1863"/>
                        <a:ext cx="265" cy="152"/>
                      </a:xfrm>
                      <a:prstGeom prst="rect">
                        <a:avLst/>
                      </a:prstGeom>
                      <a:noFill/>
                      <a:ln w="15875">
                        <a:noFill/>
                        <a:miter lim="800000"/>
                        <a:headEnd/>
                        <a:tailEnd/>
                      </a:ln>
                    </p:spPr>
                    <p:txBody>
                      <a:bodyPr/>
                      <a:lstStyle/>
                      <a:p>
                        <a:endParaRPr lang="fr-FR"/>
                      </a:p>
                    </p:txBody>
                  </p:sp>
                  <p:sp>
                    <p:nvSpPr>
                      <p:cNvPr id="15397" name="Rectangle 153"/>
                      <p:cNvSpPr>
                        <a:spLocks noChangeArrowheads="1"/>
                      </p:cNvSpPr>
                      <p:nvPr/>
                    </p:nvSpPr>
                    <p:spPr bwMode="auto">
                      <a:xfrm>
                        <a:off x="4252" y="1890"/>
                        <a:ext cx="150" cy="96"/>
                      </a:xfrm>
                      <a:prstGeom prst="rect">
                        <a:avLst/>
                      </a:prstGeom>
                      <a:noFill/>
                      <a:ln w="15875">
                        <a:noFill/>
                        <a:miter lim="800000"/>
                        <a:headEnd/>
                        <a:tailEnd/>
                      </a:ln>
                    </p:spPr>
                    <p:txBody>
                      <a:bodyPr wrap="none" lIns="0" tIns="0" rIns="0" bIns="0">
                        <a:spAutoFit/>
                      </a:bodyPr>
                      <a:lstStyle/>
                      <a:p>
                        <a:r>
                          <a:rPr lang="fr-FR" sz="1000">
                            <a:solidFill>
                              <a:srgbClr val="000000"/>
                            </a:solidFill>
                          </a:rPr>
                          <a:t>R</a:t>
                        </a:r>
                        <a:r>
                          <a:rPr lang="fr-FR" sz="1000" baseline="-25000">
                            <a:solidFill>
                              <a:srgbClr val="000000"/>
                            </a:solidFill>
                          </a:rPr>
                          <a:t>com</a:t>
                        </a:r>
                      </a:p>
                    </p:txBody>
                  </p:sp>
                </p:grpSp>
                <p:sp>
                  <p:nvSpPr>
                    <p:cNvPr id="15386" name="Line 158"/>
                    <p:cNvSpPr>
                      <a:spLocks noChangeShapeType="1"/>
                    </p:cNvSpPr>
                    <p:nvPr/>
                  </p:nvSpPr>
                  <p:spPr bwMode="auto">
                    <a:xfrm flipH="1">
                      <a:off x="3929" y="2729"/>
                      <a:ext cx="443" cy="0"/>
                    </a:xfrm>
                    <a:prstGeom prst="line">
                      <a:avLst/>
                    </a:prstGeom>
                    <a:noFill/>
                    <a:ln w="15875">
                      <a:solidFill>
                        <a:schemeClr val="tx1"/>
                      </a:solidFill>
                      <a:round/>
                      <a:headEnd/>
                      <a:tailEnd/>
                    </a:ln>
                  </p:spPr>
                  <p:txBody>
                    <a:bodyPr/>
                    <a:lstStyle/>
                    <a:p>
                      <a:endParaRPr lang="fr-FR"/>
                    </a:p>
                  </p:txBody>
                </p:sp>
                <p:sp>
                  <p:nvSpPr>
                    <p:cNvPr id="15387" name="AutoShape 160"/>
                    <p:cNvSpPr>
                      <a:spLocks noChangeArrowheads="1"/>
                    </p:cNvSpPr>
                    <p:nvPr/>
                  </p:nvSpPr>
                  <p:spPr bwMode="auto">
                    <a:xfrm>
                      <a:off x="3825" y="2079"/>
                      <a:ext cx="203" cy="192"/>
                    </a:xfrm>
                    <a:prstGeom prst="flowChartOr">
                      <a:avLst/>
                    </a:prstGeom>
                    <a:noFill/>
                    <a:ln w="15875">
                      <a:solidFill>
                        <a:schemeClr val="tx1"/>
                      </a:solidFill>
                      <a:round/>
                      <a:headEnd/>
                      <a:tailEnd/>
                    </a:ln>
                  </p:spPr>
                  <p:txBody>
                    <a:bodyPr wrap="none" anchor="ctr"/>
                    <a:lstStyle/>
                    <a:p>
                      <a:endParaRPr lang="fr-FR"/>
                    </a:p>
                  </p:txBody>
                </p:sp>
                <p:sp>
                  <p:nvSpPr>
                    <p:cNvPr id="15388" name="Line 161"/>
                    <p:cNvSpPr>
                      <a:spLocks noChangeShapeType="1"/>
                    </p:cNvSpPr>
                    <p:nvPr/>
                  </p:nvSpPr>
                  <p:spPr bwMode="auto">
                    <a:xfrm flipV="1">
                      <a:off x="3929" y="2269"/>
                      <a:ext cx="0" cy="460"/>
                    </a:xfrm>
                    <a:prstGeom prst="line">
                      <a:avLst/>
                    </a:prstGeom>
                    <a:noFill/>
                    <a:ln w="15875">
                      <a:solidFill>
                        <a:schemeClr val="tx1"/>
                      </a:solidFill>
                      <a:round/>
                      <a:headEnd/>
                      <a:tailEnd type="triangle" w="med" len="med"/>
                    </a:ln>
                  </p:spPr>
                  <p:txBody>
                    <a:bodyPr/>
                    <a:lstStyle/>
                    <a:p>
                      <a:endParaRPr lang="fr-FR"/>
                    </a:p>
                  </p:txBody>
                </p:sp>
                <p:sp>
                  <p:nvSpPr>
                    <p:cNvPr id="15389" name="Line 162"/>
                    <p:cNvSpPr>
                      <a:spLocks noChangeShapeType="1"/>
                    </p:cNvSpPr>
                    <p:nvPr/>
                  </p:nvSpPr>
                  <p:spPr bwMode="auto">
                    <a:xfrm>
                      <a:off x="4023" y="2173"/>
                      <a:ext cx="349" cy="0"/>
                    </a:xfrm>
                    <a:prstGeom prst="line">
                      <a:avLst/>
                    </a:prstGeom>
                    <a:noFill/>
                    <a:ln w="15875">
                      <a:solidFill>
                        <a:schemeClr val="tx1"/>
                      </a:solidFill>
                      <a:round/>
                      <a:headEnd/>
                      <a:tailEnd/>
                    </a:ln>
                  </p:spPr>
                  <p:txBody>
                    <a:bodyPr/>
                    <a:lstStyle/>
                    <a:p>
                      <a:endParaRPr lang="fr-FR"/>
                    </a:p>
                  </p:txBody>
                </p:sp>
                <p:sp>
                  <p:nvSpPr>
                    <p:cNvPr id="15391" name="Line 164"/>
                    <p:cNvSpPr>
                      <a:spLocks noChangeShapeType="1"/>
                    </p:cNvSpPr>
                    <p:nvPr/>
                  </p:nvSpPr>
                  <p:spPr bwMode="auto">
                    <a:xfrm>
                      <a:off x="3452" y="2178"/>
                      <a:ext cx="379" cy="0"/>
                    </a:xfrm>
                    <a:prstGeom prst="line">
                      <a:avLst/>
                    </a:prstGeom>
                    <a:noFill/>
                    <a:ln w="15875">
                      <a:solidFill>
                        <a:schemeClr val="tx1"/>
                      </a:solidFill>
                      <a:round/>
                      <a:headEnd/>
                      <a:tailEnd type="triangle" w="med" len="med"/>
                    </a:ln>
                  </p:spPr>
                  <p:txBody>
                    <a:bodyPr/>
                    <a:lstStyle/>
                    <a:p>
                      <a:endParaRPr lang="fr-FR"/>
                    </a:p>
                  </p:txBody>
                </p:sp>
                <p:graphicFrame>
                  <p:nvGraphicFramePr>
                    <p:cNvPr id="15366" name="Object 166"/>
                    <p:cNvGraphicFramePr>
                      <a:graphicFrameLocks noChangeAspect="1"/>
                    </p:cNvGraphicFramePr>
                    <p:nvPr/>
                  </p:nvGraphicFramePr>
                  <p:xfrm>
                    <a:off x="3463" y="2035"/>
                    <a:ext cx="168" cy="120"/>
                  </p:xfrm>
                  <a:graphic>
                    <a:graphicData uri="http://schemas.openxmlformats.org/presentationml/2006/ole">
                      <mc:AlternateContent xmlns:mc="http://schemas.openxmlformats.org/markup-compatibility/2006">
                        <mc:Choice xmlns:v="urn:schemas-microsoft-com:vml" Requires="v">
                          <p:oleObj spid="_x0000_s15985" name="Equation" r:id="rId11" imgW="266400" imgH="190440" progId="Equation.3">
                            <p:embed/>
                          </p:oleObj>
                        </mc:Choice>
                        <mc:Fallback>
                          <p:oleObj name="Equation" r:id="rId11" imgW="266400" imgH="190440" progId="Equation.3">
                            <p:embed/>
                            <p:pic>
                              <p:nvPicPr>
                                <p:cNvPr id="0" name="Object 1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3" y="2035"/>
                                  <a:ext cx="1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grpSp>
              <p:graphicFrame>
                <p:nvGraphicFramePr>
                  <p:cNvPr id="15364" name="Object 171"/>
                  <p:cNvGraphicFramePr>
                    <a:graphicFrameLocks noChangeAspect="1"/>
                  </p:cNvGraphicFramePr>
                  <p:nvPr/>
                </p:nvGraphicFramePr>
                <p:xfrm>
                  <a:off x="5953125" y="2750216"/>
                  <a:ext cx="127000" cy="127000"/>
                </p:xfrm>
                <a:graphic>
                  <a:graphicData uri="http://schemas.openxmlformats.org/presentationml/2006/ole">
                    <mc:AlternateContent xmlns:mc="http://schemas.openxmlformats.org/markup-compatibility/2006">
                      <mc:Choice xmlns:v="urn:schemas-microsoft-com:vml" Requires="v">
                        <p:oleObj spid="_x0000_s15986" name="Equation" r:id="rId13" imgW="126720" imgH="126720" progId="Equation.3">
                          <p:embed/>
                        </p:oleObj>
                      </mc:Choice>
                      <mc:Fallback>
                        <p:oleObj name="Equation" r:id="rId13" imgW="126720" imgH="126720" progId="Equation.3">
                          <p:embed/>
                          <p:pic>
                            <p:nvPicPr>
                              <p:cNvPr id="0" name="Object 1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53125" y="27502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useBgFill="1">
                <p:nvSpPr>
                  <p:cNvPr id="15383" name="AutoShape 174"/>
                  <p:cNvSpPr>
                    <a:spLocks noChangeArrowheads="1"/>
                  </p:cNvSpPr>
                  <p:nvPr/>
                </p:nvSpPr>
                <p:spPr bwMode="auto">
                  <a:xfrm rot="16200000">
                    <a:off x="6362700" y="3638583"/>
                    <a:ext cx="341313" cy="323850"/>
                  </a:xfrm>
                  <a:prstGeom prst="triangle">
                    <a:avLst>
                      <a:gd name="adj" fmla="val 46972"/>
                    </a:avLst>
                  </a:prstGeom>
                  <a:ln w="15875">
                    <a:solidFill>
                      <a:schemeClr val="tx1"/>
                    </a:solidFill>
                    <a:miter lim="800000"/>
                    <a:headEnd/>
                    <a:tailEnd/>
                  </a:ln>
                </p:spPr>
                <p:txBody>
                  <a:bodyPr wrap="none" anchor="ctr"/>
                  <a:lstStyle/>
                  <a:p>
                    <a:endParaRPr lang="fr-FR"/>
                  </a:p>
                </p:txBody>
              </p:sp>
              <p:sp>
                <p:nvSpPr>
                  <p:cNvPr id="15384" name="Text Box 175"/>
                  <p:cNvSpPr txBox="1">
                    <a:spLocks noChangeArrowheads="1"/>
                  </p:cNvSpPr>
                  <p:nvPr/>
                </p:nvSpPr>
                <p:spPr bwMode="auto">
                  <a:xfrm>
                    <a:off x="6459538" y="3669379"/>
                    <a:ext cx="260350" cy="274638"/>
                  </a:xfrm>
                  <a:prstGeom prst="rect">
                    <a:avLst/>
                  </a:prstGeom>
                  <a:noFill/>
                  <a:ln w="15875">
                    <a:noFill/>
                    <a:miter lim="800000"/>
                    <a:headEnd/>
                    <a:tailEnd/>
                  </a:ln>
                </p:spPr>
                <p:txBody>
                  <a:bodyPr wrap="none">
                    <a:spAutoFit/>
                  </a:bodyPr>
                  <a:lstStyle/>
                  <a:p>
                    <a:r>
                      <a:rPr lang="fr-FR" sz="1200" dirty="0"/>
                      <a:t>1</a:t>
                    </a:r>
                  </a:p>
                </p:txBody>
              </p:sp>
            </p:grpSp>
          </p:grpSp>
          <p:sp>
            <p:nvSpPr>
              <p:cNvPr id="124" name="Line 50"/>
              <p:cNvSpPr>
                <a:spLocks noChangeShapeType="1"/>
              </p:cNvSpPr>
              <p:nvPr/>
            </p:nvSpPr>
            <p:spPr bwMode="auto">
              <a:xfrm>
                <a:off x="7354887" y="5667155"/>
                <a:ext cx="0" cy="466927"/>
              </a:xfrm>
              <a:prstGeom prst="line">
                <a:avLst/>
              </a:prstGeom>
              <a:noFill/>
              <a:ln w="15875">
                <a:solidFill>
                  <a:srgbClr val="000000"/>
                </a:solidFill>
                <a:round/>
                <a:headEnd/>
                <a:tailEnd/>
              </a:ln>
            </p:spPr>
            <p:txBody>
              <a:bodyPr/>
              <a:lstStyle/>
              <a:p>
                <a:endParaRPr lang="fr-FR"/>
              </a:p>
            </p:txBody>
          </p:sp>
        </p:grpSp>
        <p:graphicFrame>
          <p:nvGraphicFramePr>
            <p:cNvPr id="119" name="Object 171"/>
            <p:cNvGraphicFramePr>
              <a:graphicFrameLocks noChangeAspect="1"/>
            </p:cNvGraphicFramePr>
            <p:nvPr/>
          </p:nvGraphicFramePr>
          <p:xfrm>
            <a:off x="6467072" y="4061316"/>
            <a:ext cx="127000" cy="127056"/>
          </p:xfrm>
          <a:graphic>
            <a:graphicData uri="http://schemas.openxmlformats.org/presentationml/2006/ole">
              <mc:AlternateContent xmlns:mc="http://schemas.openxmlformats.org/markup-compatibility/2006">
                <mc:Choice xmlns:v="urn:schemas-microsoft-com:vml" Requires="v">
                  <p:oleObj spid="_x0000_s15987" name="Equation" r:id="rId15" imgW="126720" imgH="126720" progId="Equation.3">
                    <p:embed/>
                  </p:oleObj>
                </mc:Choice>
                <mc:Fallback>
                  <p:oleObj name="Equation" r:id="rId15" imgW="126720" imgH="12672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67072" y="4061316"/>
                          <a:ext cx="127000" cy="12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grpSp>
      <p:pic>
        <p:nvPicPr>
          <p:cNvPr id="121" name="Picture 8"/>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766763" y="4098925"/>
            <a:ext cx="4649787" cy="2519363"/>
          </a:xfrm>
          <a:prstGeom prst="rect">
            <a:avLst/>
          </a:prstGeom>
          <a:noFill/>
          <a:ln w="9525">
            <a:noFill/>
            <a:miter lim="800000"/>
            <a:headEnd/>
            <a:tailEnd/>
          </a:ln>
        </p:spPr>
      </p:pic>
      <p:sp>
        <p:nvSpPr>
          <p:cNvPr id="122" name="ZoneTexte 121">
            <a:extLst>
              <a:ext uri="{FF2B5EF4-FFF2-40B4-BE49-F238E27FC236}">
                <a16:creationId xmlns:a16="http://schemas.microsoft.com/office/drawing/2014/main" id="{78CE2B3B-3891-4751-A1D8-F7F9FE36D0B0}"/>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Rectangle 5"/>
          <p:cNvSpPr>
            <a:spLocks noChangeArrowheads="1"/>
          </p:cNvSpPr>
          <p:nvPr/>
        </p:nvSpPr>
        <p:spPr bwMode="auto">
          <a:xfrm>
            <a:off x="611188" y="912813"/>
            <a:ext cx="3132137" cy="461962"/>
          </a:xfrm>
          <a:prstGeom prst="rect">
            <a:avLst/>
          </a:prstGeom>
          <a:noFill/>
          <a:ln w="9525">
            <a:noFill/>
            <a:miter lim="800000"/>
            <a:headEnd/>
            <a:tailEnd/>
          </a:ln>
        </p:spPr>
        <p:txBody>
          <a:bodyPr wrap="none">
            <a:spAutoFit/>
          </a:bodyPr>
          <a:lstStyle/>
          <a:p>
            <a:pPr>
              <a:tabLst>
                <a:tab pos="361950" algn="l"/>
              </a:tabLst>
            </a:pPr>
            <a:r>
              <a:rPr lang="fr-FR" sz="2400"/>
              <a:t>5.2</a:t>
            </a:r>
            <a:r>
              <a:rPr lang="fr-FR" sz="2400" dirty="0"/>
              <a:t>.	La charge active</a:t>
            </a:r>
          </a:p>
        </p:txBody>
      </p:sp>
      <p:graphicFrame>
        <p:nvGraphicFramePr>
          <p:cNvPr id="16386" name="Object 11"/>
          <p:cNvGraphicFramePr>
            <a:graphicFrameLocks noChangeAspect="1"/>
          </p:cNvGraphicFramePr>
          <p:nvPr>
            <p:extLst>
              <p:ext uri="{D42A27DB-BD31-4B8C-83A1-F6EECF244321}">
                <p14:modId xmlns:p14="http://schemas.microsoft.com/office/powerpoint/2010/main" val="3718835426"/>
              </p:ext>
            </p:extLst>
          </p:nvPr>
        </p:nvGraphicFramePr>
        <p:xfrm>
          <a:off x="3130550" y="3163277"/>
          <a:ext cx="5392738" cy="679450"/>
        </p:xfrm>
        <a:graphic>
          <a:graphicData uri="http://schemas.openxmlformats.org/presentationml/2006/ole">
            <mc:AlternateContent xmlns:mc="http://schemas.openxmlformats.org/markup-compatibility/2006">
              <mc:Choice xmlns:v="urn:schemas-microsoft-com:vml" Requires="v">
                <p:oleObj spid="_x0000_s16774" name="Équation" r:id="rId3" imgW="5232240" imgH="660240" progId="Equation.3">
                  <p:embed/>
                </p:oleObj>
              </mc:Choice>
              <mc:Fallback>
                <p:oleObj name="Équation" r:id="rId3" imgW="5232240" imgH="660240" progId="Equation.3">
                  <p:embed/>
                  <p:pic>
                    <p:nvPicPr>
                      <p:cNvPr id="0" name="Object 11"/>
                      <p:cNvPicPr>
                        <a:picLocks noChangeAspect="1" noChangeArrowheads="1"/>
                      </p:cNvPicPr>
                      <p:nvPr/>
                    </p:nvPicPr>
                    <p:blipFill>
                      <a:blip r:embed="rId4"/>
                      <a:srcRect/>
                      <a:stretch>
                        <a:fillRect/>
                      </a:stretch>
                    </p:blipFill>
                    <p:spPr bwMode="auto">
                      <a:xfrm>
                        <a:off x="3130550" y="3163277"/>
                        <a:ext cx="5392738"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4" name="Rectangle 26"/>
          <p:cNvSpPr>
            <a:spLocks noChangeArrowheads="1"/>
          </p:cNvSpPr>
          <p:nvPr/>
        </p:nvSpPr>
        <p:spPr bwMode="auto">
          <a:xfrm>
            <a:off x="3214688" y="4058750"/>
            <a:ext cx="4062412" cy="307975"/>
          </a:xfrm>
          <a:prstGeom prst="rect">
            <a:avLst/>
          </a:prstGeom>
          <a:noFill/>
          <a:ln w="9525">
            <a:noFill/>
            <a:miter lim="800000"/>
            <a:headEnd/>
            <a:tailEnd/>
          </a:ln>
        </p:spPr>
        <p:txBody>
          <a:bodyPr>
            <a:spAutoFit/>
          </a:bodyPr>
          <a:lstStyle/>
          <a:p>
            <a:pPr algn="just">
              <a:spcBef>
                <a:spcPts val="600"/>
              </a:spcBef>
            </a:pPr>
            <a:r>
              <a:rPr lang="fr-FR" sz="1400" dirty="0"/>
              <a:t>Ici le gain est limité par la tension de polarisation. </a:t>
            </a:r>
          </a:p>
        </p:txBody>
      </p:sp>
      <p:sp>
        <p:nvSpPr>
          <p:cNvPr id="16395" name="Rectangle 26"/>
          <p:cNvSpPr>
            <a:spLocks noChangeArrowheads="1"/>
          </p:cNvSpPr>
          <p:nvPr/>
        </p:nvSpPr>
        <p:spPr bwMode="auto">
          <a:xfrm>
            <a:off x="876300" y="4906962"/>
            <a:ext cx="7472363" cy="307975"/>
          </a:xfrm>
          <a:prstGeom prst="rect">
            <a:avLst/>
          </a:prstGeom>
          <a:noFill/>
          <a:ln w="9525">
            <a:noFill/>
            <a:miter lim="800000"/>
            <a:headEnd/>
            <a:tailEnd/>
          </a:ln>
        </p:spPr>
        <p:txBody>
          <a:bodyPr>
            <a:spAutoFit/>
          </a:bodyPr>
          <a:lstStyle/>
          <a:p>
            <a:pPr algn="just">
              <a:spcBef>
                <a:spcPts val="600"/>
              </a:spcBef>
            </a:pPr>
            <a:r>
              <a:rPr lang="fr-FR" sz="1400" dirty="0"/>
              <a:t>Il faut que l’impédance vue du collecteur soit très forte, avec une polarisation identique.</a:t>
            </a:r>
            <a:endParaRPr lang="fr-FR" sz="1400" b="1" dirty="0"/>
          </a:p>
        </p:txBody>
      </p:sp>
      <p:sp>
        <p:nvSpPr>
          <p:cNvPr id="16396" name="Rectangle 26"/>
          <p:cNvSpPr>
            <a:spLocks noChangeArrowheads="1"/>
          </p:cNvSpPr>
          <p:nvPr/>
        </p:nvSpPr>
        <p:spPr bwMode="auto">
          <a:xfrm>
            <a:off x="685800" y="1743319"/>
            <a:ext cx="7899400" cy="815608"/>
          </a:xfrm>
          <a:prstGeom prst="rect">
            <a:avLst/>
          </a:prstGeom>
          <a:noFill/>
          <a:ln w="9525">
            <a:noFill/>
            <a:miter lim="800000"/>
            <a:headEnd/>
            <a:tailEnd/>
          </a:ln>
        </p:spPr>
        <p:txBody>
          <a:bodyPr>
            <a:spAutoFit/>
          </a:bodyPr>
          <a:lstStyle/>
          <a:p>
            <a:pPr algn="just">
              <a:spcBef>
                <a:spcPts val="600"/>
              </a:spcBef>
            </a:pPr>
            <a:r>
              <a:rPr lang="fr-FR" sz="1400" dirty="0"/>
              <a:t>Elle est utilisée dans la majeure partie du temps pour limiter l’utilisation des résistances qui sont très difficilement intégrables dans les circuits intégrés.</a:t>
            </a:r>
          </a:p>
          <a:p>
            <a:pPr algn="just">
              <a:spcBef>
                <a:spcPts val="600"/>
              </a:spcBef>
            </a:pPr>
            <a:r>
              <a:rPr lang="fr-FR" sz="1400" dirty="0"/>
              <a:t>Elles augmentent également le gain d’amplification en jouant sur la résistance dynamique.</a:t>
            </a:r>
          </a:p>
        </p:txBody>
      </p:sp>
      <p:sp>
        <p:nvSpPr>
          <p:cNvPr id="18" name="Rectangle 17"/>
          <p:cNvSpPr/>
          <p:nvPr/>
        </p:nvSpPr>
        <p:spPr>
          <a:xfrm>
            <a:off x="3084103" y="207073"/>
            <a:ext cx="2948244" cy="461665"/>
          </a:xfrm>
          <a:prstGeom prst="rect">
            <a:avLst/>
          </a:prstGeom>
        </p:spPr>
        <p:txBody>
          <a:bodyPr wrap="none">
            <a:spAutoFit/>
          </a:bodyPr>
          <a:lstStyle/>
          <a:p>
            <a:pPr algn="ctr">
              <a:tabLst>
                <a:tab pos="717550" algn="l"/>
              </a:tabLst>
            </a:pPr>
            <a:r>
              <a:rPr lang="fr-FR" sz="2400"/>
              <a:t>5.</a:t>
            </a:r>
            <a:r>
              <a:rPr lang="fr-FR" sz="2400" dirty="0"/>
              <a:t>	Les applications</a:t>
            </a:r>
          </a:p>
        </p:txBody>
      </p:sp>
      <p:grpSp>
        <p:nvGrpSpPr>
          <p:cNvPr id="2" name="Groupe 1"/>
          <p:cNvGrpSpPr/>
          <p:nvPr/>
        </p:nvGrpSpPr>
        <p:grpSpPr>
          <a:xfrm>
            <a:off x="738187" y="3002866"/>
            <a:ext cx="2041523" cy="1627189"/>
            <a:chOff x="738187" y="2202766"/>
            <a:chExt cx="2041523" cy="1627189"/>
          </a:xfrm>
        </p:grpSpPr>
        <p:grpSp>
          <p:nvGrpSpPr>
            <p:cNvPr id="17" name="Groupe 35"/>
            <p:cNvGrpSpPr>
              <a:grpSpLocks/>
            </p:cNvGrpSpPr>
            <p:nvPr/>
          </p:nvGrpSpPr>
          <p:grpSpPr bwMode="auto">
            <a:xfrm>
              <a:off x="738187" y="2202766"/>
              <a:ext cx="2041523" cy="1627189"/>
              <a:chOff x="685800" y="1768030"/>
              <a:chExt cx="2279650" cy="1822450"/>
            </a:xfrm>
          </p:grpSpPr>
          <p:pic>
            <p:nvPicPr>
              <p:cNvPr id="1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 y="1768030"/>
                <a:ext cx="2279650" cy="1822450"/>
              </a:xfrm>
              <a:prstGeom prst="rect">
                <a:avLst/>
              </a:prstGeom>
              <a:noFill/>
              <a:ln w="9525">
                <a:noFill/>
                <a:miter lim="800000"/>
                <a:headEnd/>
                <a:tailEnd/>
              </a:ln>
            </p:spPr>
          </p:pic>
          <p:sp useBgFill="1">
            <p:nvSpPr>
              <p:cNvPr id="20" name="Rectangle 19"/>
              <p:cNvSpPr/>
              <p:nvPr/>
            </p:nvSpPr>
            <p:spPr>
              <a:xfrm>
                <a:off x="2538874" y="2793781"/>
                <a:ext cx="104587" cy="161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ZoneTexte 20"/>
              <p:cNvSpPr txBox="1"/>
              <p:nvPr/>
            </p:nvSpPr>
            <p:spPr>
              <a:xfrm>
                <a:off x="2435983" y="2785842"/>
                <a:ext cx="388214" cy="241297"/>
              </a:xfrm>
              <a:prstGeom prst="rect">
                <a:avLst/>
              </a:prstGeom>
              <a:noFill/>
            </p:spPr>
            <p:txBody>
              <a:bodyPr wrap="square">
                <a:spAutoFit/>
              </a:bodyPr>
              <a:lstStyle/>
              <a:p>
                <a:pPr>
                  <a:defRPr/>
                </a:pPr>
                <a:r>
                  <a:rPr lang="fr-FR" sz="800" dirty="0">
                    <a:latin typeface="+mj-lt"/>
                  </a:rPr>
                  <a:t>u</a:t>
                </a:r>
              </a:p>
            </p:txBody>
          </p:sp>
        </p:grpSp>
        <p:sp useBgFill="1">
          <p:nvSpPr>
            <p:cNvPr id="22" name="Rectangle 21"/>
            <p:cNvSpPr/>
            <p:nvPr/>
          </p:nvSpPr>
          <p:spPr>
            <a:xfrm>
              <a:off x="2247304" y="2895114"/>
              <a:ext cx="232126" cy="6957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useBgFill="1">
          <p:nvSpPr>
            <p:cNvPr id="23" name="Rectangle 22"/>
            <p:cNvSpPr/>
            <p:nvPr/>
          </p:nvSpPr>
          <p:spPr>
            <a:xfrm>
              <a:off x="2189489" y="2602062"/>
              <a:ext cx="232126" cy="272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ZoneTexte 14">
            <a:extLst>
              <a:ext uri="{FF2B5EF4-FFF2-40B4-BE49-F238E27FC236}">
                <a16:creationId xmlns:a16="http://schemas.microsoft.com/office/drawing/2014/main" id="{AC7A9F92-DB16-4435-BEC0-991D58F8A081}"/>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611188" y="912813"/>
            <a:ext cx="3132137" cy="461962"/>
          </a:xfrm>
          <a:prstGeom prst="rect">
            <a:avLst/>
          </a:prstGeom>
          <a:noFill/>
          <a:ln w="9525">
            <a:noFill/>
            <a:miter lim="800000"/>
            <a:headEnd/>
            <a:tailEnd/>
          </a:ln>
        </p:spPr>
        <p:txBody>
          <a:bodyPr wrap="none">
            <a:spAutoFit/>
          </a:bodyPr>
          <a:lstStyle/>
          <a:p>
            <a:pPr>
              <a:tabLst>
                <a:tab pos="361950" algn="l"/>
              </a:tabLst>
            </a:pPr>
            <a:r>
              <a:rPr lang="fr-FR" sz="2400"/>
              <a:t>5.2</a:t>
            </a:r>
            <a:r>
              <a:rPr lang="fr-FR" sz="2400" dirty="0"/>
              <a:t>.	La charge active</a:t>
            </a:r>
          </a:p>
        </p:txBody>
      </p:sp>
      <p:sp>
        <p:nvSpPr>
          <p:cNvPr id="17414" name="Rectangle 26"/>
          <p:cNvSpPr>
            <a:spLocks noChangeArrowheads="1"/>
          </p:cNvSpPr>
          <p:nvPr/>
        </p:nvSpPr>
        <p:spPr bwMode="auto">
          <a:xfrm>
            <a:off x="685800" y="1479550"/>
            <a:ext cx="7899400" cy="307975"/>
          </a:xfrm>
          <a:prstGeom prst="rect">
            <a:avLst/>
          </a:prstGeom>
          <a:noFill/>
          <a:ln w="9525">
            <a:noFill/>
            <a:miter lim="800000"/>
            <a:headEnd/>
            <a:tailEnd/>
          </a:ln>
        </p:spPr>
        <p:txBody>
          <a:bodyPr>
            <a:spAutoFit/>
          </a:bodyPr>
          <a:lstStyle/>
          <a:p>
            <a:pPr algn="just">
              <a:spcBef>
                <a:spcPts val="600"/>
              </a:spcBef>
            </a:pPr>
            <a:r>
              <a:rPr lang="fr-FR" sz="1400"/>
              <a:t>Utilisation en polarisation.</a:t>
            </a:r>
          </a:p>
        </p:txBody>
      </p:sp>
      <p:pic>
        <p:nvPicPr>
          <p:cNvPr id="1741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3900" y="2009775"/>
            <a:ext cx="2828925" cy="2219325"/>
          </a:xfrm>
          <a:prstGeom prst="rect">
            <a:avLst/>
          </a:prstGeom>
          <a:noFill/>
          <a:ln w="9525">
            <a:noFill/>
            <a:miter lim="800000"/>
            <a:headEnd/>
            <a:tailEnd/>
          </a:ln>
        </p:spPr>
      </p:pic>
      <p:sp>
        <p:nvSpPr>
          <p:cNvPr id="17416" name="Rectangle 26"/>
          <p:cNvSpPr>
            <a:spLocks noChangeArrowheads="1"/>
          </p:cNvSpPr>
          <p:nvPr/>
        </p:nvSpPr>
        <p:spPr bwMode="auto">
          <a:xfrm>
            <a:off x="3841750" y="2032609"/>
            <a:ext cx="4745038" cy="1908215"/>
          </a:xfrm>
          <a:prstGeom prst="rect">
            <a:avLst/>
          </a:prstGeom>
          <a:noFill/>
          <a:ln w="9525">
            <a:noFill/>
            <a:miter lim="800000"/>
            <a:headEnd/>
            <a:tailEnd/>
          </a:ln>
        </p:spPr>
        <p:txBody>
          <a:bodyPr wrap="square">
            <a:spAutoFit/>
          </a:bodyPr>
          <a:lstStyle/>
          <a:p>
            <a:pPr algn="just">
              <a:spcBef>
                <a:spcPts val="600"/>
              </a:spcBef>
            </a:pPr>
            <a:r>
              <a:rPr lang="fr-FR" sz="1400" dirty="0"/>
              <a:t>Dans ce montage, l’amplificateur en émetteur commun réalisé par  le transistor T1.</a:t>
            </a:r>
          </a:p>
          <a:p>
            <a:pPr algn="just">
              <a:spcBef>
                <a:spcPts val="600"/>
              </a:spcBef>
            </a:pPr>
            <a:r>
              <a:rPr lang="fr-FR" sz="1400" dirty="0"/>
              <a:t>La résistance dynamique vu par T1 au niveau du collecteur est la résistance dynamique du collecteur du transistor T2, soit </a:t>
            </a:r>
            <a:r>
              <a:rPr lang="fr-FR" sz="1400" i="1" dirty="0"/>
              <a:t>r</a:t>
            </a:r>
            <a:r>
              <a:rPr lang="fr-FR" sz="1400" i="1" baseline="-25000" dirty="0"/>
              <a:t>ce2</a:t>
            </a:r>
            <a:r>
              <a:rPr lang="fr-FR" sz="1400" i="1" dirty="0"/>
              <a:t> .</a:t>
            </a:r>
          </a:p>
          <a:p>
            <a:pPr algn="just">
              <a:spcBef>
                <a:spcPts val="600"/>
              </a:spcBef>
            </a:pPr>
            <a:endParaRPr lang="fr-FR" sz="1400" i="1" dirty="0"/>
          </a:p>
          <a:p>
            <a:pPr algn="just">
              <a:spcBef>
                <a:spcPts val="600"/>
              </a:spcBef>
            </a:pPr>
            <a:r>
              <a:rPr lang="fr-FR" sz="1400" dirty="0"/>
              <a:t>Le courant de polarisation est réalisé grâce au miroir de courant </a:t>
            </a:r>
          </a:p>
          <a:p>
            <a:pPr algn="just">
              <a:spcBef>
                <a:spcPts val="600"/>
              </a:spcBef>
            </a:pPr>
            <a:r>
              <a:rPr lang="fr-FR" sz="1400" dirty="0"/>
              <a:t>T2 ,T3 et vaut :</a:t>
            </a:r>
          </a:p>
        </p:txBody>
      </p:sp>
      <p:graphicFrame>
        <p:nvGraphicFramePr>
          <p:cNvPr id="17410" name="Object 8"/>
          <p:cNvGraphicFramePr>
            <a:graphicFrameLocks noChangeAspect="1"/>
          </p:cNvGraphicFramePr>
          <p:nvPr/>
        </p:nvGraphicFramePr>
        <p:xfrm>
          <a:off x="5153025" y="3529013"/>
          <a:ext cx="1025525" cy="473075"/>
        </p:xfrm>
        <a:graphic>
          <a:graphicData uri="http://schemas.openxmlformats.org/presentationml/2006/ole">
            <mc:AlternateContent xmlns:mc="http://schemas.openxmlformats.org/markup-compatibility/2006">
              <mc:Choice xmlns:v="urn:schemas-microsoft-com:vml" Requires="v">
                <p:oleObj spid="_x0000_s17586" name="Équation" r:id="rId4" imgW="850680" imgH="393480" progId="Equation.3">
                  <p:embed/>
                </p:oleObj>
              </mc:Choice>
              <mc:Fallback>
                <p:oleObj name="Équation" r:id="rId4" imgW="850680" imgH="39348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025" y="3529013"/>
                        <a:ext cx="1025525"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7" name="Rectangle 26"/>
          <p:cNvSpPr>
            <a:spLocks noChangeArrowheads="1"/>
          </p:cNvSpPr>
          <p:nvPr/>
        </p:nvSpPr>
        <p:spPr bwMode="auto">
          <a:xfrm>
            <a:off x="685800" y="5343525"/>
            <a:ext cx="7899400" cy="600075"/>
          </a:xfrm>
          <a:prstGeom prst="rect">
            <a:avLst/>
          </a:prstGeom>
          <a:noFill/>
          <a:ln w="9525">
            <a:noFill/>
            <a:miter lim="800000"/>
            <a:headEnd/>
            <a:tailEnd/>
          </a:ln>
        </p:spPr>
        <p:txBody>
          <a:bodyPr>
            <a:spAutoFit/>
          </a:bodyPr>
          <a:lstStyle/>
          <a:p>
            <a:pPr algn="just">
              <a:spcBef>
                <a:spcPts val="600"/>
              </a:spcBef>
            </a:pPr>
            <a:r>
              <a:rPr lang="fr-FR" sz="1400" dirty="0"/>
              <a:t>On peut donc charger une branche d’amplification sans résistance en améliorant le gain d’amplification. </a:t>
            </a:r>
          </a:p>
          <a:p>
            <a:pPr algn="just">
              <a:spcBef>
                <a:spcPts val="600"/>
              </a:spcBef>
            </a:pPr>
            <a:r>
              <a:rPr lang="fr-FR" sz="1400" dirty="0"/>
              <a:t>Ceci, en pilotant la polarisation de la branche d’amplification en intégrant un miroir de courant.</a:t>
            </a:r>
          </a:p>
        </p:txBody>
      </p:sp>
      <p:sp>
        <p:nvSpPr>
          <p:cNvPr id="17418" name="Rectangle 26"/>
          <p:cNvSpPr>
            <a:spLocks noChangeArrowheads="1"/>
          </p:cNvSpPr>
          <p:nvPr/>
        </p:nvSpPr>
        <p:spPr bwMode="auto">
          <a:xfrm>
            <a:off x="687388" y="4165110"/>
            <a:ext cx="7899400" cy="307975"/>
          </a:xfrm>
          <a:prstGeom prst="rect">
            <a:avLst/>
          </a:prstGeom>
          <a:noFill/>
          <a:ln w="9525">
            <a:noFill/>
            <a:miter lim="800000"/>
            <a:headEnd/>
            <a:tailEnd/>
          </a:ln>
        </p:spPr>
        <p:txBody>
          <a:bodyPr>
            <a:spAutoFit/>
          </a:bodyPr>
          <a:lstStyle/>
          <a:p>
            <a:pPr algn="just">
              <a:spcBef>
                <a:spcPts val="600"/>
              </a:spcBef>
            </a:pPr>
            <a:r>
              <a:rPr lang="fr-FR" sz="1400" dirty="0"/>
              <a:t>On peut donc évaluer le gain en tension de cet amplificateur :</a:t>
            </a:r>
          </a:p>
        </p:txBody>
      </p:sp>
      <p:graphicFrame>
        <p:nvGraphicFramePr>
          <p:cNvPr id="17411" name="Object 11"/>
          <p:cNvGraphicFramePr>
            <a:graphicFrameLocks noChangeAspect="1"/>
          </p:cNvGraphicFramePr>
          <p:nvPr>
            <p:extLst>
              <p:ext uri="{D42A27DB-BD31-4B8C-83A1-F6EECF244321}">
                <p14:modId xmlns:p14="http://schemas.microsoft.com/office/powerpoint/2010/main" val="4099758259"/>
              </p:ext>
            </p:extLst>
          </p:nvPr>
        </p:nvGraphicFramePr>
        <p:xfrm>
          <a:off x="2143125" y="4653939"/>
          <a:ext cx="3400425" cy="476250"/>
        </p:xfrm>
        <a:graphic>
          <a:graphicData uri="http://schemas.openxmlformats.org/presentationml/2006/ole">
            <mc:AlternateContent xmlns:mc="http://schemas.openxmlformats.org/markup-compatibility/2006">
              <mc:Choice xmlns:v="urn:schemas-microsoft-com:vml" Requires="v">
                <p:oleObj spid="_x0000_s17587" name="Équation" r:id="rId6" imgW="3073320" imgH="431640" progId="Equation.3">
                  <p:embed/>
                </p:oleObj>
              </mc:Choice>
              <mc:Fallback>
                <p:oleObj name="Équation" r:id="rId6" imgW="3073320" imgH="431640" progId="Equation.3">
                  <p:embed/>
                  <p:pic>
                    <p:nvPicPr>
                      <p:cNvPr id="0" name="Object 11"/>
                      <p:cNvPicPr>
                        <a:picLocks noChangeAspect="1" noChangeArrowheads="1"/>
                      </p:cNvPicPr>
                      <p:nvPr/>
                    </p:nvPicPr>
                    <p:blipFill>
                      <a:blip r:embed="rId7"/>
                      <a:srcRect/>
                      <a:stretch>
                        <a:fillRect/>
                      </a:stretch>
                    </p:blipFill>
                    <p:spPr bwMode="auto">
                      <a:xfrm>
                        <a:off x="2143125" y="4653939"/>
                        <a:ext cx="34004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3084103" y="207073"/>
            <a:ext cx="2948244" cy="461665"/>
          </a:xfrm>
          <a:prstGeom prst="rect">
            <a:avLst/>
          </a:prstGeom>
        </p:spPr>
        <p:txBody>
          <a:bodyPr wrap="none">
            <a:spAutoFit/>
          </a:bodyPr>
          <a:lstStyle/>
          <a:p>
            <a:pPr algn="ctr">
              <a:tabLst>
                <a:tab pos="717550" algn="l"/>
              </a:tabLst>
            </a:pPr>
            <a:r>
              <a:rPr lang="fr-FR" sz="2400"/>
              <a:t>5.</a:t>
            </a:r>
            <a:r>
              <a:rPr lang="fr-FR" sz="2400" dirty="0"/>
              <a:t>	Les applications</a:t>
            </a:r>
          </a:p>
        </p:txBody>
      </p:sp>
      <p:sp>
        <p:nvSpPr>
          <p:cNvPr id="11" name="ZoneTexte 10">
            <a:extLst>
              <a:ext uri="{FF2B5EF4-FFF2-40B4-BE49-F238E27FC236}">
                <a16:creationId xmlns:a16="http://schemas.microsoft.com/office/drawing/2014/main" id="{F113BFF4-4F4C-44A1-9B8F-06F55305788F}"/>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Rectangle 57"/>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fr-FR"/>
          </a:p>
        </p:txBody>
      </p:sp>
      <p:sp>
        <p:nvSpPr>
          <p:cNvPr id="45" name="Rectangle 44"/>
          <p:cNvSpPr/>
          <p:nvPr/>
        </p:nvSpPr>
        <p:spPr>
          <a:xfrm>
            <a:off x="2922571" y="216801"/>
            <a:ext cx="3256661" cy="461665"/>
          </a:xfrm>
          <a:prstGeom prst="rect">
            <a:avLst/>
          </a:prstGeom>
        </p:spPr>
        <p:txBody>
          <a:bodyPr wrap="none">
            <a:spAutoFit/>
          </a:bodyPr>
          <a:lstStyle/>
          <a:p>
            <a:pPr algn="ctr">
              <a:tabLst>
                <a:tab pos="717550" algn="l"/>
              </a:tabLst>
            </a:pPr>
            <a:r>
              <a:rPr lang="fr-FR" sz="2400" dirty="0"/>
              <a:t>1.		Les amplificateurs</a:t>
            </a:r>
          </a:p>
        </p:txBody>
      </p:sp>
      <p:sp>
        <p:nvSpPr>
          <p:cNvPr id="47" name="ZoneTexte 77"/>
          <p:cNvSpPr txBox="1">
            <a:spLocks noChangeArrowheads="1"/>
          </p:cNvSpPr>
          <p:nvPr/>
        </p:nvSpPr>
        <p:spPr bwMode="auto">
          <a:xfrm>
            <a:off x="676275" y="885825"/>
            <a:ext cx="4939173" cy="461665"/>
          </a:xfrm>
          <a:prstGeom prst="rect">
            <a:avLst/>
          </a:prstGeom>
          <a:noFill/>
          <a:ln w="9525">
            <a:noFill/>
            <a:miter lim="800000"/>
            <a:headEnd/>
            <a:tailEnd/>
          </a:ln>
        </p:spPr>
        <p:txBody>
          <a:bodyPr wrap="none">
            <a:spAutoFit/>
          </a:bodyPr>
          <a:lstStyle/>
          <a:p>
            <a:r>
              <a:rPr lang="fr-FR" sz="2400" dirty="0"/>
              <a:t>Modèle Quadripôle d’un amplificateur</a:t>
            </a:r>
          </a:p>
        </p:txBody>
      </p:sp>
      <p:sp>
        <p:nvSpPr>
          <p:cNvPr id="5" name="Rectangle 26"/>
          <p:cNvSpPr>
            <a:spLocks noChangeArrowheads="1"/>
          </p:cNvSpPr>
          <p:nvPr/>
        </p:nvSpPr>
        <p:spPr bwMode="auto">
          <a:xfrm>
            <a:off x="831850" y="1496819"/>
            <a:ext cx="6846888" cy="2031325"/>
          </a:xfrm>
          <a:prstGeom prst="rect">
            <a:avLst/>
          </a:prstGeom>
          <a:noFill/>
          <a:ln w="9525">
            <a:noFill/>
            <a:miter lim="800000"/>
            <a:headEnd/>
            <a:tailEnd/>
          </a:ln>
        </p:spPr>
        <p:txBody>
          <a:bodyPr>
            <a:spAutoFit/>
          </a:bodyPr>
          <a:lstStyle/>
          <a:p>
            <a:pPr algn="just">
              <a:spcBef>
                <a:spcPts val="0"/>
              </a:spcBef>
            </a:pPr>
            <a:r>
              <a:rPr lang="fr-FR" sz="1400" dirty="0"/>
              <a:t>Un amplificateur peut être représenté de façon générale par :</a:t>
            </a:r>
          </a:p>
          <a:p>
            <a:pPr algn="just">
              <a:spcBef>
                <a:spcPts val="0"/>
              </a:spcBef>
            </a:pPr>
            <a:r>
              <a:rPr lang="fr-FR" sz="1400" dirty="0"/>
              <a:t>Son impédance d’entrée (</a:t>
            </a:r>
            <a:r>
              <a:rPr lang="fr-FR" sz="1400" i="1" dirty="0" err="1"/>
              <a:t>Zin</a:t>
            </a:r>
            <a:r>
              <a:rPr lang="fr-FR" sz="1400" i="1" dirty="0"/>
              <a:t>)</a:t>
            </a:r>
            <a:r>
              <a:rPr lang="fr-FR" sz="1400" dirty="0"/>
              <a:t>, son gain en tension (</a:t>
            </a:r>
            <a:r>
              <a:rPr lang="fr-FR" sz="1400" i="1" dirty="0"/>
              <a:t>Av) ou en courant </a:t>
            </a:r>
            <a:r>
              <a:rPr lang="fr-FR" sz="1400" dirty="0"/>
              <a:t>(</a:t>
            </a:r>
            <a:r>
              <a:rPr lang="fr-FR" sz="1400" i="1" dirty="0"/>
              <a:t>Ai)</a:t>
            </a:r>
          </a:p>
          <a:p>
            <a:pPr algn="just">
              <a:spcBef>
                <a:spcPts val="0"/>
              </a:spcBef>
            </a:pPr>
            <a:r>
              <a:rPr lang="fr-FR" sz="1400" dirty="0"/>
              <a:t>et son impédance de sortie (</a:t>
            </a:r>
            <a:r>
              <a:rPr lang="fr-FR" sz="1400" i="1" dirty="0" err="1"/>
              <a:t>Zout</a:t>
            </a:r>
            <a:r>
              <a:rPr lang="fr-FR" sz="1400" dirty="0"/>
              <a:t>).</a:t>
            </a:r>
          </a:p>
          <a:p>
            <a:pPr algn="just">
              <a:spcBef>
                <a:spcPts val="0"/>
              </a:spcBef>
            </a:pPr>
            <a:endParaRPr lang="fr-FR" sz="1400" dirty="0"/>
          </a:p>
          <a:p>
            <a:pPr algn="just">
              <a:spcBef>
                <a:spcPts val="0"/>
              </a:spcBef>
            </a:pPr>
            <a:r>
              <a:rPr lang="fr-FR" sz="1400" dirty="0"/>
              <a:t>Le quadripôle d’un amplificateur peut être déterminé par les différentes matrices classiques (admittance, impédance et hybride) </a:t>
            </a:r>
          </a:p>
          <a:p>
            <a:pPr algn="just">
              <a:spcBef>
                <a:spcPts val="0"/>
              </a:spcBef>
            </a:pPr>
            <a:r>
              <a:rPr lang="fr-FR" sz="1400" i="1" dirty="0" err="1"/>
              <a:t>Zin</a:t>
            </a:r>
            <a:r>
              <a:rPr lang="fr-FR" sz="1400" i="1" dirty="0"/>
              <a:t>, Av, Ai </a:t>
            </a:r>
            <a:r>
              <a:rPr lang="fr-FR" sz="1400" dirty="0"/>
              <a:t>et</a:t>
            </a:r>
            <a:r>
              <a:rPr lang="fr-FR" sz="1400" i="1" dirty="0"/>
              <a:t> </a:t>
            </a:r>
            <a:r>
              <a:rPr lang="fr-FR" sz="1400" i="1" dirty="0" err="1"/>
              <a:t>Zout</a:t>
            </a:r>
            <a:r>
              <a:rPr lang="fr-FR" sz="1400" i="1" dirty="0"/>
              <a:t>  </a:t>
            </a:r>
            <a:r>
              <a:rPr lang="fr-FR" sz="1400" dirty="0"/>
              <a:t>peuvent être exprimé avec les paramètres des différentes matrices.</a:t>
            </a:r>
          </a:p>
          <a:p>
            <a:pPr algn="just">
              <a:spcBef>
                <a:spcPts val="0"/>
              </a:spcBef>
            </a:pPr>
            <a:endParaRPr lang="fr-FR" sz="1400" dirty="0"/>
          </a:p>
          <a:p>
            <a:pPr algn="just">
              <a:spcBef>
                <a:spcPts val="0"/>
              </a:spcBef>
            </a:pPr>
            <a:r>
              <a:rPr lang="fr-FR" sz="1400" dirty="0"/>
              <a:t>La représentation la plus utilisée pour un amplificateur est la suivante:</a:t>
            </a:r>
          </a:p>
        </p:txBody>
      </p:sp>
      <p:sp>
        <p:nvSpPr>
          <p:cNvPr id="34" name="Rectangle 26"/>
          <p:cNvSpPr>
            <a:spLocks noChangeArrowheads="1"/>
          </p:cNvSpPr>
          <p:nvPr/>
        </p:nvSpPr>
        <p:spPr bwMode="auto">
          <a:xfrm>
            <a:off x="827298" y="5362003"/>
            <a:ext cx="6846888" cy="738664"/>
          </a:xfrm>
          <a:prstGeom prst="rect">
            <a:avLst/>
          </a:prstGeom>
          <a:noFill/>
          <a:ln w="9525">
            <a:noFill/>
            <a:miter lim="800000"/>
            <a:headEnd/>
            <a:tailEnd/>
          </a:ln>
        </p:spPr>
        <p:txBody>
          <a:bodyPr>
            <a:spAutoFit/>
          </a:bodyPr>
          <a:lstStyle/>
          <a:p>
            <a:pPr algn="just">
              <a:spcBef>
                <a:spcPts val="0"/>
              </a:spcBef>
            </a:pPr>
            <a:r>
              <a:rPr lang="fr-FR" sz="1400" dirty="0"/>
              <a:t>Important :</a:t>
            </a:r>
          </a:p>
          <a:p>
            <a:pPr algn="just">
              <a:spcBef>
                <a:spcPts val="0"/>
              </a:spcBef>
              <a:buFontTx/>
              <a:buChar char="-"/>
            </a:pPr>
            <a:r>
              <a:rPr lang="fr-FR" sz="1400" dirty="0"/>
              <a:t> Faire attention au sens des courants</a:t>
            </a:r>
          </a:p>
          <a:p>
            <a:pPr algn="just">
              <a:spcBef>
                <a:spcPts val="0"/>
              </a:spcBef>
              <a:buFontTx/>
              <a:buChar char="-"/>
            </a:pPr>
            <a:r>
              <a:rPr lang="fr-FR" sz="1400" dirty="0"/>
              <a:t> Vérifier si l’étude du quadripôle est effectuée à vide ou en charge.</a:t>
            </a:r>
          </a:p>
        </p:txBody>
      </p:sp>
      <p:pic>
        <p:nvPicPr>
          <p:cNvPr id="522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9698" y="3797030"/>
            <a:ext cx="3648075" cy="1419225"/>
          </a:xfrm>
          <a:prstGeom prst="rect">
            <a:avLst/>
          </a:prstGeom>
          <a:noFill/>
          <a:ln w="9525">
            <a:noFill/>
            <a:miter lim="800000"/>
            <a:headEnd/>
            <a:tailEnd/>
          </a:ln>
        </p:spPr>
      </p:pic>
      <p:pic>
        <p:nvPicPr>
          <p:cNvPr id="2" name="Picture 1"/>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a:off x="4827168" y="3775766"/>
            <a:ext cx="3657600" cy="1495425"/>
          </a:xfrm>
          <a:prstGeom prst="rect">
            <a:avLst/>
          </a:prstGeom>
          <a:noFill/>
          <a:ln>
            <a:noFill/>
          </a:ln>
        </p:spPr>
      </p:pic>
      <p:sp>
        <p:nvSpPr>
          <p:cNvPr id="9" name="ZoneTexte 8">
            <a:extLst>
              <a:ext uri="{FF2B5EF4-FFF2-40B4-BE49-F238E27FC236}">
                <a16:creationId xmlns:a16="http://schemas.microsoft.com/office/drawing/2014/main" id="{91E2AB24-45BB-47B9-BC0F-AE3471BD94B9}"/>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5"/>
          <p:cNvSpPr>
            <a:spLocks noChangeArrowheads="1"/>
          </p:cNvSpPr>
          <p:nvPr/>
        </p:nvSpPr>
        <p:spPr bwMode="auto">
          <a:xfrm>
            <a:off x="611188" y="912813"/>
            <a:ext cx="3779837" cy="461962"/>
          </a:xfrm>
          <a:prstGeom prst="rect">
            <a:avLst/>
          </a:prstGeom>
          <a:noFill/>
          <a:ln w="9525">
            <a:noFill/>
            <a:miter lim="800000"/>
            <a:headEnd/>
            <a:tailEnd/>
          </a:ln>
        </p:spPr>
        <p:txBody>
          <a:bodyPr wrap="none">
            <a:spAutoFit/>
          </a:bodyPr>
          <a:lstStyle/>
          <a:p>
            <a:pPr>
              <a:tabLst>
                <a:tab pos="361950" algn="l"/>
              </a:tabLst>
            </a:pPr>
            <a:r>
              <a:rPr lang="fr-FR" sz="2400" dirty="0"/>
              <a:t>5.3.	La paire différentielle</a:t>
            </a:r>
          </a:p>
        </p:txBody>
      </p:sp>
      <p:pic>
        <p:nvPicPr>
          <p:cNvPr id="18437" name="Picture 7"/>
          <p:cNvPicPr>
            <a:picLocks noChangeAspect="1" noChangeArrowheads="1"/>
          </p:cNvPicPr>
          <p:nvPr/>
        </p:nvPicPr>
        <p:blipFill>
          <a:blip r:embed="rId3" cstate="print"/>
          <a:srcRect/>
          <a:stretch>
            <a:fillRect/>
          </a:stretch>
        </p:blipFill>
        <p:spPr bwMode="auto">
          <a:xfrm>
            <a:off x="484188" y="2062163"/>
            <a:ext cx="3016250" cy="3055937"/>
          </a:xfrm>
          <a:prstGeom prst="rect">
            <a:avLst/>
          </a:prstGeom>
          <a:noFill/>
          <a:ln w="9525">
            <a:noFill/>
            <a:miter lim="800000"/>
            <a:headEnd/>
            <a:tailEnd/>
          </a:ln>
        </p:spPr>
      </p:pic>
      <p:sp>
        <p:nvSpPr>
          <p:cNvPr id="18438" name="Rectangle 26"/>
          <p:cNvSpPr>
            <a:spLocks noChangeArrowheads="1"/>
          </p:cNvSpPr>
          <p:nvPr/>
        </p:nvSpPr>
        <p:spPr bwMode="auto">
          <a:xfrm>
            <a:off x="685800" y="1479550"/>
            <a:ext cx="7899400" cy="523875"/>
          </a:xfrm>
          <a:prstGeom prst="rect">
            <a:avLst/>
          </a:prstGeom>
          <a:noFill/>
          <a:ln w="9525">
            <a:noFill/>
            <a:miter lim="800000"/>
            <a:headEnd/>
            <a:tailEnd/>
          </a:ln>
        </p:spPr>
        <p:txBody>
          <a:bodyPr>
            <a:spAutoFit/>
          </a:bodyPr>
          <a:lstStyle/>
          <a:p>
            <a:pPr algn="just">
              <a:spcBef>
                <a:spcPts val="600"/>
              </a:spcBef>
            </a:pPr>
            <a:r>
              <a:rPr lang="fr-FR" sz="1400"/>
              <a:t>Elle est utilisée pour amplifier la différence deux tensions d’entrée. C’est un élément essentielle en électronique.</a:t>
            </a:r>
          </a:p>
        </p:txBody>
      </p:sp>
      <p:sp>
        <p:nvSpPr>
          <p:cNvPr id="18439" name="Rectangle 26"/>
          <p:cNvSpPr>
            <a:spLocks noChangeArrowheads="1"/>
          </p:cNvSpPr>
          <p:nvPr/>
        </p:nvSpPr>
        <p:spPr bwMode="auto">
          <a:xfrm>
            <a:off x="3819525" y="2155825"/>
            <a:ext cx="4765675" cy="600075"/>
          </a:xfrm>
          <a:prstGeom prst="rect">
            <a:avLst/>
          </a:prstGeom>
          <a:noFill/>
          <a:ln w="9525">
            <a:noFill/>
            <a:miter lim="800000"/>
            <a:headEnd/>
            <a:tailEnd/>
          </a:ln>
        </p:spPr>
        <p:txBody>
          <a:bodyPr>
            <a:spAutoFit/>
          </a:bodyPr>
          <a:lstStyle/>
          <a:p>
            <a:pPr algn="just">
              <a:spcBef>
                <a:spcPts val="600"/>
              </a:spcBef>
            </a:pPr>
            <a:r>
              <a:rPr lang="fr-FR" sz="1400" dirty="0"/>
              <a:t>Les transistors T5 et T6 sont montés en miroir de courant.</a:t>
            </a:r>
          </a:p>
          <a:p>
            <a:pPr algn="just">
              <a:spcBef>
                <a:spcPts val="600"/>
              </a:spcBef>
            </a:pPr>
            <a:r>
              <a:rPr lang="fr-FR" sz="1400" dirty="0"/>
              <a:t>Le courant I du collecteur T5 vaut : </a:t>
            </a:r>
          </a:p>
        </p:txBody>
      </p:sp>
      <p:graphicFrame>
        <p:nvGraphicFramePr>
          <p:cNvPr id="18434" name="Object 9"/>
          <p:cNvGraphicFramePr>
            <a:graphicFrameLocks noChangeAspect="1"/>
          </p:cNvGraphicFramePr>
          <p:nvPr/>
        </p:nvGraphicFramePr>
        <p:xfrm>
          <a:off x="6545263" y="2387600"/>
          <a:ext cx="1057275" cy="473075"/>
        </p:xfrm>
        <a:graphic>
          <a:graphicData uri="http://schemas.openxmlformats.org/presentationml/2006/ole">
            <mc:AlternateContent xmlns:mc="http://schemas.openxmlformats.org/markup-compatibility/2006">
              <mc:Choice xmlns:v="urn:schemas-microsoft-com:vml" Requires="v">
                <p:oleObj spid="_x0000_s18523" name="Équation" r:id="rId4" imgW="876240" imgH="393480" progId="Equation.3">
                  <p:embed/>
                </p:oleObj>
              </mc:Choice>
              <mc:Fallback>
                <p:oleObj name="Équation" r:id="rId4" imgW="876240" imgH="39348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5263" y="2387600"/>
                        <a:ext cx="1057275"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0" name="Rectangle 26"/>
          <p:cNvSpPr>
            <a:spLocks noChangeArrowheads="1"/>
          </p:cNvSpPr>
          <p:nvPr/>
        </p:nvSpPr>
        <p:spPr bwMode="auto">
          <a:xfrm>
            <a:off x="3819525" y="2881313"/>
            <a:ext cx="5081714" cy="892552"/>
          </a:xfrm>
          <a:prstGeom prst="rect">
            <a:avLst/>
          </a:prstGeom>
          <a:noFill/>
          <a:ln w="9525">
            <a:noFill/>
            <a:miter lim="800000"/>
            <a:headEnd/>
            <a:tailEnd/>
          </a:ln>
        </p:spPr>
        <p:txBody>
          <a:bodyPr wrap="square">
            <a:spAutoFit/>
          </a:bodyPr>
          <a:lstStyle/>
          <a:p>
            <a:pPr algn="just">
              <a:spcBef>
                <a:spcPts val="600"/>
              </a:spcBef>
            </a:pPr>
            <a:r>
              <a:rPr lang="fr-FR" sz="1400" dirty="0"/>
              <a:t>Les transistors T3 et T4 sont montés en miroir de courant.</a:t>
            </a:r>
          </a:p>
          <a:p>
            <a:pPr algn="just">
              <a:spcBef>
                <a:spcPts val="600"/>
              </a:spcBef>
            </a:pPr>
            <a:r>
              <a:rPr lang="fr-FR" sz="1400" dirty="0"/>
              <a:t>Ils imposent l’égalité des courants </a:t>
            </a:r>
            <a:r>
              <a:rPr lang="fr-FR" sz="1400" i="1" dirty="0"/>
              <a:t>I</a:t>
            </a:r>
            <a:r>
              <a:rPr lang="fr-FR" sz="1400" i="1" baseline="-25000" dirty="0"/>
              <a:t>C3</a:t>
            </a:r>
            <a:r>
              <a:rPr lang="fr-FR" sz="1400" dirty="0"/>
              <a:t> et </a:t>
            </a:r>
            <a:r>
              <a:rPr lang="fr-FR" sz="1400" i="1" dirty="0"/>
              <a:t>I</a:t>
            </a:r>
            <a:r>
              <a:rPr lang="fr-FR" sz="1400" i="1" baseline="-25000" dirty="0"/>
              <a:t>C4</a:t>
            </a:r>
            <a:r>
              <a:rPr lang="fr-FR" sz="1400" i="1" dirty="0"/>
              <a:t>  et donc </a:t>
            </a:r>
            <a:r>
              <a:rPr lang="fr-FR" sz="1400" dirty="0"/>
              <a:t> </a:t>
            </a:r>
            <a:r>
              <a:rPr lang="fr-FR" sz="1400" i="1" dirty="0"/>
              <a:t>I</a:t>
            </a:r>
            <a:r>
              <a:rPr lang="fr-FR" sz="1400" i="1" baseline="-25000" dirty="0"/>
              <a:t>1</a:t>
            </a:r>
            <a:r>
              <a:rPr lang="fr-FR" sz="1400" i="1" dirty="0"/>
              <a:t>=</a:t>
            </a:r>
            <a:r>
              <a:rPr lang="fr-FR" sz="1400" i="1" dirty="0" err="1"/>
              <a:t>I</a:t>
            </a:r>
            <a:r>
              <a:rPr lang="fr-FR" sz="1400" i="1" baseline="-25000" dirty="0" err="1"/>
              <a:t>out</a:t>
            </a:r>
            <a:r>
              <a:rPr lang="fr-FR" sz="1400" i="1" dirty="0"/>
              <a:t> +I</a:t>
            </a:r>
            <a:r>
              <a:rPr lang="fr-FR" sz="1400" i="1" baseline="-25000" dirty="0"/>
              <a:t>2</a:t>
            </a:r>
            <a:endParaRPr lang="fr-FR" sz="1400" dirty="0"/>
          </a:p>
          <a:p>
            <a:pPr algn="just">
              <a:spcBef>
                <a:spcPts val="600"/>
              </a:spcBef>
            </a:pPr>
            <a:r>
              <a:rPr lang="fr-FR" sz="1400" dirty="0"/>
              <a:t>de plus, le montage impose que : </a:t>
            </a:r>
            <a:r>
              <a:rPr lang="fr-FR" sz="1400" i="1" dirty="0"/>
              <a:t>I=I</a:t>
            </a:r>
            <a:r>
              <a:rPr lang="fr-FR" sz="1400" i="1" baseline="-25000" dirty="0"/>
              <a:t>1</a:t>
            </a:r>
            <a:r>
              <a:rPr lang="fr-FR" sz="1400" i="1" dirty="0"/>
              <a:t>+I</a:t>
            </a:r>
            <a:r>
              <a:rPr lang="fr-FR" sz="1400" i="1" baseline="-25000" dirty="0"/>
              <a:t>2</a:t>
            </a:r>
            <a:r>
              <a:rPr lang="fr-FR" sz="1400" i="1" dirty="0"/>
              <a:t>.</a:t>
            </a:r>
          </a:p>
        </p:txBody>
      </p:sp>
      <p:sp>
        <p:nvSpPr>
          <p:cNvPr id="18441" name="Rectangle 26"/>
          <p:cNvSpPr>
            <a:spLocks noChangeArrowheads="1"/>
          </p:cNvSpPr>
          <p:nvPr/>
        </p:nvSpPr>
        <p:spPr bwMode="auto">
          <a:xfrm>
            <a:off x="3819525" y="3745840"/>
            <a:ext cx="4765675" cy="307975"/>
          </a:xfrm>
          <a:prstGeom prst="rect">
            <a:avLst/>
          </a:prstGeom>
          <a:noFill/>
          <a:ln w="9525">
            <a:noFill/>
            <a:miter lim="800000"/>
            <a:headEnd/>
            <a:tailEnd/>
          </a:ln>
        </p:spPr>
        <p:txBody>
          <a:bodyPr>
            <a:spAutoFit/>
          </a:bodyPr>
          <a:lstStyle/>
          <a:p>
            <a:pPr algn="just">
              <a:spcBef>
                <a:spcPts val="600"/>
              </a:spcBef>
            </a:pPr>
            <a:r>
              <a:rPr lang="fr-FR" sz="1400" dirty="0"/>
              <a:t>Les transistors T1 et T2 composent la paire différentielle</a:t>
            </a:r>
          </a:p>
        </p:txBody>
      </p:sp>
      <p:sp>
        <p:nvSpPr>
          <p:cNvPr id="18442" name="Rectangle 26"/>
          <p:cNvSpPr>
            <a:spLocks noChangeArrowheads="1"/>
          </p:cNvSpPr>
          <p:nvPr/>
        </p:nvSpPr>
        <p:spPr bwMode="auto">
          <a:xfrm>
            <a:off x="3819525" y="4087813"/>
            <a:ext cx="4930775" cy="893762"/>
          </a:xfrm>
          <a:prstGeom prst="rect">
            <a:avLst/>
          </a:prstGeom>
          <a:noFill/>
          <a:ln w="9525">
            <a:noFill/>
            <a:miter lim="800000"/>
            <a:headEnd/>
            <a:tailEnd/>
          </a:ln>
        </p:spPr>
        <p:txBody>
          <a:bodyPr>
            <a:spAutoFit/>
          </a:bodyPr>
          <a:lstStyle/>
          <a:p>
            <a:pPr algn="just">
              <a:spcBef>
                <a:spcPts val="600"/>
              </a:spcBef>
            </a:pPr>
            <a:r>
              <a:rPr lang="fr-FR" sz="1400" b="1" dirty="0"/>
              <a:t>Si </a:t>
            </a:r>
            <a:r>
              <a:rPr lang="fr-FR" sz="1400" b="1" i="1" dirty="0"/>
              <a:t>V</a:t>
            </a:r>
            <a:r>
              <a:rPr lang="fr-FR" sz="1400" b="1" i="1" baseline="-25000" dirty="0"/>
              <a:t>E1</a:t>
            </a:r>
            <a:r>
              <a:rPr lang="fr-FR" sz="1400" b="1" i="1" dirty="0"/>
              <a:t> =V</a:t>
            </a:r>
            <a:r>
              <a:rPr lang="fr-FR" sz="1400" b="1" i="1" baseline="-25000" dirty="0"/>
              <a:t>E2</a:t>
            </a:r>
          </a:p>
          <a:p>
            <a:pPr algn="just">
              <a:spcBef>
                <a:spcPts val="600"/>
              </a:spcBef>
            </a:pPr>
            <a:r>
              <a:rPr lang="fr-FR" sz="1400" i="1" dirty="0"/>
              <a:t>V</a:t>
            </a:r>
            <a:r>
              <a:rPr lang="fr-FR" sz="1400" i="1" baseline="-25000" dirty="0"/>
              <a:t>be1 = </a:t>
            </a:r>
            <a:r>
              <a:rPr lang="fr-FR" sz="1400" i="1" dirty="0"/>
              <a:t>V</a:t>
            </a:r>
            <a:r>
              <a:rPr lang="fr-FR" sz="1400" i="1" baseline="-25000" dirty="0"/>
              <a:t>be2 </a:t>
            </a:r>
            <a:r>
              <a:rPr lang="fr-FR" sz="1400" dirty="0"/>
              <a:t>, donc </a:t>
            </a:r>
            <a:r>
              <a:rPr lang="fr-FR" sz="1400" i="1" dirty="0"/>
              <a:t>I</a:t>
            </a:r>
            <a:r>
              <a:rPr lang="fr-FR" sz="1400" i="1" baseline="-25000" dirty="0"/>
              <a:t>1</a:t>
            </a:r>
            <a:r>
              <a:rPr lang="fr-FR" sz="1400" dirty="0"/>
              <a:t> et </a:t>
            </a:r>
            <a:r>
              <a:rPr lang="fr-FR" sz="1400" i="1" dirty="0"/>
              <a:t>I</a:t>
            </a:r>
            <a:r>
              <a:rPr lang="fr-FR" sz="1400" i="1" baseline="-25000" dirty="0"/>
              <a:t>2</a:t>
            </a:r>
            <a:r>
              <a:rPr lang="fr-FR" sz="1400" dirty="0"/>
              <a:t> sont identiques,</a:t>
            </a:r>
          </a:p>
          <a:p>
            <a:pPr algn="just">
              <a:spcBef>
                <a:spcPts val="600"/>
              </a:spcBef>
            </a:pPr>
            <a:r>
              <a:rPr lang="fr-FR" sz="1400" dirty="0"/>
              <a:t>Alors </a:t>
            </a:r>
            <a:r>
              <a:rPr lang="fr-FR" sz="1400" i="1" dirty="0" err="1"/>
              <a:t>I</a:t>
            </a:r>
            <a:r>
              <a:rPr lang="fr-FR" sz="1400" i="1" baseline="-25000" dirty="0" err="1"/>
              <a:t>out</a:t>
            </a:r>
            <a:r>
              <a:rPr lang="fr-FR" sz="1400" i="1" dirty="0"/>
              <a:t> =0</a:t>
            </a:r>
          </a:p>
        </p:txBody>
      </p:sp>
      <p:sp>
        <p:nvSpPr>
          <p:cNvPr id="18443" name="Rectangle 26"/>
          <p:cNvSpPr>
            <a:spLocks noChangeArrowheads="1"/>
          </p:cNvSpPr>
          <p:nvPr/>
        </p:nvSpPr>
        <p:spPr bwMode="auto">
          <a:xfrm>
            <a:off x="722313" y="4981575"/>
            <a:ext cx="7772400" cy="931024"/>
          </a:xfrm>
          <a:prstGeom prst="rect">
            <a:avLst/>
          </a:prstGeom>
          <a:noFill/>
          <a:ln w="9525">
            <a:noFill/>
            <a:miter lim="800000"/>
            <a:headEnd/>
            <a:tailEnd/>
          </a:ln>
        </p:spPr>
        <p:txBody>
          <a:bodyPr>
            <a:spAutoFit/>
          </a:bodyPr>
          <a:lstStyle/>
          <a:p>
            <a:pPr algn="just">
              <a:spcBef>
                <a:spcPts val="600"/>
              </a:spcBef>
            </a:pPr>
            <a:r>
              <a:rPr lang="fr-FR" sz="1400" b="1" dirty="0"/>
              <a:t>Si </a:t>
            </a:r>
            <a:r>
              <a:rPr lang="fr-FR" sz="1400" b="1" i="1" dirty="0"/>
              <a:t>V</a:t>
            </a:r>
            <a:r>
              <a:rPr lang="fr-FR" sz="1400" b="1" i="1" baseline="-25000" dirty="0"/>
              <a:t>E1</a:t>
            </a:r>
            <a:r>
              <a:rPr lang="fr-FR" sz="1400" dirty="0"/>
              <a:t> </a:t>
            </a:r>
            <a:r>
              <a:rPr lang="fr-FR" sz="1400" b="1" dirty="0"/>
              <a:t>≠</a:t>
            </a:r>
            <a:r>
              <a:rPr lang="fr-FR" sz="1400" b="1" i="1" dirty="0"/>
              <a:t> V</a:t>
            </a:r>
            <a:r>
              <a:rPr lang="fr-FR" sz="1400" b="1" i="1" baseline="-25000" dirty="0"/>
              <a:t>E2</a:t>
            </a:r>
            <a:r>
              <a:rPr lang="fr-FR" sz="1400" b="1" i="1" dirty="0"/>
              <a:t>  </a:t>
            </a:r>
            <a:r>
              <a:rPr lang="fr-FR" sz="1400" i="1" dirty="0"/>
              <a:t>(V</a:t>
            </a:r>
            <a:r>
              <a:rPr lang="fr-FR" sz="1400" i="1" baseline="-25000" dirty="0"/>
              <a:t>E2</a:t>
            </a:r>
            <a:r>
              <a:rPr lang="fr-FR" sz="1400" i="1" dirty="0"/>
              <a:t> = V</a:t>
            </a:r>
            <a:r>
              <a:rPr lang="fr-FR" sz="1400" i="1" baseline="-25000" dirty="0"/>
              <a:t>E1 </a:t>
            </a:r>
            <a:r>
              <a:rPr lang="fr-FR" sz="1400" dirty="0"/>
              <a:t>+ </a:t>
            </a:r>
            <a:r>
              <a:rPr lang="fr-FR" sz="1400" i="1" dirty="0"/>
              <a:t>v</a:t>
            </a:r>
            <a:r>
              <a:rPr lang="fr-FR" sz="1400" i="1" baseline="-25000" dirty="0"/>
              <a:t>e1</a:t>
            </a:r>
            <a:r>
              <a:rPr lang="fr-FR" sz="1400" dirty="0"/>
              <a:t>)</a:t>
            </a:r>
          </a:p>
          <a:p>
            <a:pPr algn="just">
              <a:spcBef>
                <a:spcPts val="600"/>
              </a:spcBef>
            </a:pPr>
            <a:r>
              <a:rPr lang="fr-FR" sz="1400" i="1" dirty="0"/>
              <a:t>V</a:t>
            </a:r>
            <a:r>
              <a:rPr lang="fr-FR" sz="1400" i="1" baseline="-25000" dirty="0"/>
              <a:t>be1 </a:t>
            </a:r>
            <a:r>
              <a:rPr lang="fr-FR" sz="1400" dirty="0"/>
              <a:t>≠ </a:t>
            </a:r>
            <a:r>
              <a:rPr lang="fr-FR" sz="1400" i="1" dirty="0"/>
              <a:t>V</a:t>
            </a:r>
            <a:r>
              <a:rPr lang="fr-FR" sz="1400" i="1" baseline="-25000" dirty="0"/>
              <a:t>be2</a:t>
            </a:r>
            <a:r>
              <a:rPr lang="fr-FR" sz="1400" dirty="0"/>
              <a:t>  donc  </a:t>
            </a:r>
            <a:r>
              <a:rPr lang="fr-FR" sz="1400" i="1" dirty="0"/>
              <a:t>I</a:t>
            </a:r>
            <a:r>
              <a:rPr lang="fr-FR" sz="1400" i="1" baseline="-25000" dirty="0"/>
              <a:t>1</a:t>
            </a:r>
            <a:r>
              <a:rPr lang="fr-FR" sz="1400" dirty="0"/>
              <a:t> ≠ </a:t>
            </a:r>
            <a:r>
              <a:rPr lang="fr-FR" sz="1400" i="1" dirty="0"/>
              <a:t>I</a:t>
            </a:r>
            <a:r>
              <a:rPr lang="fr-FR" sz="1400" i="1" baseline="-25000" dirty="0"/>
              <a:t>2</a:t>
            </a:r>
            <a:r>
              <a:rPr lang="fr-FR" sz="1400" dirty="0"/>
              <a:t>  car :  </a:t>
            </a:r>
            <a:r>
              <a:rPr lang="fr-FR" sz="1400" i="1" dirty="0" err="1"/>
              <a:t>i</a:t>
            </a:r>
            <a:r>
              <a:rPr lang="fr-FR" sz="1400" i="1" baseline="-25000" dirty="0" err="1"/>
              <a:t>c</a:t>
            </a:r>
            <a:r>
              <a:rPr lang="fr-FR" sz="1400" i="1" dirty="0"/>
              <a:t>=</a:t>
            </a:r>
            <a:r>
              <a:rPr lang="fr-FR" sz="1400" i="1" dirty="0" err="1"/>
              <a:t>g</a:t>
            </a:r>
            <a:r>
              <a:rPr lang="fr-FR" sz="1400" i="1" baseline="-25000" dirty="0" err="1"/>
              <a:t>m</a:t>
            </a:r>
            <a:r>
              <a:rPr lang="fr-FR" sz="1400" i="1" baseline="-25000" dirty="0"/>
              <a:t> </a:t>
            </a:r>
            <a:r>
              <a:rPr lang="fr-FR" sz="1400" i="1" dirty="0"/>
              <a:t>.</a:t>
            </a:r>
            <a:r>
              <a:rPr lang="fr-FR" sz="1400" i="1" dirty="0" err="1"/>
              <a:t>v</a:t>
            </a:r>
            <a:r>
              <a:rPr lang="fr-FR" sz="1400" i="1" baseline="-25000" dirty="0" err="1"/>
              <a:t>be</a:t>
            </a:r>
            <a:endParaRPr lang="fr-FR" sz="1400" i="1" baseline="-25000" dirty="0"/>
          </a:p>
          <a:p>
            <a:pPr algn="just">
              <a:spcBef>
                <a:spcPts val="900"/>
              </a:spcBef>
            </a:pPr>
            <a:r>
              <a:rPr lang="fr-FR" sz="1400" dirty="0"/>
              <a:t>Comme </a:t>
            </a:r>
            <a:r>
              <a:rPr lang="fr-FR" sz="1400" i="1" dirty="0" err="1"/>
              <a:t>I</a:t>
            </a:r>
            <a:r>
              <a:rPr lang="fr-FR" sz="1400" i="1" baseline="-25000" dirty="0" err="1"/>
              <a:t>out</a:t>
            </a:r>
            <a:r>
              <a:rPr lang="fr-FR" sz="1400" i="1" dirty="0"/>
              <a:t> +I</a:t>
            </a:r>
            <a:r>
              <a:rPr lang="fr-FR" sz="1400" i="1" baseline="-25000" dirty="0"/>
              <a:t>2</a:t>
            </a:r>
            <a:r>
              <a:rPr lang="fr-FR" sz="1400" i="1" dirty="0"/>
              <a:t>=I</a:t>
            </a:r>
            <a:r>
              <a:rPr lang="fr-FR" sz="1400" i="1" baseline="-25000" dirty="0"/>
              <a:t>1</a:t>
            </a:r>
            <a:r>
              <a:rPr lang="fr-FR" sz="1400" dirty="0"/>
              <a:t> 	Alors	 </a:t>
            </a:r>
            <a:r>
              <a:rPr lang="fr-FR" sz="1400" i="1" dirty="0" err="1"/>
              <a:t>I</a:t>
            </a:r>
            <a:r>
              <a:rPr lang="fr-FR" sz="1400" i="1" baseline="-25000" dirty="0" err="1"/>
              <a:t>out</a:t>
            </a:r>
            <a:r>
              <a:rPr lang="fr-FR" sz="1400" i="1" dirty="0"/>
              <a:t> = </a:t>
            </a:r>
            <a:r>
              <a:rPr lang="fr-FR" sz="1400" i="1" dirty="0" err="1"/>
              <a:t>g</a:t>
            </a:r>
            <a:r>
              <a:rPr lang="fr-FR" sz="1400" i="1" baseline="-25000" dirty="0" err="1"/>
              <a:t>m</a:t>
            </a:r>
            <a:r>
              <a:rPr lang="fr-FR" sz="1400" i="1" baseline="-25000" dirty="0"/>
              <a:t> </a:t>
            </a:r>
            <a:r>
              <a:rPr lang="fr-FR" sz="1400" i="1" dirty="0"/>
              <a:t>(V</a:t>
            </a:r>
            <a:r>
              <a:rPr lang="fr-FR" sz="1400" i="1" baseline="-25000" dirty="0"/>
              <a:t>E1</a:t>
            </a:r>
            <a:r>
              <a:rPr lang="fr-FR" sz="1400" i="1" dirty="0"/>
              <a:t>-V</a:t>
            </a:r>
            <a:r>
              <a:rPr lang="fr-FR" sz="1400" i="1" baseline="-25000" dirty="0"/>
              <a:t>E2</a:t>
            </a:r>
            <a:r>
              <a:rPr lang="fr-FR" sz="1400" i="1" dirty="0"/>
              <a:t>) </a:t>
            </a:r>
          </a:p>
        </p:txBody>
      </p:sp>
      <p:sp>
        <p:nvSpPr>
          <p:cNvPr id="18444" name="Rectangle 31"/>
          <p:cNvSpPr>
            <a:spLocks noChangeArrowheads="1"/>
          </p:cNvSpPr>
          <p:nvPr/>
        </p:nvSpPr>
        <p:spPr bwMode="auto">
          <a:xfrm>
            <a:off x="685800" y="5954713"/>
            <a:ext cx="8288338" cy="630237"/>
          </a:xfrm>
          <a:prstGeom prst="rect">
            <a:avLst/>
          </a:prstGeom>
          <a:noFill/>
          <a:ln w="9525">
            <a:noFill/>
            <a:miter lim="800000"/>
            <a:headEnd/>
            <a:tailEnd/>
          </a:ln>
        </p:spPr>
        <p:txBody>
          <a:bodyPr>
            <a:spAutoFit/>
          </a:bodyPr>
          <a:lstStyle/>
          <a:p>
            <a:pPr algn="just">
              <a:spcBef>
                <a:spcPts val="600"/>
              </a:spcBef>
            </a:pPr>
            <a:r>
              <a:rPr lang="fr-FR" sz="1600" b="1" dirty="0"/>
              <a:t>! Attention !  </a:t>
            </a:r>
          </a:p>
          <a:p>
            <a:pPr algn="just">
              <a:spcBef>
                <a:spcPts val="600"/>
              </a:spcBef>
            </a:pPr>
            <a:r>
              <a:rPr lang="fr-FR" sz="1400" dirty="0"/>
              <a:t>Ceci n’est vrai que pour de très petites variations autour du point de polarisation </a:t>
            </a:r>
            <a:r>
              <a:rPr lang="fr-FR" sz="1400" i="1" dirty="0"/>
              <a:t>V</a:t>
            </a:r>
            <a:r>
              <a:rPr lang="fr-FR" sz="1400" i="1" baseline="-25000" dirty="0"/>
              <a:t>E1</a:t>
            </a:r>
            <a:r>
              <a:rPr lang="fr-FR" sz="1400" i="1" dirty="0"/>
              <a:t>-V</a:t>
            </a:r>
            <a:r>
              <a:rPr lang="fr-FR" sz="1400" i="1" baseline="-25000" dirty="0"/>
              <a:t>E2</a:t>
            </a:r>
            <a:r>
              <a:rPr lang="fr-FR" sz="1400" i="1" dirty="0"/>
              <a:t>&lt; V</a:t>
            </a:r>
            <a:r>
              <a:rPr lang="fr-FR" sz="1400" i="1" baseline="-25000" dirty="0"/>
              <a:t>T</a:t>
            </a:r>
            <a:endParaRPr lang="fr-FR" sz="1400" dirty="0"/>
          </a:p>
        </p:txBody>
      </p:sp>
      <p:sp>
        <p:nvSpPr>
          <p:cNvPr id="33" name="Rectangle 32"/>
          <p:cNvSpPr/>
          <p:nvPr/>
        </p:nvSpPr>
        <p:spPr>
          <a:xfrm>
            <a:off x="3507753" y="5603938"/>
            <a:ext cx="1447800" cy="3333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3084103" y="207073"/>
            <a:ext cx="2948244" cy="461665"/>
          </a:xfrm>
          <a:prstGeom prst="rect">
            <a:avLst/>
          </a:prstGeom>
        </p:spPr>
        <p:txBody>
          <a:bodyPr wrap="none">
            <a:spAutoFit/>
          </a:bodyPr>
          <a:lstStyle/>
          <a:p>
            <a:pPr algn="ctr">
              <a:tabLst>
                <a:tab pos="717550" algn="l"/>
              </a:tabLst>
            </a:pPr>
            <a:r>
              <a:rPr lang="fr-FR" sz="2400"/>
              <a:t>5.</a:t>
            </a:r>
            <a:r>
              <a:rPr lang="fr-FR" sz="2400" dirty="0"/>
              <a:t>	Les applications</a:t>
            </a:r>
          </a:p>
        </p:txBody>
      </p:sp>
      <p:sp>
        <p:nvSpPr>
          <p:cNvPr id="16" name="ZoneTexte 15">
            <a:extLst>
              <a:ext uri="{FF2B5EF4-FFF2-40B4-BE49-F238E27FC236}">
                <a16:creationId xmlns:a16="http://schemas.microsoft.com/office/drawing/2014/main" id="{922EAEC6-1213-4C0B-B872-F6BDFB4ED77A}"/>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611188" y="912813"/>
            <a:ext cx="6866560" cy="461665"/>
          </a:xfrm>
          <a:prstGeom prst="rect">
            <a:avLst/>
          </a:prstGeom>
          <a:noFill/>
          <a:ln w="9525">
            <a:noFill/>
            <a:miter lim="800000"/>
            <a:headEnd/>
            <a:tailEnd/>
          </a:ln>
        </p:spPr>
        <p:txBody>
          <a:bodyPr wrap="none">
            <a:spAutoFit/>
          </a:bodyPr>
          <a:lstStyle/>
          <a:p>
            <a:pPr>
              <a:tabLst>
                <a:tab pos="361950" algn="l"/>
              </a:tabLst>
            </a:pPr>
            <a:r>
              <a:rPr lang="fr-FR" sz="2400"/>
              <a:t>5.4</a:t>
            </a:r>
            <a:r>
              <a:rPr lang="fr-FR" sz="2400" dirty="0"/>
              <a:t>.	L’amplification de puissance, l’étage push Pull</a:t>
            </a:r>
          </a:p>
        </p:txBody>
      </p:sp>
      <p:sp>
        <p:nvSpPr>
          <p:cNvPr id="26628" name="Rectangle 26"/>
          <p:cNvSpPr>
            <a:spLocks noChangeArrowheads="1"/>
          </p:cNvSpPr>
          <p:nvPr/>
        </p:nvSpPr>
        <p:spPr bwMode="auto">
          <a:xfrm>
            <a:off x="831850" y="1506538"/>
            <a:ext cx="7899400" cy="738664"/>
          </a:xfrm>
          <a:prstGeom prst="rect">
            <a:avLst/>
          </a:prstGeom>
          <a:noFill/>
          <a:ln w="9525">
            <a:noFill/>
            <a:miter lim="800000"/>
            <a:headEnd/>
            <a:tailEnd/>
          </a:ln>
        </p:spPr>
        <p:txBody>
          <a:bodyPr>
            <a:spAutoFit/>
          </a:bodyPr>
          <a:lstStyle/>
          <a:p>
            <a:pPr algn="just">
              <a:spcBef>
                <a:spcPts val="600"/>
              </a:spcBef>
            </a:pPr>
            <a:r>
              <a:rPr lang="fr-FR" sz="1400" dirty="0"/>
              <a:t>C’est un montage amplificateur classe B. C’est-à-dire qu’une demi période est amplifié  par le transistor correspondant monté en collecteur commun. Le gain est unitaire, il permet surtout une amplification de la puissance en sortie.</a:t>
            </a:r>
          </a:p>
        </p:txBody>
      </p:sp>
      <p:pic>
        <p:nvPicPr>
          <p:cNvPr id="26629" name="Picture 5"/>
          <p:cNvPicPr>
            <a:picLocks noChangeAspect="1" noChangeArrowheads="1"/>
          </p:cNvPicPr>
          <p:nvPr/>
        </p:nvPicPr>
        <p:blipFill>
          <a:blip r:embed="rId2" cstate="print"/>
          <a:srcRect/>
          <a:stretch>
            <a:fillRect/>
          </a:stretch>
        </p:blipFill>
        <p:spPr bwMode="auto">
          <a:xfrm>
            <a:off x="1063625" y="3136900"/>
            <a:ext cx="2533650" cy="1485900"/>
          </a:xfrm>
          <a:prstGeom prst="rect">
            <a:avLst/>
          </a:prstGeom>
          <a:noFill/>
          <a:ln w="9525">
            <a:noFill/>
            <a:miter lim="800000"/>
            <a:headEnd/>
            <a:tailEnd/>
          </a:ln>
        </p:spPr>
      </p:pic>
      <p:sp>
        <p:nvSpPr>
          <p:cNvPr id="11" name="Rectangle 10"/>
          <p:cNvSpPr/>
          <p:nvPr/>
        </p:nvSpPr>
        <p:spPr>
          <a:xfrm>
            <a:off x="3084103" y="207073"/>
            <a:ext cx="2948244" cy="461665"/>
          </a:xfrm>
          <a:prstGeom prst="rect">
            <a:avLst/>
          </a:prstGeom>
        </p:spPr>
        <p:txBody>
          <a:bodyPr wrap="none">
            <a:spAutoFit/>
          </a:bodyPr>
          <a:lstStyle/>
          <a:p>
            <a:pPr algn="ctr">
              <a:tabLst>
                <a:tab pos="717550" algn="l"/>
              </a:tabLst>
            </a:pPr>
            <a:r>
              <a:rPr lang="fr-FR" sz="2400" dirty="0"/>
              <a:t>5.	Les applications</a:t>
            </a:r>
          </a:p>
        </p:txBody>
      </p:sp>
      <p:grpSp>
        <p:nvGrpSpPr>
          <p:cNvPr id="21" name="Groupe 20"/>
          <p:cNvGrpSpPr/>
          <p:nvPr/>
        </p:nvGrpSpPr>
        <p:grpSpPr>
          <a:xfrm>
            <a:off x="831850" y="2245202"/>
            <a:ext cx="7899400" cy="4063523"/>
            <a:chOff x="831850" y="2245202"/>
            <a:chExt cx="7899400" cy="4063523"/>
          </a:xfrm>
        </p:grpSpPr>
        <p:pic>
          <p:nvPicPr>
            <p:cNvPr id="26630" name="Picture 6"/>
            <p:cNvPicPr>
              <a:picLocks noChangeAspect="1" noChangeArrowheads="1"/>
            </p:cNvPicPr>
            <p:nvPr/>
          </p:nvPicPr>
          <p:blipFill>
            <a:blip r:embed="rId3" cstate="print"/>
            <a:srcRect/>
            <a:stretch>
              <a:fillRect/>
            </a:stretch>
          </p:blipFill>
          <p:spPr bwMode="auto">
            <a:xfrm>
              <a:off x="996950" y="4670425"/>
              <a:ext cx="2505075" cy="1638300"/>
            </a:xfrm>
            <a:prstGeom prst="rect">
              <a:avLst/>
            </a:prstGeom>
            <a:noFill/>
            <a:ln w="9525">
              <a:noFill/>
              <a:miter lim="800000"/>
              <a:headEnd/>
              <a:tailEnd/>
            </a:ln>
          </p:spPr>
        </p:pic>
        <p:sp>
          <p:nvSpPr>
            <p:cNvPr id="16" name="Rectangle 15"/>
            <p:cNvSpPr/>
            <p:nvPr/>
          </p:nvSpPr>
          <p:spPr>
            <a:xfrm>
              <a:off x="831850" y="2245202"/>
              <a:ext cx="7899400" cy="307777"/>
            </a:xfrm>
            <a:prstGeom prst="rect">
              <a:avLst/>
            </a:prstGeom>
          </p:spPr>
          <p:txBody>
            <a:bodyPr wrap="square">
              <a:spAutoFit/>
            </a:bodyPr>
            <a:lstStyle/>
            <a:p>
              <a:pPr algn="just">
                <a:spcBef>
                  <a:spcPts val="600"/>
                </a:spcBef>
              </a:pPr>
              <a:r>
                <a:rPr lang="fr-FR" sz="1400" dirty="0"/>
                <a:t>Les diodes éliminent l’effet de la distorsion due à la jonction base émetteur. (fonctionnement en classe AB)</a:t>
              </a:r>
            </a:p>
          </p:txBody>
        </p:sp>
      </p:grpSp>
      <p:grpSp>
        <p:nvGrpSpPr>
          <p:cNvPr id="33" name="Groupe 32"/>
          <p:cNvGrpSpPr/>
          <p:nvPr/>
        </p:nvGrpSpPr>
        <p:grpSpPr>
          <a:xfrm>
            <a:off x="3348038" y="2897188"/>
            <a:ext cx="5570223" cy="3563937"/>
            <a:chOff x="3348038" y="2897188"/>
            <a:chExt cx="5570223" cy="3563937"/>
          </a:xfrm>
        </p:grpSpPr>
        <p:grpSp>
          <p:nvGrpSpPr>
            <p:cNvPr id="27" name="Groupe 26"/>
            <p:cNvGrpSpPr/>
            <p:nvPr/>
          </p:nvGrpSpPr>
          <p:grpSpPr>
            <a:xfrm>
              <a:off x="3348038" y="2897188"/>
              <a:ext cx="5543550" cy="3563937"/>
              <a:chOff x="3348038" y="2897188"/>
              <a:chExt cx="5543550" cy="3563937"/>
            </a:xfrm>
          </p:grpSpPr>
          <p:pic>
            <p:nvPicPr>
              <p:cNvPr id="2663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48038" y="2897188"/>
                <a:ext cx="5543550" cy="3563937"/>
              </a:xfrm>
              <a:prstGeom prst="rect">
                <a:avLst/>
              </a:prstGeom>
              <a:noFill/>
              <a:ln w="9525">
                <a:noFill/>
                <a:miter lim="800000"/>
                <a:headEnd/>
                <a:tailEnd/>
              </a:ln>
            </p:spPr>
          </p:pic>
          <p:sp>
            <p:nvSpPr>
              <p:cNvPr id="26632" name="ZoneTexte 10"/>
              <p:cNvSpPr txBox="1">
                <a:spLocks noChangeArrowheads="1"/>
              </p:cNvSpPr>
              <p:nvPr/>
            </p:nvSpPr>
            <p:spPr bwMode="auto">
              <a:xfrm>
                <a:off x="3727450" y="3478213"/>
                <a:ext cx="458788" cy="369887"/>
              </a:xfrm>
              <a:prstGeom prst="rect">
                <a:avLst/>
              </a:prstGeom>
              <a:noFill/>
              <a:ln w="9525">
                <a:noFill/>
                <a:miter lim="800000"/>
                <a:headEnd/>
                <a:tailEnd/>
              </a:ln>
            </p:spPr>
            <p:txBody>
              <a:bodyPr wrap="none">
                <a:spAutoFit/>
              </a:bodyPr>
              <a:lstStyle/>
              <a:p>
                <a:r>
                  <a:rPr lang="fr-FR" dirty="0"/>
                  <a:t>V</a:t>
                </a:r>
                <a:r>
                  <a:rPr lang="fr-FR" baseline="-25000" dirty="0"/>
                  <a:t>in</a:t>
                </a:r>
              </a:p>
            </p:txBody>
          </p:sp>
          <p:sp>
            <p:nvSpPr>
              <p:cNvPr id="26633" name="ZoneTexte 11"/>
              <p:cNvSpPr txBox="1">
                <a:spLocks noChangeArrowheads="1"/>
              </p:cNvSpPr>
              <p:nvPr/>
            </p:nvSpPr>
            <p:spPr bwMode="auto">
              <a:xfrm>
                <a:off x="3727450" y="4646613"/>
                <a:ext cx="596900" cy="369887"/>
              </a:xfrm>
              <a:prstGeom prst="rect">
                <a:avLst/>
              </a:prstGeom>
              <a:noFill/>
              <a:ln w="9525">
                <a:noFill/>
                <a:miter lim="800000"/>
                <a:headEnd/>
                <a:tailEnd/>
              </a:ln>
            </p:spPr>
            <p:txBody>
              <a:bodyPr wrap="none">
                <a:spAutoFit/>
              </a:bodyPr>
              <a:lstStyle/>
              <a:p>
                <a:r>
                  <a:rPr lang="fr-FR" dirty="0"/>
                  <a:t>V</a:t>
                </a:r>
                <a:r>
                  <a:rPr lang="fr-FR" baseline="-25000" dirty="0"/>
                  <a:t>out1</a:t>
                </a:r>
              </a:p>
            </p:txBody>
          </p:sp>
          <p:sp>
            <p:nvSpPr>
              <p:cNvPr id="26634" name="ZoneTexte 12"/>
              <p:cNvSpPr txBox="1">
                <a:spLocks noChangeArrowheads="1"/>
              </p:cNvSpPr>
              <p:nvPr/>
            </p:nvSpPr>
            <p:spPr bwMode="auto">
              <a:xfrm>
                <a:off x="3727450" y="5788025"/>
                <a:ext cx="595313" cy="369888"/>
              </a:xfrm>
              <a:prstGeom prst="rect">
                <a:avLst/>
              </a:prstGeom>
              <a:noFill/>
              <a:ln w="9525">
                <a:noFill/>
                <a:miter lim="800000"/>
                <a:headEnd/>
                <a:tailEnd/>
              </a:ln>
            </p:spPr>
            <p:txBody>
              <a:bodyPr wrap="none">
                <a:spAutoFit/>
              </a:bodyPr>
              <a:lstStyle/>
              <a:p>
                <a:r>
                  <a:rPr lang="fr-FR" dirty="0"/>
                  <a:t>V</a:t>
                </a:r>
                <a:r>
                  <a:rPr lang="fr-FR" baseline="-25000" dirty="0"/>
                  <a:t>out2</a:t>
                </a:r>
              </a:p>
            </p:txBody>
          </p:sp>
        </p:grpSp>
        <p:sp useBgFill="1">
          <p:nvSpPr>
            <p:cNvPr id="19" name="Rectangle 18"/>
            <p:cNvSpPr/>
            <p:nvPr/>
          </p:nvSpPr>
          <p:spPr>
            <a:xfrm>
              <a:off x="3374711" y="5195777"/>
              <a:ext cx="5543550" cy="1265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4" name="Groupe 33"/>
          <p:cNvGrpSpPr/>
          <p:nvPr/>
        </p:nvGrpSpPr>
        <p:grpSpPr>
          <a:xfrm>
            <a:off x="3346128" y="2897721"/>
            <a:ext cx="5543550" cy="3563937"/>
            <a:chOff x="3348038" y="2897188"/>
            <a:chExt cx="5543550" cy="3563937"/>
          </a:xfrm>
        </p:grpSpPr>
        <p:pic>
          <p:nvPicPr>
            <p:cNvPr id="3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48038" y="2897188"/>
              <a:ext cx="5543550" cy="3563937"/>
            </a:xfrm>
            <a:prstGeom prst="rect">
              <a:avLst/>
            </a:prstGeom>
            <a:noFill/>
            <a:ln w="9525">
              <a:noFill/>
              <a:miter lim="800000"/>
              <a:headEnd/>
              <a:tailEnd/>
            </a:ln>
          </p:spPr>
        </p:pic>
        <p:sp>
          <p:nvSpPr>
            <p:cNvPr id="36" name="ZoneTexte 10"/>
            <p:cNvSpPr txBox="1">
              <a:spLocks noChangeArrowheads="1"/>
            </p:cNvSpPr>
            <p:nvPr/>
          </p:nvSpPr>
          <p:spPr bwMode="auto">
            <a:xfrm>
              <a:off x="3727450" y="3478213"/>
              <a:ext cx="458788" cy="369887"/>
            </a:xfrm>
            <a:prstGeom prst="rect">
              <a:avLst/>
            </a:prstGeom>
            <a:noFill/>
            <a:ln w="9525">
              <a:noFill/>
              <a:miter lim="800000"/>
              <a:headEnd/>
              <a:tailEnd/>
            </a:ln>
          </p:spPr>
          <p:txBody>
            <a:bodyPr wrap="none">
              <a:spAutoFit/>
            </a:bodyPr>
            <a:lstStyle/>
            <a:p>
              <a:r>
                <a:rPr lang="fr-FR" dirty="0"/>
                <a:t>V</a:t>
              </a:r>
              <a:r>
                <a:rPr lang="fr-FR" baseline="-25000" dirty="0"/>
                <a:t>in</a:t>
              </a:r>
            </a:p>
          </p:txBody>
        </p:sp>
        <p:sp>
          <p:nvSpPr>
            <p:cNvPr id="37" name="ZoneTexte 11"/>
            <p:cNvSpPr txBox="1">
              <a:spLocks noChangeArrowheads="1"/>
            </p:cNvSpPr>
            <p:nvPr/>
          </p:nvSpPr>
          <p:spPr bwMode="auto">
            <a:xfrm>
              <a:off x="3727450" y="4646613"/>
              <a:ext cx="596900" cy="369887"/>
            </a:xfrm>
            <a:prstGeom prst="rect">
              <a:avLst/>
            </a:prstGeom>
            <a:noFill/>
            <a:ln w="9525">
              <a:noFill/>
              <a:miter lim="800000"/>
              <a:headEnd/>
              <a:tailEnd/>
            </a:ln>
          </p:spPr>
          <p:txBody>
            <a:bodyPr wrap="none">
              <a:spAutoFit/>
            </a:bodyPr>
            <a:lstStyle/>
            <a:p>
              <a:r>
                <a:rPr lang="fr-FR" dirty="0"/>
                <a:t>V</a:t>
              </a:r>
              <a:r>
                <a:rPr lang="fr-FR" baseline="-25000" dirty="0"/>
                <a:t>out1</a:t>
              </a:r>
            </a:p>
          </p:txBody>
        </p:sp>
        <p:sp>
          <p:nvSpPr>
            <p:cNvPr id="38" name="ZoneTexte 12"/>
            <p:cNvSpPr txBox="1">
              <a:spLocks noChangeArrowheads="1"/>
            </p:cNvSpPr>
            <p:nvPr/>
          </p:nvSpPr>
          <p:spPr bwMode="auto">
            <a:xfrm>
              <a:off x="3727450" y="5788025"/>
              <a:ext cx="595313" cy="369888"/>
            </a:xfrm>
            <a:prstGeom prst="rect">
              <a:avLst/>
            </a:prstGeom>
            <a:noFill/>
            <a:ln w="9525">
              <a:noFill/>
              <a:miter lim="800000"/>
              <a:headEnd/>
              <a:tailEnd/>
            </a:ln>
          </p:spPr>
          <p:txBody>
            <a:bodyPr wrap="none">
              <a:spAutoFit/>
            </a:bodyPr>
            <a:lstStyle/>
            <a:p>
              <a:r>
                <a:rPr lang="fr-FR" dirty="0"/>
                <a:t>V</a:t>
              </a:r>
              <a:r>
                <a:rPr lang="fr-FR" baseline="-25000" dirty="0"/>
                <a:t>out2</a:t>
              </a:r>
            </a:p>
          </p:txBody>
        </p:sp>
      </p:grpSp>
      <p:sp>
        <p:nvSpPr>
          <p:cNvPr id="22" name="ZoneTexte 21">
            <a:extLst>
              <a:ext uri="{FF2B5EF4-FFF2-40B4-BE49-F238E27FC236}">
                <a16:creationId xmlns:a16="http://schemas.microsoft.com/office/drawing/2014/main" id="{A253A9CC-A388-46D0-9283-D74932E2109E}"/>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77"/>
          <p:cNvGrpSpPr>
            <a:grpSpLocks/>
          </p:cNvGrpSpPr>
          <p:nvPr/>
        </p:nvGrpSpPr>
        <p:grpSpPr bwMode="auto">
          <a:xfrm>
            <a:off x="6629402" y="4676775"/>
            <a:ext cx="1776412" cy="1620838"/>
            <a:chOff x="954" y="2910"/>
            <a:chExt cx="1119" cy="1021"/>
          </a:xfrm>
        </p:grpSpPr>
        <p:pic>
          <p:nvPicPr>
            <p:cNvPr id="27673" name="Picture 78"/>
            <p:cNvPicPr preferRelativeResize="0">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49" y="3495"/>
              <a:ext cx="324" cy="268"/>
            </a:xfrm>
            <a:prstGeom prst="rect">
              <a:avLst/>
            </a:prstGeom>
            <a:noFill/>
            <a:ln w="15875">
              <a:noFill/>
              <a:miter lim="800000"/>
              <a:headEnd/>
              <a:tailEnd/>
            </a:ln>
          </p:spPr>
        </p:pic>
        <p:pic>
          <p:nvPicPr>
            <p:cNvPr id="27674" name="Picture 79"/>
            <p:cNvPicPr preferRelativeResize="0">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1431" y="3495"/>
              <a:ext cx="324" cy="268"/>
            </a:xfrm>
            <a:prstGeom prst="rect">
              <a:avLst/>
            </a:prstGeom>
            <a:noFill/>
            <a:ln w="15875">
              <a:noFill/>
              <a:miter lim="800000"/>
              <a:headEnd/>
              <a:tailEnd/>
            </a:ln>
          </p:spPr>
        </p:pic>
        <p:pic>
          <p:nvPicPr>
            <p:cNvPr id="27675" name="Picture 8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54" y="3764"/>
              <a:ext cx="809" cy="167"/>
            </a:xfrm>
            <a:prstGeom prst="rect">
              <a:avLst/>
            </a:prstGeom>
            <a:noFill/>
            <a:ln w="15875">
              <a:noFill/>
              <a:miter lim="800000"/>
              <a:headEnd/>
              <a:tailEnd/>
            </a:ln>
          </p:spPr>
        </p:pic>
        <p:pic>
          <p:nvPicPr>
            <p:cNvPr id="27676" name="Picture 81"/>
            <p:cNvPicPr preferRelativeResize="0">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05" y="3758"/>
              <a:ext cx="265" cy="111"/>
            </a:xfrm>
            <a:prstGeom prst="rect">
              <a:avLst/>
            </a:prstGeom>
            <a:noFill/>
            <a:ln w="15875">
              <a:noFill/>
              <a:miter lim="800000"/>
              <a:headEnd/>
              <a:tailEnd/>
            </a:ln>
          </p:spPr>
        </p:pic>
        <p:sp>
          <p:nvSpPr>
            <p:cNvPr id="27677" name="Line 82"/>
            <p:cNvSpPr>
              <a:spLocks noChangeAspect="1" noChangeShapeType="1"/>
            </p:cNvSpPr>
            <p:nvPr/>
          </p:nvSpPr>
          <p:spPr bwMode="auto">
            <a:xfrm flipV="1">
              <a:off x="1736" y="3453"/>
              <a:ext cx="0" cy="182"/>
            </a:xfrm>
            <a:prstGeom prst="line">
              <a:avLst/>
            </a:prstGeom>
            <a:noFill/>
            <a:ln w="15875">
              <a:solidFill>
                <a:schemeClr val="tx1"/>
              </a:solidFill>
              <a:round/>
              <a:headEnd/>
              <a:tailEnd/>
            </a:ln>
          </p:spPr>
          <p:txBody>
            <a:bodyPr/>
            <a:lstStyle/>
            <a:p>
              <a:endParaRPr lang="fr-FR"/>
            </a:p>
          </p:txBody>
        </p:sp>
        <p:sp>
          <p:nvSpPr>
            <p:cNvPr id="27678" name="Line 83"/>
            <p:cNvSpPr>
              <a:spLocks noChangeAspect="1" noChangeShapeType="1"/>
            </p:cNvSpPr>
            <p:nvPr/>
          </p:nvSpPr>
          <p:spPr bwMode="auto">
            <a:xfrm flipV="1">
              <a:off x="1563" y="3312"/>
              <a:ext cx="0" cy="181"/>
            </a:xfrm>
            <a:prstGeom prst="line">
              <a:avLst/>
            </a:prstGeom>
            <a:noFill/>
            <a:ln w="15875">
              <a:solidFill>
                <a:schemeClr val="tx1"/>
              </a:solidFill>
              <a:round/>
              <a:headEnd/>
              <a:tailEnd/>
            </a:ln>
          </p:spPr>
          <p:txBody>
            <a:bodyPr/>
            <a:lstStyle/>
            <a:p>
              <a:endParaRPr lang="fr-FR"/>
            </a:p>
          </p:txBody>
        </p:sp>
        <p:pic>
          <p:nvPicPr>
            <p:cNvPr id="27679" name="Picture 84"/>
            <p:cNvPicPr preferRelativeResize="0">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25" y="3407"/>
              <a:ext cx="86" cy="97"/>
            </a:xfrm>
            <a:prstGeom prst="rect">
              <a:avLst/>
            </a:prstGeom>
            <a:noFill/>
            <a:ln w="15875">
              <a:noFill/>
              <a:miter lim="800000"/>
              <a:headEnd/>
              <a:tailEnd/>
            </a:ln>
          </p:spPr>
        </p:pic>
        <p:sp>
          <p:nvSpPr>
            <p:cNvPr id="27680" name="Line 85"/>
            <p:cNvSpPr>
              <a:spLocks noChangeAspect="1" noChangeShapeType="1"/>
            </p:cNvSpPr>
            <p:nvPr/>
          </p:nvSpPr>
          <p:spPr bwMode="auto">
            <a:xfrm rot="16200000" flipV="1">
              <a:off x="1645" y="3367"/>
              <a:ext cx="0" cy="181"/>
            </a:xfrm>
            <a:prstGeom prst="line">
              <a:avLst/>
            </a:prstGeom>
            <a:noFill/>
            <a:ln w="15875">
              <a:solidFill>
                <a:schemeClr val="tx1"/>
              </a:solidFill>
              <a:round/>
              <a:headEnd/>
              <a:tailEnd/>
            </a:ln>
          </p:spPr>
          <p:txBody>
            <a:bodyPr/>
            <a:lstStyle/>
            <a:p>
              <a:endParaRPr lang="fr-FR"/>
            </a:p>
          </p:txBody>
        </p:sp>
        <p:sp>
          <p:nvSpPr>
            <p:cNvPr id="27681" name="Line 86"/>
            <p:cNvSpPr>
              <a:spLocks noChangeAspect="1" noChangeShapeType="1"/>
            </p:cNvSpPr>
            <p:nvPr/>
          </p:nvSpPr>
          <p:spPr bwMode="auto">
            <a:xfrm flipV="1">
              <a:off x="1941" y="3399"/>
              <a:ext cx="0" cy="117"/>
            </a:xfrm>
            <a:prstGeom prst="line">
              <a:avLst/>
            </a:prstGeom>
            <a:noFill/>
            <a:ln w="15875">
              <a:solidFill>
                <a:schemeClr val="tx1"/>
              </a:solidFill>
              <a:round/>
              <a:headEnd/>
              <a:tailEnd/>
            </a:ln>
          </p:spPr>
          <p:txBody>
            <a:bodyPr/>
            <a:lstStyle/>
            <a:p>
              <a:endParaRPr lang="fr-FR"/>
            </a:p>
          </p:txBody>
        </p:sp>
        <p:pic>
          <p:nvPicPr>
            <p:cNvPr id="27682" name="Picture 8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73" y="2910"/>
              <a:ext cx="563" cy="224"/>
            </a:xfrm>
            <a:prstGeom prst="rect">
              <a:avLst/>
            </a:prstGeom>
            <a:noFill/>
            <a:ln w="15875">
              <a:noFill/>
              <a:miter lim="800000"/>
              <a:headEnd/>
              <a:tailEnd/>
            </a:ln>
          </p:spPr>
        </p:pic>
        <p:sp useBgFill="1">
          <p:nvSpPr>
            <p:cNvPr id="27683" name="Rectangle 88"/>
            <p:cNvSpPr>
              <a:spLocks noChangeAspect="1" noChangeArrowheads="1"/>
            </p:cNvSpPr>
            <p:nvPr/>
          </p:nvSpPr>
          <p:spPr bwMode="auto">
            <a:xfrm>
              <a:off x="1519" y="3124"/>
              <a:ext cx="78" cy="260"/>
            </a:xfrm>
            <a:prstGeom prst="rect">
              <a:avLst/>
            </a:prstGeom>
            <a:ln w="15875">
              <a:solidFill>
                <a:schemeClr val="tx1"/>
              </a:solidFill>
              <a:miter lim="800000"/>
              <a:headEnd/>
              <a:tailEnd/>
            </a:ln>
          </p:spPr>
          <p:txBody>
            <a:bodyPr wrap="none" anchor="ctr"/>
            <a:lstStyle/>
            <a:p>
              <a:endParaRPr lang="fr-FR"/>
            </a:p>
          </p:txBody>
        </p:sp>
      </p:grpSp>
      <p:sp>
        <p:nvSpPr>
          <p:cNvPr id="27651" name="Text Box 3"/>
          <p:cNvSpPr txBox="1">
            <a:spLocks noChangeArrowheads="1"/>
          </p:cNvSpPr>
          <p:nvPr/>
        </p:nvSpPr>
        <p:spPr bwMode="auto">
          <a:xfrm>
            <a:off x="1725613" y="1503363"/>
            <a:ext cx="4873450" cy="1858970"/>
          </a:xfrm>
          <a:prstGeom prst="rect">
            <a:avLst/>
          </a:prstGeom>
          <a:noFill/>
          <a:ln w="9525">
            <a:noFill/>
            <a:miter lim="800000"/>
            <a:headEnd/>
            <a:tailEnd/>
          </a:ln>
        </p:spPr>
        <p:txBody>
          <a:bodyPr wrap="none">
            <a:spAutoFit/>
          </a:bodyPr>
          <a:lstStyle/>
          <a:p>
            <a:pPr>
              <a:spcBef>
                <a:spcPct val="20000"/>
              </a:spcBef>
            </a:pPr>
            <a:r>
              <a:rPr lang="fr-FR" sz="1400" dirty="0"/>
              <a:t>Impédance d’entrée		10</a:t>
            </a:r>
            <a:r>
              <a:rPr lang="fr-FR" sz="1400" baseline="30000" dirty="0"/>
              <a:t>6</a:t>
            </a:r>
            <a:r>
              <a:rPr lang="fr-FR" sz="1400" dirty="0"/>
              <a:t> à 10</a:t>
            </a:r>
            <a:r>
              <a:rPr lang="fr-FR" sz="1400" baseline="30000" dirty="0"/>
              <a:t>12</a:t>
            </a:r>
            <a:r>
              <a:rPr lang="fr-FR" sz="1400" dirty="0"/>
              <a:t> </a:t>
            </a:r>
            <a:r>
              <a:rPr lang="fr-FR" sz="1400" dirty="0">
                <a:latin typeface="Symbol" pitchFamily="18" charset="2"/>
              </a:rPr>
              <a:t>W</a:t>
            </a:r>
          </a:p>
          <a:p>
            <a:pPr>
              <a:spcBef>
                <a:spcPct val="20000"/>
              </a:spcBef>
            </a:pPr>
            <a:r>
              <a:rPr lang="fr-FR" sz="1400" dirty="0"/>
              <a:t>Bande passante		1MHz à 250MHz</a:t>
            </a:r>
          </a:p>
          <a:p>
            <a:pPr>
              <a:spcBef>
                <a:spcPct val="20000"/>
              </a:spcBef>
            </a:pPr>
            <a:r>
              <a:rPr lang="fr-FR" sz="1400" dirty="0"/>
              <a:t>Tension d’alimentation	 	&lt;5v à </a:t>
            </a:r>
            <a:r>
              <a:rPr lang="fr-FR" sz="1400" dirty="0" err="1"/>
              <a:t>qq</a:t>
            </a:r>
            <a:r>
              <a:rPr lang="fr-FR" sz="1400" dirty="0"/>
              <a:t> dizaines de volts </a:t>
            </a:r>
          </a:p>
          <a:p>
            <a:pPr>
              <a:spcBef>
                <a:spcPct val="20000"/>
              </a:spcBef>
            </a:pPr>
            <a:r>
              <a:rPr lang="fr-FR" sz="1400" dirty="0"/>
              <a:t>Consommation		</a:t>
            </a:r>
            <a:r>
              <a:rPr lang="fr-FR" sz="1400" dirty="0" err="1"/>
              <a:t>qq</a:t>
            </a:r>
            <a:r>
              <a:rPr lang="fr-FR" sz="1400" dirty="0"/>
              <a:t> 100µA  à  &gt;10mA</a:t>
            </a:r>
          </a:p>
          <a:p>
            <a:pPr>
              <a:spcBef>
                <a:spcPct val="20000"/>
              </a:spcBef>
            </a:pPr>
            <a:r>
              <a:rPr lang="fr-FR" sz="1400" dirty="0"/>
              <a:t>Courant de sortie		10mA à 2A</a:t>
            </a:r>
          </a:p>
          <a:p>
            <a:pPr>
              <a:spcBef>
                <a:spcPct val="20000"/>
              </a:spcBef>
            </a:pPr>
            <a:r>
              <a:rPr lang="fr-FR" sz="1400" dirty="0"/>
              <a:t>Niveau de bruit		3.5 </a:t>
            </a:r>
            <a:r>
              <a:rPr lang="fr-FR" sz="1400" dirty="0" err="1"/>
              <a:t>nv</a:t>
            </a:r>
            <a:r>
              <a:rPr lang="fr-FR" sz="1400" dirty="0"/>
              <a:t>/</a:t>
            </a:r>
            <a:r>
              <a:rPr lang="fr-FR" sz="1400" dirty="0">
                <a:cs typeface="Arial" charset="0"/>
              </a:rPr>
              <a:t>√Hz à 80 </a:t>
            </a:r>
            <a:r>
              <a:rPr lang="fr-FR" sz="1400" dirty="0" err="1">
                <a:cs typeface="Arial" charset="0"/>
              </a:rPr>
              <a:t>nV</a:t>
            </a:r>
            <a:r>
              <a:rPr lang="fr-FR" sz="1400" dirty="0">
                <a:cs typeface="Arial" charset="0"/>
              </a:rPr>
              <a:t> </a:t>
            </a:r>
            <a:r>
              <a:rPr lang="fr-FR" sz="1400" dirty="0"/>
              <a:t>/√Hz </a:t>
            </a:r>
          </a:p>
          <a:p>
            <a:pPr>
              <a:spcBef>
                <a:spcPct val="20000"/>
              </a:spcBef>
            </a:pPr>
            <a:r>
              <a:rPr lang="fr-FR" sz="1400" dirty="0"/>
              <a:t>Tension d’offset		</a:t>
            </a:r>
            <a:r>
              <a:rPr lang="fr-FR" sz="1400" dirty="0" err="1"/>
              <a:t>qq</a:t>
            </a:r>
            <a:r>
              <a:rPr lang="fr-FR" sz="1400" dirty="0"/>
              <a:t> 10 µV à 10mV</a:t>
            </a:r>
          </a:p>
        </p:txBody>
      </p:sp>
      <p:sp>
        <p:nvSpPr>
          <p:cNvPr id="27652" name="Rectangle 5"/>
          <p:cNvSpPr>
            <a:spLocks noChangeArrowheads="1"/>
          </p:cNvSpPr>
          <p:nvPr/>
        </p:nvSpPr>
        <p:spPr bwMode="auto">
          <a:xfrm>
            <a:off x="611188" y="912813"/>
            <a:ext cx="4619625" cy="461962"/>
          </a:xfrm>
          <a:prstGeom prst="rect">
            <a:avLst/>
          </a:prstGeom>
          <a:noFill/>
          <a:ln w="9525">
            <a:noFill/>
            <a:miter lim="800000"/>
            <a:headEnd/>
            <a:tailEnd/>
          </a:ln>
        </p:spPr>
        <p:txBody>
          <a:bodyPr wrap="none">
            <a:spAutoFit/>
          </a:bodyPr>
          <a:lstStyle/>
          <a:p>
            <a:pPr>
              <a:tabLst>
                <a:tab pos="361950" algn="l"/>
              </a:tabLst>
            </a:pPr>
            <a:r>
              <a:rPr lang="fr-FR" sz="2400"/>
              <a:t>5.5</a:t>
            </a:r>
            <a:r>
              <a:rPr lang="fr-FR" sz="2400" dirty="0"/>
              <a:t>.	L’amplificateur opérationnel</a:t>
            </a:r>
          </a:p>
        </p:txBody>
      </p:sp>
      <p:pic>
        <p:nvPicPr>
          <p:cNvPr id="27653" name="Picture 7" descr="AOP09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70238" y="3503613"/>
            <a:ext cx="2781300" cy="2676525"/>
          </a:xfrm>
          <a:prstGeom prst="rect">
            <a:avLst/>
          </a:prstGeom>
          <a:noFill/>
          <a:ln w="9525">
            <a:noFill/>
            <a:miter lim="800000"/>
            <a:headEnd/>
            <a:tailEnd/>
          </a:ln>
        </p:spPr>
      </p:pic>
      <p:sp>
        <p:nvSpPr>
          <p:cNvPr id="27654" name="Oval 8"/>
          <p:cNvSpPr>
            <a:spLocks noChangeArrowheads="1"/>
          </p:cNvSpPr>
          <p:nvPr/>
        </p:nvSpPr>
        <p:spPr bwMode="auto">
          <a:xfrm>
            <a:off x="3097213" y="4483100"/>
            <a:ext cx="1871662" cy="936625"/>
          </a:xfrm>
          <a:prstGeom prst="ellipse">
            <a:avLst/>
          </a:prstGeom>
          <a:noFill/>
          <a:ln w="9525">
            <a:solidFill>
              <a:srgbClr val="FF0000"/>
            </a:solidFill>
            <a:round/>
            <a:headEnd/>
            <a:tailEnd/>
          </a:ln>
        </p:spPr>
        <p:txBody>
          <a:bodyPr wrap="none" anchor="ctr"/>
          <a:lstStyle/>
          <a:p>
            <a:endParaRPr lang="fr-FR"/>
          </a:p>
        </p:txBody>
      </p:sp>
      <p:sp>
        <p:nvSpPr>
          <p:cNvPr id="27655" name="Oval 9"/>
          <p:cNvSpPr>
            <a:spLocks noChangeArrowheads="1"/>
          </p:cNvSpPr>
          <p:nvPr/>
        </p:nvSpPr>
        <p:spPr bwMode="auto">
          <a:xfrm rot="674014">
            <a:off x="5014913" y="4211638"/>
            <a:ext cx="1042987" cy="1398587"/>
          </a:xfrm>
          <a:prstGeom prst="ellipse">
            <a:avLst/>
          </a:prstGeom>
          <a:noFill/>
          <a:ln w="9525">
            <a:solidFill>
              <a:srgbClr val="FF0000"/>
            </a:solidFill>
            <a:round/>
            <a:headEnd/>
            <a:tailEnd/>
          </a:ln>
        </p:spPr>
        <p:txBody>
          <a:bodyPr wrap="none" anchor="ctr"/>
          <a:lstStyle/>
          <a:p>
            <a:endParaRPr lang="fr-FR"/>
          </a:p>
        </p:txBody>
      </p:sp>
      <p:sp>
        <p:nvSpPr>
          <p:cNvPr id="27656" name="Oval 10"/>
          <p:cNvSpPr>
            <a:spLocks noChangeArrowheads="1"/>
          </p:cNvSpPr>
          <p:nvPr/>
        </p:nvSpPr>
        <p:spPr bwMode="auto">
          <a:xfrm>
            <a:off x="3529013" y="3575050"/>
            <a:ext cx="1282700" cy="792163"/>
          </a:xfrm>
          <a:prstGeom prst="ellipse">
            <a:avLst/>
          </a:prstGeom>
          <a:noFill/>
          <a:ln w="9525">
            <a:solidFill>
              <a:srgbClr val="FF0000"/>
            </a:solidFill>
            <a:round/>
            <a:headEnd/>
            <a:tailEnd/>
          </a:ln>
        </p:spPr>
        <p:txBody>
          <a:bodyPr wrap="none" anchor="ctr"/>
          <a:lstStyle/>
          <a:p>
            <a:endParaRPr lang="fr-FR"/>
          </a:p>
        </p:txBody>
      </p:sp>
      <p:sp>
        <p:nvSpPr>
          <p:cNvPr id="27657" name="Text Box 11"/>
          <p:cNvSpPr txBox="1">
            <a:spLocks noChangeArrowheads="1"/>
          </p:cNvSpPr>
          <p:nvPr/>
        </p:nvSpPr>
        <p:spPr bwMode="auto">
          <a:xfrm>
            <a:off x="1368425" y="3846513"/>
            <a:ext cx="1168400" cy="304800"/>
          </a:xfrm>
          <a:prstGeom prst="rect">
            <a:avLst/>
          </a:prstGeom>
          <a:noFill/>
          <a:ln w="9525">
            <a:noFill/>
            <a:miter lim="800000"/>
            <a:headEnd/>
            <a:tailEnd/>
          </a:ln>
        </p:spPr>
        <p:txBody>
          <a:bodyPr wrap="none">
            <a:spAutoFit/>
          </a:bodyPr>
          <a:lstStyle/>
          <a:p>
            <a:r>
              <a:rPr lang="fr-FR" sz="1400"/>
              <a:t>Charge active</a:t>
            </a:r>
          </a:p>
        </p:txBody>
      </p:sp>
      <p:sp>
        <p:nvSpPr>
          <p:cNvPr id="27658" name="Line 12"/>
          <p:cNvSpPr>
            <a:spLocks noChangeShapeType="1"/>
          </p:cNvSpPr>
          <p:nvPr/>
        </p:nvSpPr>
        <p:spPr bwMode="auto">
          <a:xfrm flipV="1">
            <a:off x="2665413" y="4006850"/>
            <a:ext cx="647700" cy="0"/>
          </a:xfrm>
          <a:prstGeom prst="line">
            <a:avLst/>
          </a:prstGeom>
          <a:noFill/>
          <a:ln w="9525">
            <a:solidFill>
              <a:srgbClr val="FF0000"/>
            </a:solidFill>
            <a:round/>
            <a:headEnd/>
            <a:tailEnd type="triangle" w="med" len="med"/>
          </a:ln>
        </p:spPr>
        <p:txBody>
          <a:bodyPr/>
          <a:lstStyle/>
          <a:p>
            <a:endParaRPr lang="fr-FR"/>
          </a:p>
        </p:txBody>
      </p:sp>
      <p:sp>
        <p:nvSpPr>
          <p:cNvPr id="27659" name="Text Box 13"/>
          <p:cNvSpPr txBox="1">
            <a:spLocks noChangeArrowheads="1"/>
          </p:cNvSpPr>
          <p:nvPr/>
        </p:nvSpPr>
        <p:spPr bwMode="auto">
          <a:xfrm>
            <a:off x="261938" y="4765675"/>
            <a:ext cx="2009775" cy="304800"/>
          </a:xfrm>
          <a:prstGeom prst="rect">
            <a:avLst/>
          </a:prstGeom>
          <a:noFill/>
          <a:ln w="9525">
            <a:noFill/>
            <a:miter lim="800000"/>
            <a:headEnd/>
            <a:tailEnd/>
          </a:ln>
        </p:spPr>
        <p:txBody>
          <a:bodyPr wrap="none">
            <a:spAutoFit/>
          </a:bodyPr>
          <a:lstStyle/>
          <a:p>
            <a:r>
              <a:rPr lang="fr-FR" sz="1400"/>
              <a:t>Paire différentiel d’entrée</a:t>
            </a:r>
          </a:p>
        </p:txBody>
      </p:sp>
      <p:sp>
        <p:nvSpPr>
          <p:cNvPr id="27660" name="Line 14"/>
          <p:cNvSpPr>
            <a:spLocks noChangeShapeType="1"/>
          </p:cNvSpPr>
          <p:nvPr/>
        </p:nvSpPr>
        <p:spPr bwMode="auto">
          <a:xfrm flipV="1">
            <a:off x="2520950" y="4943475"/>
            <a:ext cx="504825" cy="0"/>
          </a:xfrm>
          <a:prstGeom prst="line">
            <a:avLst/>
          </a:prstGeom>
          <a:noFill/>
          <a:ln w="9525">
            <a:solidFill>
              <a:srgbClr val="FF0000"/>
            </a:solidFill>
            <a:round/>
            <a:headEnd/>
            <a:tailEnd type="triangle" w="med" len="med"/>
          </a:ln>
        </p:spPr>
        <p:txBody>
          <a:bodyPr/>
          <a:lstStyle/>
          <a:p>
            <a:endParaRPr lang="fr-FR"/>
          </a:p>
        </p:txBody>
      </p:sp>
      <p:sp>
        <p:nvSpPr>
          <p:cNvPr id="27661" name="Text Box 16"/>
          <p:cNvSpPr txBox="1">
            <a:spLocks noChangeArrowheads="1"/>
          </p:cNvSpPr>
          <p:nvPr/>
        </p:nvSpPr>
        <p:spPr bwMode="auto">
          <a:xfrm>
            <a:off x="6915150" y="3940175"/>
            <a:ext cx="1241425" cy="517525"/>
          </a:xfrm>
          <a:prstGeom prst="rect">
            <a:avLst/>
          </a:prstGeom>
          <a:noFill/>
          <a:ln w="9525">
            <a:noFill/>
            <a:miter lim="800000"/>
            <a:headEnd/>
            <a:tailEnd/>
          </a:ln>
        </p:spPr>
        <p:txBody>
          <a:bodyPr wrap="none">
            <a:spAutoFit/>
          </a:bodyPr>
          <a:lstStyle/>
          <a:p>
            <a:pPr algn="ctr"/>
            <a:r>
              <a:rPr lang="fr-FR" sz="1400"/>
              <a:t>Etage de sortie</a:t>
            </a:r>
          </a:p>
          <a:p>
            <a:pPr algn="ctr"/>
            <a:r>
              <a:rPr lang="fr-FR" sz="1400"/>
              <a:t>Push pull</a:t>
            </a:r>
          </a:p>
        </p:txBody>
      </p:sp>
      <p:sp>
        <p:nvSpPr>
          <p:cNvPr id="27662" name="Line 17"/>
          <p:cNvSpPr>
            <a:spLocks noChangeShapeType="1"/>
          </p:cNvSpPr>
          <p:nvPr/>
        </p:nvSpPr>
        <p:spPr bwMode="auto">
          <a:xfrm flipH="1">
            <a:off x="4422775" y="5583238"/>
            <a:ext cx="2490788" cy="161925"/>
          </a:xfrm>
          <a:prstGeom prst="line">
            <a:avLst/>
          </a:prstGeom>
          <a:noFill/>
          <a:ln w="9525">
            <a:solidFill>
              <a:srgbClr val="FF0000"/>
            </a:solidFill>
            <a:round/>
            <a:headEnd/>
            <a:tailEnd type="triangle" w="med" len="med"/>
          </a:ln>
        </p:spPr>
        <p:txBody>
          <a:bodyPr/>
          <a:lstStyle/>
          <a:p>
            <a:endParaRPr lang="fr-FR"/>
          </a:p>
        </p:txBody>
      </p:sp>
      <p:sp>
        <p:nvSpPr>
          <p:cNvPr id="27663" name="Oval 30"/>
          <p:cNvSpPr>
            <a:spLocks noChangeArrowheads="1"/>
          </p:cNvSpPr>
          <p:nvPr/>
        </p:nvSpPr>
        <p:spPr bwMode="auto">
          <a:xfrm>
            <a:off x="3862388" y="5486400"/>
            <a:ext cx="539750" cy="519113"/>
          </a:xfrm>
          <a:prstGeom prst="ellipse">
            <a:avLst/>
          </a:prstGeom>
          <a:noFill/>
          <a:ln w="9525">
            <a:solidFill>
              <a:srgbClr val="FF0000"/>
            </a:solidFill>
            <a:round/>
            <a:headEnd/>
            <a:tailEnd/>
          </a:ln>
        </p:spPr>
        <p:txBody>
          <a:bodyPr wrap="none" anchor="ctr"/>
          <a:lstStyle/>
          <a:p>
            <a:pPr algn="ctr"/>
            <a:endParaRPr lang="fr-FR"/>
          </a:p>
        </p:txBody>
      </p:sp>
      <p:sp>
        <p:nvSpPr>
          <p:cNvPr id="27664" name="Text Box 32"/>
          <p:cNvSpPr txBox="1">
            <a:spLocks noChangeArrowheads="1"/>
          </p:cNvSpPr>
          <p:nvPr/>
        </p:nvSpPr>
        <p:spPr bwMode="auto">
          <a:xfrm>
            <a:off x="6873875" y="4503738"/>
            <a:ext cx="1438275" cy="304800"/>
          </a:xfrm>
          <a:prstGeom prst="rect">
            <a:avLst/>
          </a:prstGeom>
          <a:noFill/>
          <a:ln w="9525">
            <a:noFill/>
            <a:miter lim="800000"/>
            <a:headEnd/>
            <a:tailEnd/>
          </a:ln>
        </p:spPr>
        <p:txBody>
          <a:bodyPr wrap="none">
            <a:spAutoFit/>
          </a:bodyPr>
          <a:lstStyle/>
          <a:p>
            <a:r>
              <a:rPr lang="fr-FR" sz="1400"/>
              <a:t>Miroir de courant</a:t>
            </a:r>
          </a:p>
        </p:txBody>
      </p:sp>
      <p:sp>
        <p:nvSpPr>
          <p:cNvPr id="27665" name="Oval 33"/>
          <p:cNvSpPr>
            <a:spLocks noChangeArrowheads="1"/>
          </p:cNvSpPr>
          <p:nvPr/>
        </p:nvSpPr>
        <p:spPr bwMode="auto">
          <a:xfrm>
            <a:off x="4813300" y="5475288"/>
            <a:ext cx="539750" cy="519112"/>
          </a:xfrm>
          <a:prstGeom prst="ellipse">
            <a:avLst/>
          </a:prstGeom>
          <a:noFill/>
          <a:ln w="9525">
            <a:solidFill>
              <a:srgbClr val="FF0000"/>
            </a:solidFill>
            <a:round/>
            <a:headEnd/>
            <a:tailEnd/>
          </a:ln>
        </p:spPr>
        <p:txBody>
          <a:bodyPr wrap="none" anchor="ctr"/>
          <a:lstStyle/>
          <a:p>
            <a:pPr algn="ctr"/>
            <a:endParaRPr lang="fr-FR"/>
          </a:p>
        </p:txBody>
      </p:sp>
      <p:sp>
        <p:nvSpPr>
          <p:cNvPr id="27666" name="Line 59"/>
          <p:cNvSpPr>
            <a:spLocks noChangeShapeType="1"/>
          </p:cNvSpPr>
          <p:nvPr/>
        </p:nvSpPr>
        <p:spPr bwMode="auto">
          <a:xfrm flipH="1">
            <a:off x="5383213" y="5600700"/>
            <a:ext cx="1528762" cy="171450"/>
          </a:xfrm>
          <a:prstGeom prst="line">
            <a:avLst/>
          </a:prstGeom>
          <a:noFill/>
          <a:ln w="9525">
            <a:solidFill>
              <a:srgbClr val="FF0000"/>
            </a:solidFill>
            <a:round/>
            <a:headEnd/>
            <a:tailEnd type="triangle" w="med" len="med"/>
          </a:ln>
        </p:spPr>
        <p:txBody>
          <a:bodyPr/>
          <a:lstStyle/>
          <a:p>
            <a:endParaRPr lang="fr-FR"/>
          </a:p>
        </p:txBody>
      </p:sp>
      <p:sp>
        <p:nvSpPr>
          <p:cNvPr id="27667" name="Line 60"/>
          <p:cNvSpPr>
            <a:spLocks noChangeShapeType="1"/>
          </p:cNvSpPr>
          <p:nvPr/>
        </p:nvSpPr>
        <p:spPr bwMode="auto">
          <a:xfrm flipH="1">
            <a:off x="6067425" y="4217988"/>
            <a:ext cx="871538" cy="619125"/>
          </a:xfrm>
          <a:prstGeom prst="line">
            <a:avLst/>
          </a:prstGeom>
          <a:noFill/>
          <a:ln w="9525">
            <a:solidFill>
              <a:srgbClr val="FF0000"/>
            </a:solidFill>
            <a:round/>
            <a:headEnd/>
            <a:tailEnd type="triangle" w="med" len="med"/>
          </a:ln>
        </p:spPr>
        <p:txBody>
          <a:bodyPr/>
          <a:lstStyle/>
          <a:p>
            <a:endParaRPr lang="fr-FR"/>
          </a:p>
        </p:txBody>
      </p:sp>
      <p:sp>
        <p:nvSpPr>
          <p:cNvPr id="27668" name="Oval 61"/>
          <p:cNvSpPr>
            <a:spLocks noChangeArrowheads="1"/>
          </p:cNvSpPr>
          <p:nvPr/>
        </p:nvSpPr>
        <p:spPr bwMode="auto">
          <a:xfrm>
            <a:off x="6943725" y="4857750"/>
            <a:ext cx="1619250" cy="1514475"/>
          </a:xfrm>
          <a:prstGeom prst="ellipse">
            <a:avLst/>
          </a:prstGeom>
          <a:noFill/>
          <a:ln w="9525">
            <a:solidFill>
              <a:srgbClr val="FF0000"/>
            </a:solidFill>
            <a:round/>
            <a:headEnd/>
            <a:tailEnd/>
          </a:ln>
        </p:spPr>
        <p:txBody>
          <a:bodyPr wrap="none" anchor="ctr"/>
          <a:lstStyle/>
          <a:p>
            <a:endParaRPr lang="fr-FR"/>
          </a:p>
        </p:txBody>
      </p:sp>
      <p:sp>
        <p:nvSpPr>
          <p:cNvPr id="27669" name="Oval 62"/>
          <p:cNvSpPr>
            <a:spLocks noChangeArrowheads="1"/>
          </p:cNvSpPr>
          <p:nvPr/>
        </p:nvSpPr>
        <p:spPr bwMode="auto">
          <a:xfrm rot="2932276">
            <a:off x="4816475" y="3898900"/>
            <a:ext cx="488950" cy="571500"/>
          </a:xfrm>
          <a:prstGeom prst="ellipse">
            <a:avLst/>
          </a:prstGeom>
          <a:noFill/>
          <a:ln w="9525">
            <a:solidFill>
              <a:srgbClr val="FF0000"/>
            </a:solidFill>
            <a:round/>
            <a:headEnd/>
            <a:tailEnd/>
          </a:ln>
        </p:spPr>
        <p:txBody>
          <a:bodyPr wrap="none" anchor="ctr"/>
          <a:lstStyle/>
          <a:p>
            <a:endParaRPr lang="fr-FR"/>
          </a:p>
        </p:txBody>
      </p:sp>
      <p:sp>
        <p:nvSpPr>
          <p:cNvPr id="27670" name="Text Box 63"/>
          <p:cNvSpPr txBox="1">
            <a:spLocks noChangeArrowheads="1"/>
          </p:cNvSpPr>
          <p:nvPr/>
        </p:nvSpPr>
        <p:spPr bwMode="auto">
          <a:xfrm>
            <a:off x="6788150" y="3319463"/>
            <a:ext cx="1728788" cy="517525"/>
          </a:xfrm>
          <a:prstGeom prst="rect">
            <a:avLst/>
          </a:prstGeom>
          <a:noFill/>
          <a:ln w="9525">
            <a:noFill/>
            <a:miter lim="800000"/>
            <a:headEnd/>
            <a:tailEnd/>
          </a:ln>
        </p:spPr>
        <p:txBody>
          <a:bodyPr wrap="none">
            <a:spAutoFit/>
          </a:bodyPr>
          <a:lstStyle/>
          <a:p>
            <a:pPr algn="ctr"/>
            <a:r>
              <a:rPr lang="fr-FR" sz="1400"/>
              <a:t>Etage d’amplification</a:t>
            </a:r>
          </a:p>
          <a:p>
            <a:pPr algn="ctr"/>
            <a:r>
              <a:rPr lang="fr-FR" sz="1400"/>
              <a:t>Emetteur commun</a:t>
            </a:r>
          </a:p>
        </p:txBody>
      </p:sp>
      <p:sp>
        <p:nvSpPr>
          <p:cNvPr id="27671" name="Line 64"/>
          <p:cNvSpPr>
            <a:spLocks noChangeShapeType="1"/>
          </p:cNvSpPr>
          <p:nvPr/>
        </p:nvSpPr>
        <p:spPr bwMode="auto">
          <a:xfrm flipH="1">
            <a:off x="5332413" y="3654425"/>
            <a:ext cx="1443037" cy="457200"/>
          </a:xfrm>
          <a:prstGeom prst="line">
            <a:avLst/>
          </a:prstGeom>
          <a:noFill/>
          <a:ln w="9525">
            <a:solidFill>
              <a:srgbClr val="FF0000"/>
            </a:solidFill>
            <a:round/>
            <a:headEnd/>
            <a:tailEnd type="triangle" w="med" len="med"/>
          </a:ln>
        </p:spPr>
        <p:txBody>
          <a:bodyPr/>
          <a:lstStyle/>
          <a:p>
            <a:endParaRPr lang="fr-FR"/>
          </a:p>
        </p:txBody>
      </p:sp>
      <p:sp>
        <p:nvSpPr>
          <p:cNvPr id="37" name="Rectangle 36"/>
          <p:cNvSpPr/>
          <p:nvPr/>
        </p:nvSpPr>
        <p:spPr>
          <a:xfrm>
            <a:off x="3084103" y="207073"/>
            <a:ext cx="2948244" cy="461665"/>
          </a:xfrm>
          <a:prstGeom prst="rect">
            <a:avLst/>
          </a:prstGeom>
        </p:spPr>
        <p:txBody>
          <a:bodyPr wrap="none">
            <a:spAutoFit/>
          </a:bodyPr>
          <a:lstStyle/>
          <a:p>
            <a:pPr algn="ctr">
              <a:tabLst>
                <a:tab pos="717550" algn="l"/>
              </a:tabLst>
            </a:pPr>
            <a:r>
              <a:rPr lang="fr-FR" sz="2400"/>
              <a:t>5.</a:t>
            </a:r>
            <a:r>
              <a:rPr lang="fr-FR" sz="2400" dirty="0"/>
              <a:t>	Les applications</a:t>
            </a:r>
          </a:p>
        </p:txBody>
      </p:sp>
      <p:sp>
        <p:nvSpPr>
          <p:cNvPr id="36" name="ZoneTexte 35">
            <a:extLst>
              <a:ext uri="{FF2B5EF4-FFF2-40B4-BE49-F238E27FC236}">
                <a16:creationId xmlns:a16="http://schemas.microsoft.com/office/drawing/2014/main" id="{D5D4F40E-1311-4B67-B947-652B846C8E7D}"/>
              </a:ext>
            </a:extLst>
          </p:cNvPr>
          <p:cNvSpPr txBox="1"/>
          <p:nvPr/>
        </p:nvSpPr>
        <p:spPr>
          <a:xfrm>
            <a:off x="8807706" y="6624594"/>
            <a:ext cx="286866" cy="215444"/>
          </a:xfrm>
          <a:prstGeom prst="rect">
            <a:avLst/>
          </a:prstGeom>
          <a:noFill/>
        </p:spPr>
        <p:txBody>
          <a:bodyPr wrap="square" lIns="0" tIns="0" rIns="0" bIns="0" rtlCol="0">
            <a:spAutoFit/>
          </a:bodyPr>
          <a:lstStyle/>
          <a:p>
            <a:pPr algn="r"/>
            <a:r>
              <a:rPr lang="en-US" sz="1400" dirty="0"/>
              <a:t>32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11188" y="912813"/>
            <a:ext cx="6913562" cy="461962"/>
          </a:xfrm>
          <a:prstGeom prst="rect">
            <a:avLst/>
          </a:prstGeom>
          <a:noFill/>
          <a:ln w="9525">
            <a:noFill/>
            <a:miter lim="800000"/>
            <a:headEnd/>
            <a:tailEnd/>
          </a:ln>
        </p:spPr>
        <p:txBody>
          <a:bodyPr wrap="none">
            <a:spAutoFit/>
          </a:bodyPr>
          <a:lstStyle/>
          <a:p>
            <a:pPr>
              <a:tabLst>
                <a:tab pos="361950" algn="l"/>
              </a:tabLst>
            </a:pPr>
            <a:r>
              <a:rPr lang="fr-FR" sz="2400"/>
              <a:t>5.6</a:t>
            </a:r>
            <a:r>
              <a:rPr lang="fr-FR" sz="2400" dirty="0"/>
              <a:t>.	L’alimentation linéaire – Le montage en ballast</a:t>
            </a:r>
          </a:p>
        </p:txBody>
      </p:sp>
      <p:sp>
        <p:nvSpPr>
          <p:cNvPr id="28675" name="Rectangle 89"/>
          <p:cNvSpPr>
            <a:spLocks noChangeArrowheads="1"/>
          </p:cNvSpPr>
          <p:nvPr/>
        </p:nvSpPr>
        <p:spPr bwMode="auto">
          <a:xfrm>
            <a:off x="766763" y="1428750"/>
            <a:ext cx="5543550" cy="517525"/>
          </a:xfrm>
          <a:prstGeom prst="rect">
            <a:avLst/>
          </a:prstGeom>
          <a:noFill/>
          <a:ln w="9525">
            <a:noFill/>
            <a:miter lim="800000"/>
            <a:headEnd/>
            <a:tailEnd/>
          </a:ln>
        </p:spPr>
        <p:txBody>
          <a:bodyPr>
            <a:spAutoFit/>
          </a:bodyPr>
          <a:lstStyle/>
          <a:p>
            <a:r>
              <a:rPr lang="fr-FR" sz="1400"/>
              <a:t>Permet d’obtenir en sortie de montage une puissance importante en tension stabilisée.</a:t>
            </a:r>
            <a:endParaRPr lang="fr-FR" sz="1400">
              <a:sym typeface="Webdings" pitchFamily="18" charset="2"/>
            </a:endParaRPr>
          </a:p>
        </p:txBody>
      </p:sp>
      <p:sp>
        <p:nvSpPr>
          <p:cNvPr id="28676" name="Line 119"/>
          <p:cNvSpPr>
            <a:spLocks noChangeShapeType="1"/>
          </p:cNvSpPr>
          <p:nvPr/>
        </p:nvSpPr>
        <p:spPr bwMode="auto">
          <a:xfrm>
            <a:off x="1266825" y="4246563"/>
            <a:ext cx="2025650" cy="1587"/>
          </a:xfrm>
          <a:prstGeom prst="line">
            <a:avLst/>
          </a:prstGeom>
          <a:noFill/>
          <a:ln w="15875">
            <a:solidFill>
              <a:srgbClr val="000000"/>
            </a:solidFill>
            <a:round/>
            <a:headEnd/>
            <a:tailEnd/>
          </a:ln>
        </p:spPr>
        <p:txBody>
          <a:bodyPr/>
          <a:lstStyle/>
          <a:p>
            <a:endParaRPr lang="fr-FR"/>
          </a:p>
        </p:txBody>
      </p:sp>
      <p:sp>
        <p:nvSpPr>
          <p:cNvPr id="28677" name="Line 120"/>
          <p:cNvSpPr>
            <a:spLocks noChangeShapeType="1"/>
          </p:cNvSpPr>
          <p:nvPr/>
        </p:nvSpPr>
        <p:spPr bwMode="auto">
          <a:xfrm>
            <a:off x="1889125" y="3402013"/>
            <a:ext cx="0" cy="149225"/>
          </a:xfrm>
          <a:prstGeom prst="line">
            <a:avLst/>
          </a:prstGeom>
          <a:noFill/>
          <a:ln w="15875">
            <a:solidFill>
              <a:srgbClr val="000000"/>
            </a:solidFill>
            <a:round/>
            <a:headEnd/>
            <a:tailEnd/>
          </a:ln>
        </p:spPr>
        <p:txBody>
          <a:bodyPr/>
          <a:lstStyle/>
          <a:p>
            <a:endParaRPr lang="fr-FR"/>
          </a:p>
        </p:txBody>
      </p:sp>
      <p:sp useBgFill="1">
        <p:nvSpPr>
          <p:cNvPr id="28678" name="Rectangle 121"/>
          <p:cNvSpPr>
            <a:spLocks noChangeArrowheads="1"/>
          </p:cNvSpPr>
          <p:nvPr/>
        </p:nvSpPr>
        <p:spPr bwMode="auto">
          <a:xfrm>
            <a:off x="1828800" y="3013075"/>
            <a:ext cx="122238" cy="388938"/>
          </a:xfrm>
          <a:prstGeom prst="rect">
            <a:avLst/>
          </a:prstGeom>
          <a:ln w="15875">
            <a:solidFill>
              <a:srgbClr val="000000"/>
            </a:solidFill>
            <a:miter lim="800000"/>
            <a:headEnd/>
            <a:tailEnd/>
          </a:ln>
        </p:spPr>
        <p:txBody>
          <a:bodyPr/>
          <a:lstStyle/>
          <a:p>
            <a:endParaRPr lang="fr-FR"/>
          </a:p>
        </p:txBody>
      </p:sp>
      <p:grpSp>
        <p:nvGrpSpPr>
          <p:cNvPr id="28679" name="Group 165"/>
          <p:cNvGrpSpPr>
            <a:grpSpLocks/>
          </p:cNvGrpSpPr>
          <p:nvPr/>
        </p:nvGrpSpPr>
        <p:grpSpPr bwMode="auto">
          <a:xfrm rot="-5400000">
            <a:off x="2201069" y="2655094"/>
            <a:ext cx="304800" cy="693738"/>
            <a:chOff x="2461" y="2084"/>
            <a:chExt cx="192" cy="437"/>
          </a:xfrm>
        </p:grpSpPr>
        <p:sp>
          <p:nvSpPr>
            <p:cNvPr id="28727" name="Line 126"/>
            <p:cNvSpPr>
              <a:spLocks noChangeShapeType="1"/>
            </p:cNvSpPr>
            <p:nvPr/>
          </p:nvSpPr>
          <p:spPr bwMode="auto">
            <a:xfrm>
              <a:off x="2537" y="2182"/>
              <a:ext cx="1" cy="245"/>
            </a:xfrm>
            <a:prstGeom prst="line">
              <a:avLst/>
            </a:prstGeom>
            <a:noFill/>
            <a:ln w="15875">
              <a:solidFill>
                <a:srgbClr val="000000"/>
              </a:solidFill>
              <a:round/>
              <a:headEnd/>
              <a:tailEnd/>
            </a:ln>
          </p:spPr>
          <p:txBody>
            <a:bodyPr/>
            <a:lstStyle/>
            <a:p>
              <a:endParaRPr lang="fr-FR"/>
            </a:p>
          </p:txBody>
        </p:sp>
        <p:grpSp>
          <p:nvGrpSpPr>
            <p:cNvPr id="28728" name="Group 129"/>
            <p:cNvGrpSpPr>
              <a:grpSpLocks/>
            </p:cNvGrpSpPr>
            <p:nvPr/>
          </p:nvGrpSpPr>
          <p:grpSpPr bwMode="auto">
            <a:xfrm>
              <a:off x="2537" y="2352"/>
              <a:ext cx="115" cy="75"/>
              <a:chOff x="2537" y="2352"/>
              <a:chExt cx="115" cy="75"/>
            </a:xfrm>
          </p:grpSpPr>
          <p:sp>
            <p:nvSpPr>
              <p:cNvPr id="28733" name="Line 127"/>
              <p:cNvSpPr>
                <a:spLocks noChangeShapeType="1"/>
              </p:cNvSpPr>
              <p:nvPr/>
            </p:nvSpPr>
            <p:spPr bwMode="auto">
              <a:xfrm>
                <a:off x="2537" y="2352"/>
                <a:ext cx="73" cy="48"/>
              </a:xfrm>
              <a:prstGeom prst="line">
                <a:avLst/>
              </a:prstGeom>
              <a:noFill/>
              <a:ln w="15875">
                <a:solidFill>
                  <a:srgbClr val="000000"/>
                </a:solidFill>
                <a:round/>
                <a:headEnd/>
                <a:tailEnd/>
              </a:ln>
            </p:spPr>
            <p:txBody>
              <a:bodyPr/>
              <a:lstStyle/>
              <a:p>
                <a:endParaRPr lang="fr-FR"/>
              </a:p>
            </p:txBody>
          </p:sp>
          <p:sp>
            <p:nvSpPr>
              <p:cNvPr id="28734" name="Freeform 128"/>
              <p:cNvSpPr>
                <a:spLocks/>
              </p:cNvSpPr>
              <p:nvPr/>
            </p:nvSpPr>
            <p:spPr bwMode="auto">
              <a:xfrm>
                <a:off x="2594" y="2377"/>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28729" name="Line 130"/>
            <p:cNvSpPr>
              <a:spLocks noChangeShapeType="1"/>
            </p:cNvSpPr>
            <p:nvPr/>
          </p:nvSpPr>
          <p:spPr bwMode="auto">
            <a:xfrm flipH="1">
              <a:off x="2461" y="2314"/>
              <a:ext cx="76" cy="1"/>
            </a:xfrm>
            <a:prstGeom prst="line">
              <a:avLst/>
            </a:prstGeom>
            <a:noFill/>
            <a:ln w="15875">
              <a:solidFill>
                <a:srgbClr val="000000"/>
              </a:solidFill>
              <a:round/>
              <a:headEnd/>
              <a:tailEnd/>
            </a:ln>
          </p:spPr>
          <p:txBody>
            <a:bodyPr/>
            <a:lstStyle/>
            <a:p>
              <a:endParaRPr lang="fr-FR"/>
            </a:p>
          </p:txBody>
        </p:sp>
        <p:sp>
          <p:nvSpPr>
            <p:cNvPr id="28730" name="Line 131"/>
            <p:cNvSpPr>
              <a:spLocks noChangeShapeType="1"/>
            </p:cNvSpPr>
            <p:nvPr/>
          </p:nvSpPr>
          <p:spPr bwMode="auto">
            <a:xfrm flipV="1">
              <a:off x="2537" y="2182"/>
              <a:ext cx="115" cy="75"/>
            </a:xfrm>
            <a:prstGeom prst="line">
              <a:avLst/>
            </a:prstGeom>
            <a:noFill/>
            <a:ln w="15875">
              <a:solidFill>
                <a:srgbClr val="000000"/>
              </a:solidFill>
              <a:round/>
              <a:headEnd/>
              <a:tailEnd/>
            </a:ln>
          </p:spPr>
          <p:txBody>
            <a:bodyPr/>
            <a:lstStyle/>
            <a:p>
              <a:endParaRPr lang="fr-FR"/>
            </a:p>
          </p:txBody>
        </p:sp>
        <p:sp>
          <p:nvSpPr>
            <p:cNvPr id="28731" name="Line 133"/>
            <p:cNvSpPr>
              <a:spLocks noChangeShapeType="1"/>
            </p:cNvSpPr>
            <p:nvPr/>
          </p:nvSpPr>
          <p:spPr bwMode="auto">
            <a:xfrm>
              <a:off x="2652" y="2427"/>
              <a:ext cx="1" cy="94"/>
            </a:xfrm>
            <a:prstGeom prst="line">
              <a:avLst/>
            </a:prstGeom>
            <a:noFill/>
            <a:ln w="15875">
              <a:solidFill>
                <a:srgbClr val="000000"/>
              </a:solidFill>
              <a:round/>
              <a:headEnd/>
              <a:tailEnd/>
            </a:ln>
          </p:spPr>
          <p:txBody>
            <a:bodyPr/>
            <a:lstStyle/>
            <a:p>
              <a:endParaRPr lang="fr-FR"/>
            </a:p>
          </p:txBody>
        </p:sp>
        <p:sp>
          <p:nvSpPr>
            <p:cNvPr id="28732" name="Line 134"/>
            <p:cNvSpPr>
              <a:spLocks noChangeShapeType="1"/>
            </p:cNvSpPr>
            <p:nvPr/>
          </p:nvSpPr>
          <p:spPr bwMode="auto">
            <a:xfrm>
              <a:off x="2652" y="2084"/>
              <a:ext cx="1" cy="98"/>
            </a:xfrm>
            <a:prstGeom prst="line">
              <a:avLst/>
            </a:prstGeom>
            <a:noFill/>
            <a:ln w="15875">
              <a:solidFill>
                <a:srgbClr val="000000"/>
              </a:solidFill>
              <a:round/>
              <a:headEnd/>
              <a:tailEnd/>
            </a:ln>
          </p:spPr>
          <p:txBody>
            <a:bodyPr/>
            <a:lstStyle/>
            <a:p>
              <a:endParaRPr lang="fr-FR"/>
            </a:p>
          </p:txBody>
        </p:sp>
      </p:grpSp>
      <p:sp>
        <p:nvSpPr>
          <p:cNvPr id="28680" name="Rectangle 146"/>
          <p:cNvSpPr>
            <a:spLocks noChangeArrowheads="1"/>
          </p:cNvSpPr>
          <p:nvPr/>
        </p:nvSpPr>
        <p:spPr bwMode="auto">
          <a:xfrm>
            <a:off x="1844675" y="3127375"/>
            <a:ext cx="84138" cy="152400"/>
          </a:xfrm>
          <a:prstGeom prst="rect">
            <a:avLst/>
          </a:prstGeom>
          <a:noFill/>
          <a:ln w="15875">
            <a:noFill/>
            <a:miter lim="800000"/>
            <a:headEnd/>
            <a:tailEnd/>
          </a:ln>
        </p:spPr>
        <p:txBody>
          <a:bodyPr wrap="none" lIns="0" tIns="0" rIns="0" bIns="0">
            <a:spAutoFit/>
          </a:bodyPr>
          <a:lstStyle/>
          <a:p>
            <a:r>
              <a:rPr lang="fr-FR" sz="1000">
                <a:solidFill>
                  <a:srgbClr val="000000"/>
                </a:solidFill>
              </a:rPr>
              <a:t>R</a:t>
            </a:r>
            <a:endParaRPr lang="fr-FR"/>
          </a:p>
        </p:txBody>
      </p:sp>
      <p:grpSp>
        <p:nvGrpSpPr>
          <p:cNvPr id="28681" name="Group 164"/>
          <p:cNvGrpSpPr>
            <a:grpSpLocks/>
          </p:cNvGrpSpPr>
          <p:nvPr/>
        </p:nvGrpSpPr>
        <p:grpSpPr bwMode="auto">
          <a:xfrm flipV="1">
            <a:off x="2297113" y="3506788"/>
            <a:ext cx="157162" cy="728662"/>
            <a:chOff x="307" y="1879"/>
            <a:chExt cx="99" cy="459"/>
          </a:xfrm>
          <a:solidFill>
            <a:schemeClr val="bg2"/>
          </a:solidFill>
        </p:grpSpPr>
        <p:sp>
          <p:nvSpPr>
            <p:cNvPr id="28724" name="Line 157"/>
            <p:cNvSpPr>
              <a:spLocks noChangeShapeType="1"/>
            </p:cNvSpPr>
            <p:nvPr/>
          </p:nvSpPr>
          <p:spPr bwMode="auto">
            <a:xfrm>
              <a:off x="307" y="2164"/>
              <a:ext cx="99" cy="0"/>
            </a:xfrm>
            <a:prstGeom prst="line">
              <a:avLst/>
            </a:prstGeom>
            <a:grpFill/>
            <a:ln w="15875">
              <a:solidFill>
                <a:schemeClr val="tx1"/>
              </a:solidFill>
              <a:round/>
              <a:headEnd/>
              <a:tailEnd/>
            </a:ln>
          </p:spPr>
          <p:txBody>
            <a:bodyPr/>
            <a:lstStyle/>
            <a:p>
              <a:endParaRPr lang="fr-FR"/>
            </a:p>
          </p:txBody>
        </p:sp>
        <p:sp>
          <p:nvSpPr>
            <p:cNvPr id="28725" name="Line 158"/>
            <p:cNvSpPr>
              <a:spLocks noChangeShapeType="1"/>
            </p:cNvSpPr>
            <p:nvPr/>
          </p:nvSpPr>
          <p:spPr bwMode="auto">
            <a:xfrm>
              <a:off x="354" y="1879"/>
              <a:ext cx="0" cy="459"/>
            </a:xfrm>
            <a:prstGeom prst="line">
              <a:avLst/>
            </a:prstGeom>
            <a:grpFill/>
            <a:ln w="15875">
              <a:solidFill>
                <a:schemeClr val="tx1"/>
              </a:solidFill>
              <a:round/>
              <a:headEnd/>
              <a:tailEnd/>
            </a:ln>
          </p:spPr>
          <p:txBody>
            <a:bodyPr/>
            <a:lstStyle/>
            <a:p>
              <a:endParaRPr lang="fr-FR"/>
            </a:p>
          </p:txBody>
        </p:sp>
        <p:sp>
          <p:nvSpPr>
            <p:cNvPr id="28726" name="AutoShape 159"/>
            <p:cNvSpPr>
              <a:spLocks noChangeArrowheads="1"/>
            </p:cNvSpPr>
            <p:nvPr/>
          </p:nvSpPr>
          <p:spPr bwMode="auto">
            <a:xfrm flipV="1">
              <a:off x="309" y="2057"/>
              <a:ext cx="92" cy="105"/>
            </a:xfrm>
            <a:prstGeom prst="triangle">
              <a:avLst>
                <a:gd name="adj" fmla="val 50000"/>
              </a:avLst>
            </a:prstGeom>
            <a:grpFill/>
            <a:ln w="15875">
              <a:solidFill>
                <a:schemeClr val="tx1"/>
              </a:solidFill>
              <a:miter lim="800000"/>
              <a:headEnd/>
              <a:tailEnd/>
            </a:ln>
          </p:spPr>
          <p:txBody>
            <a:bodyPr wrap="none" anchor="ctr"/>
            <a:lstStyle/>
            <a:p>
              <a:endParaRPr lang="fr-FR"/>
            </a:p>
          </p:txBody>
        </p:sp>
      </p:grpSp>
      <p:sp>
        <p:nvSpPr>
          <p:cNvPr id="28682" name="Line 166"/>
          <p:cNvSpPr>
            <a:spLocks noChangeShapeType="1"/>
          </p:cNvSpPr>
          <p:nvPr/>
        </p:nvSpPr>
        <p:spPr bwMode="auto">
          <a:xfrm>
            <a:off x="1890713" y="2857500"/>
            <a:ext cx="1587" cy="149225"/>
          </a:xfrm>
          <a:prstGeom prst="line">
            <a:avLst/>
          </a:prstGeom>
          <a:noFill/>
          <a:ln w="15875">
            <a:solidFill>
              <a:srgbClr val="000000"/>
            </a:solidFill>
            <a:round/>
            <a:headEnd/>
            <a:tailEnd/>
          </a:ln>
        </p:spPr>
        <p:txBody>
          <a:bodyPr/>
          <a:lstStyle/>
          <a:p>
            <a:endParaRPr lang="fr-FR"/>
          </a:p>
        </p:txBody>
      </p:sp>
      <p:sp>
        <p:nvSpPr>
          <p:cNvPr id="28683" name="Line 167"/>
          <p:cNvSpPr>
            <a:spLocks noChangeShapeType="1"/>
          </p:cNvSpPr>
          <p:nvPr/>
        </p:nvSpPr>
        <p:spPr bwMode="auto">
          <a:xfrm flipH="1">
            <a:off x="1311275" y="2851150"/>
            <a:ext cx="723900" cy="0"/>
          </a:xfrm>
          <a:prstGeom prst="line">
            <a:avLst/>
          </a:prstGeom>
          <a:noFill/>
          <a:ln w="15875">
            <a:solidFill>
              <a:schemeClr val="tx1"/>
            </a:solidFill>
            <a:round/>
            <a:headEnd/>
            <a:tailEnd/>
          </a:ln>
        </p:spPr>
        <p:txBody>
          <a:bodyPr/>
          <a:lstStyle/>
          <a:p>
            <a:endParaRPr lang="fr-FR"/>
          </a:p>
        </p:txBody>
      </p:sp>
      <p:sp>
        <p:nvSpPr>
          <p:cNvPr id="28684" name="Line 168"/>
          <p:cNvSpPr>
            <a:spLocks noChangeShapeType="1"/>
          </p:cNvSpPr>
          <p:nvPr/>
        </p:nvSpPr>
        <p:spPr bwMode="auto">
          <a:xfrm>
            <a:off x="2371725" y="3124200"/>
            <a:ext cx="0" cy="425450"/>
          </a:xfrm>
          <a:prstGeom prst="line">
            <a:avLst/>
          </a:prstGeom>
          <a:noFill/>
          <a:ln w="15875">
            <a:solidFill>
              <a:schemeClr val="tx1"/>
            </a:solidFill>
            <a:round/>
            <a:headEnd/>
            <a:tailEnd/>
          </a:ln>
        </p:spPr>
        <p:txBody>
          <a:bodyPr/>
          <a:lstStyle/>
          <a:p>
            <a:endParaRPr lang="fr-FR"/>
          </a:p>
        </p:txBody>
      </p:sp>
      <p:sp>
        <p:nvSpPr>
          <p:cNvPr id="28685" name="Line 169"/>
          <p:cNvSpPr>
            <a:spLocks noChangeShapeType="1"/>
          </p:cNvSpPr>
          <p:nvPr/>
        </p:nvSpPr>
        <p:spPr bwMode="auto">
          <a:xfrm>
            <a:off x="2257425" y="3714750"/>
            <a:ext cx="38100" cy="63500"/>
          </a:xfrm>
          <a:prstGeom prst="line">
            <a:avLst/>
          </a:prstGeom>
          <a:noFill/>
          <a:ln w="15875">
            <a:solidFill>
              <a:schemeClr val="tx1"/>
            </a:solidFill>
            <a:round/>
            <a:headEnd/>
            <a:tailEnd/>
          </a:ln>
        </p:spPr>
        <p:txBody>
          <a:bodyPr/>
          <a:lstStyle/>
          <a:p>
            <a:endParaRPr lang="fr-FR"/>
          </a:p>
        </p:txBody>
      </p:sp>
      <p:sp>
        <p:nvSpPr>
          <p:cNvPr id="28686" name="Line 170"/>
          <p:cNvSpPr>
            <a:spLocks noChangeShapeType="1"/>
          </p:cNvSpPr>
          <p:nvPr/>
        </p:nvSpPr>
        <p:spPr bwMode="auto">
          <a:xfrm>
            <a:off x="2443163" y="3779838"/>
            <a:ext cx="38100" cy="63500"/>
          </a:xfrm>
          <a:prstGeom prst="line">
            <a:avLst/>
          </a:prstGeom>
          <a:noFill/>
          <a:ln w="15875">
            <a:solidFill>
              <a:schemeClr val="tx1"/>
            </a:solidFill>
            <a:round/>
            <a:headEnd/>
            <a:tailEnd/>
          </a:ln>
        </p:spPr>
        <p:txBody>
          <a:bodyPr/>
          <a:lstStyle/>
          <a:p>
            <a:endParaRPr lang="fr-FR"/>
          </a:p>
        </p:txBody>
      </p:sp>
      <p:sp>
        <p:nvSpPr>
          <p:cNvPr id="28687" name="Rectangle 171"/>
          <p:cNvSpPr>
            <a:spLocks noChangeArrowheads="1"/>
          </p:cNvSpPr>
          <p:nvPr/>
        </p:nvSpPr>
        <p:spPr bwMode="auto">
          <a:xfrm>
            <a:off x="2519363" y="3795713"/>
            <a:ext cx="149225" cy="152400"/>
          </a:xfrm>
          <a:prstGeom prst="rect">
            <a:avLst/>
          </a:prstGeom>
          <a:noFill/>
          <a:ln w="15875">
            <a:noFill/>
            <a:miter lim="800000"/>
            <a:headEnd/>
            <a:tailEnd/>
          </a:ln>
        </p:spPr>
        <p:txBody>
          <a:bodyPr wrap="none" lIns="0" tIns="0" rIns="0" bIns="0">
            <a:spAutoFit/>
          </a:bodyPr>
          <a:lstStyle/>
          <a:p>
            <a:r>
              <a:rPr lang="fr-FR" sz="1000">
                <a:solidFill>
                  <a:srgbClr val="000000"/>
                </a:solidFill>
              </a:rPr>
              <a:t>Vz</a:t>
            </a:r>
            <a:endParaRPr lang="fr-FR"/>
          </a:p>
        </p:txBody>
      </p:sp>
      <p:sp>
        <p:nvSpPr>
          <p:cNvPr id="28688" name="Line 172"/>
          <p:cNvSpPr>
            <a:spLocks noChangeShapeType="1"/>
          </p:cNvSpPr>
          <p:nvPr/>
        </p:nvSpPr>
        <p:spPr bwMode="auto">
          <a:xfrm flipH="1">
            <a:off x="1884363" y="3544888"/>
            <a:ext cx="482600" cy="0"/>
          </a:xfrm>
          <a:prstGeom prst="line">
            <a:avLst/>
          </a:prstGeom>
          <a:noFill/>
          <a:ln w="15875">
            <a:solidFill>
              <a:schemeClr val="tx1"/>
            </a:solidFill>
            <a:round/>
            <a:headEnd/>
            <a:tailEnd/>
          </a:ln>
        </p:spPr>
        <p:txBody>
          <a:bodyPr/>
          <a:lstStyle/>
          <a:p>
            <a:endParaRPr lang="fr-FR"/>
          </a:p>
        </p:txBody>
      </p:sp>
      <p:sp>
        <p:nvSpPr>
          <p:cNvPr id="28689" name="Line 173"/>
          <p:cNvSpPr>
            <a:spLocks noChangeShapeType="1"/>
          </p:cNvSpPr>
          <p:nvPr/>
        </p:nvSpPr>
        <p:spPr bwMode="auto">
          <a:xfrm flipH="1">
            <a:off x="2690813" y="2852738"/>
            <a:ext cx="723900" cy="0"/>
          </a:xfrm>
          <a:prstGeom prst="line">
            <a:avLst/>
          </a:prstGeom>
          <a:noFill/>
          <a:ln w="15875">
            <a:solidFill>
              <a:schemeClr val="tx1"/>
            </a:solidFill>
            <a:round/>
            <a:headEnd/>
            <a:tailEnd/>
          </a:ln>
        </p:spPr>
        <p:txBody>
          <a:bodyPr/>
          <a:lstStyle/>
          <a:p>
            <a:endParaRPr lang="fr-FR"/>
          </a:p>
        </p:txBody>
      </p:sp>
      <p:sp>
        <p:nvSpPr>
          <p:cNvPr id="28690" name="Line 175"/>
          <p:cNvSpPr>
            <a:spLocks noChangeShapeType="1"/>
          </p:cNvSpPr>
          <p:nvPr/>
        </p:nvSpPr>
        <p:spPr bwMode="auto">
          <a:xfrm flipV="1">
            <a:off x="1304925" y="2914650"/>
            <a:ext cx="0" cy="1257300"/>
          </a:xfrm>
          <a:prstGeom prst="line">
            <a:avLst/>
          </a:prstGeom>
          <a:noFill/>
          <a:ln w="15875">
            <a:solidFill>
              <a:schemeClr val="tx1"/>
            </a:solidFill>
            <a:round/>
            <a:headEnd/>
            <a:tailEnd type="triangle" w="med" len="lg"/>
          </a:ln>
        </p:spPr>
        <p:txBody>
          <a:bodyPr/>
          <a:lstStyle/>
          <a:p>
            <a:endParaRPr lang="fr-FR"/>
          </a:p>
        </p:txBody>
      </p:sp>
      <p:sp>
        <p:nvSpPr>
          <p:cNvPr id="28691" name="Line 176"/>
          <p:cNvSpPr>
            <a:spLocks noChangeShapeType="1"/>
          </p:cNvSpPr>
          <p:nvPr/>
        </p:nvSpPr>
        <p:spPr bwMode="auto">
          <a:xfrm flipV="1">
            <a:off x="3198813" y="2922588"/>
            <a:ext cx="0" cy="1257300"/>
          </a:xfrm>
          <a:prstGeom prst="line">
            <a:avLst/>
          </a:prstGeom>
          <a:noFill/>
          <a:ln w="15875">
            <a:solidFill>
              <a:schemeClr val="tx1"/>
            </a:solidFill>
            <a:round/>
            <a:headEnd/>
            <a:tailEnd type="triangle" w="med" len="lg"/>
          </a:ln>
        </p:spPr>
        <p:txBody>
          <a:bodyPr/>
          <a:lstStyle/>
          <a:p>
            <a:endParaRPr lang="fr-FR"/>
          </a:p>
        </p:txBody>
      </p:sp>
      <p:sp>
        <p:nvSpPr>
          <p:cNvPr id="28692" name="Rectangle 178"/>
          <p:cNvSpPr>
            <a:spLocks noChangeArrowheads="1"/>
          </p:cNvSpPr>
          <p:nvPr/>
        </p:nvSpPr>
        <p:spPr bwMode="auto">
          <a:xfrm>
            <a:off x="1069975" y="3489325"/>
            <a:ext cx="190500" cy="152400"/>
          </a:xfrm>
          <a:prstGeom prst="rect">
            <a:avLst/>
          </a:prstGeom>
          <a:noFill/>
          <a:ln w="15875">
            <a:noFill/>
            <a:miter lim="800000"/>
            <a:headEnd/>
            <a:tailEnd/>
          </a:ln>
        </p:spPr>
        <p:txBody>
          <a:bodyPr wrap="none" lIns="0" tIns="0" rIns="0" bIns="0">
            <a:spAutoFit/>
          </a:bodyPr>
          <a:lstStyle/>
          <a:p>
            <a:r>
              <a:rPr lang="fr-FR" sz="1000">
                <a:solidFill>
                  <a:srgbClr val="000000"/>
                </a:solidFill>
              </a:rPr>
              <a:t>Vin</a:t>
            </a:r>
            <a:endParaRPr lang="fr-FR"/>
          </a:p>
        </p:txBody>
      </p:sp>
      <p:sp>
        <p:nvSpPr>
          <p:cNvPr id="28693" name="Rectangle 179"/>
          <p:cNvSpPr>
            <a:spLocks noChangeArrowheads="1"/>
          </p:cNvSpPr>
          <p:nvPr/>
        </p:nvSpPr>
        <p:spPr bwMode="auto">
          <a:xfrm>
            <a:off x="3232150" y="3575050"/>
            <a:ext cx="822325" cy="152400"/>
          </a:xfrm>
          <a:prstGeom prst="rect">
            <a:avLst/>
          </a:prstGeom>
          <a:noFill/>
          <a:ln w="15875">
            <a:noFill/>
            <a:miter lim="800000"/>
            <a:headEnd/>
            <a:tailEnd/>
          </a:ln>
        </p:spPr>
        <p:txBody>
          <a:bodyPr wrap="none" lIns="0" tIns="0" rIns="0" bIns="0">
            <a:spAutoFit/>
          </a:bodyPr>
          <a:lstStyle/>
          <a:p>
            <a:r>
              <a:rPr lang="fr-FR" sz="1000">
                <a:solidFill>
                  <a:srgbClr val="000000"/>
                </a:solidFill>
              </a:rPr>
              <a:t>Vout = Vz+Vbe</a:t>
            </a:r>
            <a:endParaRPr lang="fr-FR"/>
          </a:p>
        </p:txBody>
      </p:sp>
      <p:sp>
        <p:nvSpPr>
          <p:cNvPr id="28694" name="Line 180"/>
          <p:cNvSpPr>
            <a:spLocks noChangeShapeType="1"/>
          </p:cNvSpPr>
          <p:nvPr/>
        </p:nvSpPr>
        <p:spPr bwMode="auto">
          <a:xfrm>
            <a:off x="3009900" y="2847975"/>
            <a:ext cx="66675" cy="0"/>
          </a:xfrm>
          <a:prstGeom prst="line">
            <a:avLst/>
          </a:prstGeom>
          <a:noFill/>
          <a:ln w="15875">
            <a:solidFill>
              <a:schemeClr val="tx1"/>
            </a:solidFill>
            <a:round/>
            <a:headEnd/>
            <a:tailEnd type="triangle" w="med" len="lg"/>
          </a:ln>
        </p:spPr>
        <p:txBody>
          <a:bodyPr/>
          <a:lstStyle/>
          <a:p>
            <a:endParaRPr lang="fr-FR"/>
          </a:p>
        </p:txBody>
      </p:sp>
      <p:sp>
        <p:nvSpPr>
          <p:cNvPr id="28695" name="Rectangle 181"/>
          <p:cNvSpPr>
            <a:spLocks noChangeArrowheads="1"/>
          </p:cNvSpPr>
          <p:nvPr/>
        </p:nvSpPr>
        <p:spPr bwMode="auto">
          <a:xfrm>
            <a:off x="2860675" y="2517775"/>
            <a:ext cx="42863" cy="152400"/>
          </a:xfrm>
          <a:prstGeom prst="rect">
            <a:avLst/>
          </a:prstGeom>
          <a:noFill/>
          <a:ln w="12700">
            <a:noFill/>
            <a:miter lim="800000"/>
            <a:headEnd/>
            <a:tailEnd/>
          </a:ln>
        </p:spPr>
        <p:txBody>
          <a:bodyPr wrap="none" lIns="0" tIns="0" rIns="0" bIns="0">
            <a:spAutoFit/>
          </a:bodyPr>
          <a:lstStyle/>
          <a:p>
            <a:r>
              <a:rPr lang="fr-FR" sz="1000">
                <a:solidFill>
                  <a:srgbClr val="000000"/>
                </a:solidFill>
              </a:rPr>
              <a:t>I</a:t>
            </a:r>
            <a:endParaRPr lang="fr-FR"/>
          </a:p>
        </p:txBody>
      </p:sp>
      <p:sp>
        <p:nvSpPr>
          <p:cNvPr id="28696" name="Rectangle 183"/>
          <p:cNvSpPr>
            <a:spLocks noChangeArrowheads="1"/>
          </p:cNvSpPr>
          <p:nvPr/>
        </p:nvSpPr>
        <p:spPr bwMode="auto">
          <a:xfrm>
            <a:off x="765175" y="2162175"/>
            <a:ext cx="2633663" cy="304800"/>
          </a:xfrm>
          <a:prstGeom prst="rect">
            <a:avLst/>
          </a:prstGeom>
          <a:noFill/>
          <a:ln w="9525">
            <a:noFill/>
            <a:miter lim="800000"/>
            <a:headEnd/>
            <a:tailEnd/>
          </a:ln>
        </p:spPr>
        <p:txBody>
          <a:bodyPr wrap="none">
            <a:spAutoFit/>
          </a:bodyPr>
          <a:lstStyle/>
          <a:p>
            <a:r>
              <a:rPr lang="fr-FR" sz="1400">
                <a:sym typeface="Wingdings" pitchFamily="2" charset="2"/>
              </a:rPr>
              <a:t>   </a:t>
            </a:r>
            <a:r>
              <a:rPr lang="fr-FR" sz="1400"/>
              <a:t>Principe du régulateur linéaire</a:t>
            </a:r>
          </a:p>
        </p:txBody>
      </p:sp>
      <p:sp>
        <p:nvSpPr>
          <p:cNvPr id="28697" name="Rectangle 184"/>
          <p:cNvSpPr>
            <a:spLocks noChangeArrowheads="1"/>
          </p:cNvSpPr>
          <p:nvPr/>
        </p:nvSpPr>
        <p:spPr bwMode="auto">
          <a:xfrm>
            <a:off x="896938" y="4513263"/>
            <a:ext cx="3022600" cy="1155700"/>
          </a:xfrm>
          <a:prstGeom prst="rect">
            <a:avLst/>
          </a:prstGeom>
          <a:noFill/>
          <a:ln w="9525">
            <a:noFill/>
            <a:miter lim="800000"/>
            <a:headEnd/>
            <a:tailEnd/>
          </a:ln>
        </p:spPr>
        <p:txBody>
          <a:bodyPr wrap="none">
            <a:spAutoFit/>
          </a:bodyPr>
          <a:lstStyle/>
          <a:p>
            <a:r>
              <a:rPr lang="fr-FR" sz="1400"/>
              <a:t>Nécessite une tension Vce minimale</a:t>
            </a:r>
          </a:p>
          <a:p>
            <a:r>
              <a:rPr lang="fr-FR" sz="1400"/>
              <a:t>de fonctionnement</a:t>
            </a:r>
          </a:p>
          <a:p>
            <a:endParaRPr lang="fr-FR" sz="1400"/>
          </a:p>
          <a:p>
            <a:r>
              <a:rPr lang="fr-FR" sz="1400"/>
              <a:t>Rendement globale de mauvaise qualité</a:t>
            </a:r>
          </a:p>
          <a:p>
            <a:pPr>
              <a:buFont typeface="Wingdings" pitchFamily="2" charset="2"/>
              <a:buChar char="ð"/>
            </a:pPr>
            <a:r>
              <a:rPr lang="fr-FR" sz="1400"/>
              <a:t>Perte de puissance dans le transistor</a:t>
            </a:r>
          </a:p>
        </p:txBody>
      </p:sp>
      <p:grpSp>
        <p:nvGrpSpPr>
          <p:cNvPr id="5" name="Group 252"/>
          <p:cNvGrpSpPr>
            <a:grpSpLocks/>
          </p:cNvGrpSpPr>
          <p:nvPr/>
        </p:nvGrpSpPr>
        <p:grpSpPr bwMode="auto">
          <a:xfrm>
            <a:off x="4524375" y="2160588"/>
            <a:ext cx="3978275" cy="4144962"/>
            <a:chOff x="2850" y="1361"/>
            <a:chExt cx="2506" cy="2611"/>
          </a:xfrm>
        </p:grpSpPr>
        <p:sp>
          <p:nvSpPr>
            <p:cNvPr id="28700" name="Line 185"/>
            <p:cNvSpPr>
              <a:spLocks noChangeShapeType="1"/>
            </p:cNvSpPr>
            <p:nvPr/>
          </p:nvSpPr>
          <p:spPr bwMode="auto">
            <a:xfrm>
              <a:off x="2850" y="1584"/>
              <a:ext cx="0" cy="2388"/>
            </a:xfrm>
            <a:prstGeom prst="line">
              <a:avLst/>
            </a:prstGeom>
            <a:noFill/>
            <a:ln w="9525">
              <a:solidFill>
                <a:schemeClr val="tx1"/>
              </a:solidFill>
              <a:round/>
              <a:headEnd/>
              <a:tailEnd/>
            </a:ln>
          </p:spPr>
          <p:txBody>
            <a:bodyPr/>
            <a:lstStyle/>
            <a:p>
              <a:endParaRPr lang="fr-FR"/>
            </a:p>
          </p:txBody>
        </p:sp>
        <p:sp>
          <p:nvSpPr>
            <p:cNvPr id="28701" name="Rectangle 186"/>
            <p:cNvSpPr>
              <a:spLocks noChangeArrowheads="1"/>
            </p:cNvSpPr>
            <p:nvPr/>
          </p:nvSpPr>
          <p:spPr bwMode="auto">
            <a:xfrm>
              <a:off x="3259" y="1361"/>
              <a:ext cx="1756" cy="326"/>
            </a:xfrm>
            <a:prstGeom prst="rect">
              <a:avLst/>
            </a:prstGeom>
            <a:noFill/>
            <a:ln w="9525">
              <a:noFill/>
              <a:miter lim="800000"/>
              <a:headEnd/>
              <a:tailEnd/>
            </a:ln>
          </p:spPr>
          <p:txBody>
            <a:bodyPr wrap="none">
              <a:spAutoFit/>
            </a:bodyPr>
            <a:lstStyle/>
            <a:p>
              <a:pPr>
                <a:buFont typeface="Wingdings" pitchFamily="2" charset="2"/>
                <a:buChar char="ð"/>
                <a:tabLst>
                  <a:tab pos="266700" algn="l"/>
                </a:tabLst>
              </a:pPr>
              <a:r>
                <a:rPr lang="fr-FR" sz="1400">
                  <a:sym typeface="Wingdings" pitchFamily="2" charset="2"/>
                </a:rPr>
                <a:t> 	Augmenter le courant disponible</a:t>
              </a:r>
            </a:p>
            <a:p>
              <a:pPr>
                <a:buFont typeface="Wingdings" pitchFamily="2" charset="2"/>
                <a:buNone/>
                <a:tabLst>
                  <a:tab pos="266700" algn="l"/>
                </a:tabLst>
              </a:pPr>
              <a:r>
                <a:rPr lang="fr-FR" sz="1400"/>
                <a:t>	d’un composant définie</a:t>
              </a:r>
            </a:p>
          </p:txBody>
        </p:sp>
        <p:grpSp>
          <p:nvGrpSpPr>
            <p:cNvPr id="28702" name="Group 251"/>
            <p:cNvGrpSpPr>
              <a:grpSpLocks/>
            </p:cNvGrpSpPr>
            <p:nvPr/>
          </p:nvGrpSpPr>
          <p:grpSpPr bwMode="auto">
            <a:xfrm>
              <a:off x="3409" y="2070"/>
              <a:ext cx="1947" cy="881"/>
              <a:chOff x="3409" y="1902"/>
              <a:chExt cx="1947" cy="881"/>
            </a:xfrm>
          </p:grpSpPr>
          <p:sp>
            <p:nvSpPr>
              <p:cNvPr id="28703" name="Line 217"/>
              <p:cNvSpPr>
                <a:spLocks noChangeShapeType="1"/>
              </p:cNvSpPr>
              <p:nvPr/>
            </p:nvSpPr>
            <p:spPr bwMode="auto">
              <a:xfrm>
                <a:off x="3533" y="2782"/>
                <a:ext cx="1276" cy="1"/>
              </a:xfrm>
              <a:prstGeom prst="line">
                <a:avLst/>
              </a:prstGeom>
              <a:noFill/>
              <a:ln w="15875">
                <a:solidFill>
                  <a:srgbClr val="000000"/>
                </a:solidFill>
                <a:round/>
                <a:headEnd/>
                <a:tailEnd/>
              </a:ln>
            </p:spPr>
            <p:txBody>
              <a:bodyPr/>
              <a:lstStyle/>
              <a:p>
                <a:endParaRPr lang="fr-FR"/>
              </a:p>
            </p:txBody>
          </p:sp>
          <p:sp useBgFill="1">
            <p:nvSpPr>
              <p:cNvPr id="28704" name="Rectangle 219"/>
              <p:cNvSpPr>
                <a:spLocks noChangeArrowheads="1"/>
              </p:cNvSpPr>
              <p:nvPr/>
            </p:nvSpPr>
            <p:spPr bwMode="auto">
              <a:xfrm>
                <a:off x="3821" y="2077"/>
                <a:ext cx="485" cy="221"/>
              </a:xfrm>
              <a:prstGeom prst="rect">
                <a:avLst/>
              </a:prstGeom>
              <a:ln w="15875">
                <a:solidFill>
                  <a:srgbClr val="000000"/>
                </a:solidFill>
                <a:miter lim="800000"/>
                <a:headEnd/>
                <a:tailEnd/>
              </a:ln>
            </p:spPr>
            <p:txBody>
              <a:bodyPr/>
              <a:lstStyle/>
              <a:p>
                <a:endParaRPr lang="fr-FR"/>
              </a:p>
            </p:txBody>
          </p:sp>
          <p:grpSp>
            <p:nvGrpSpPr>
              <p:cNvPr id="28705" name="Group 220"/>
              <p:cNvGrpSpPr>
                <a:grpSpLocks/>
              </p:cNvGrpSpPr>
              <p:nvPr/>
            </p:nvGrpSpPr>
            <p:grpSpPr bwMode="auto">
              <a:xfrm rot="-5400000">
                <a:off x="4278" y="1779"/>
                <a:ext cx="192" cy="437"/>
                <a:chOff x="2461" y="2084"/>
                <a:chExt cx="192" cy="437"/>
              </a:xfrm>
            </p:grpSpPr>
            <p:sp>
              <p:nvSpPr>
                <p:cNvPr id="28716" name="Line 221"/>
                <p:cNvSpPr>
                  <a:spLocks noChangeShapeType="1"/>
                </p:cNvSpPr>
                <p:nvPr/>
              </p:nvSpPr>
              <p:spPr bwMode="auto">
                <a:xfrm>
                  <a:off x="2537" y="2182"/>
                  <a:ext cx="1" cy="245"/>
                </a:xfrm>
                <a:prstGeom prst="line">
                  <a:avLst/>
                </a:prstGeom>
                <a:noFill/>
                <a:ln w="15875">
                  <a:solidFill>
                    <a:srgbClr val="000000"/>
                  </a:solidFill>
                  <a:round/>
                  <a:headEnd/>
                  <a:tailEnd/>
                </a:ln>
              </p:spPr>
              <p:txBody>
                <a:bodyPr/>
                <a:lstStyle/>
                <a:p>
                  <a:endParaRPr lang="fr-FR"/>
                </a:p>
              </p:txBody>
            </p:sp>
            <p:grpSp>
              <p:nvGrpSpPr>
                <p:cNvPr id="28717" name="Group 222"/>
                <p:cNvGrpSpPr>
                  <a:grpSpLocks/>
                </p:cNvGrpSpPr>
                <p:nvPr/>
              </p:nvGrpSpPr>
              <p:grpSpPr bwMode="auto">
                <a:xfrm>
                  <a:off x="2537" y="2352"/>
                  <a:ext cx="115" cy="75"/>
                  <a:chOff x="2537" y="2352"/>
                  <a:chExt cx="115" cy="75"/>
                </a:xfrm>
              </p:grpSpPr>
              <p:sp>
                <p:nvSpPr>
                  <p:cNvPr id="28722" name="Line 223"/>
                  <p:cNvSpPr>
                    <a:spLocks noChangeShapeType="1"/>
                  </p:cNvSpPr>
                  <p:nvPr/>
                </p:nvSpPr>
                <p:spPr bwMode="auto">
                  <a:xfrm>
                    <a:off x="2537" y="2352"/>
                    <a:ext cx="73" cy="48"/>
                  </a:xfrm>
                  <a:prstGeom prst="line">
                    <a:avLst/>
                  </a:prstGeom>
                  <a:noFill/>
                  <a:ln w="15875">
                    <a:solidFill>
                      <a:srgbClr val="000000"/>
                    </a:solidFill>
                    <a:round/>
                    <a:headEnd/>
                    <a:tailEnd/>
                  </a:ln>
                </p:spPr>
                <p:txBody>
                  <a:bodyPr/>
                  <a:lstStyle/>
                  <a:p>
                    <a:endParaRPr lang="fr-FR"/>
                  </a:p>
                </p:txBody>
              </p:sp>
              <p:sp>
                <p:nvSpPr>
                  <p:cNvPr id="28723" name="Freeform 224"/>
                  <p:cNvSpPr>
                    <a:spLocks/>
                  </p:cNvSpPr>
                  <p:nvPr/>
                </p:nvSpPr>
                <p:spPr bwMode="auto">
                  <a:xfrm>
                    <a:off x="2594" y="2377"/>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28718" name="Line 225"/>
                <p:cNvSpPr>
                  <a:spLocks noChangeShapeType="1"/>
                </p:cNvSpPr>
                <p:nvPr/>
              </p:nvSpPr>
              <p:spPr bwMode="auto">
                <a:xfrm flipH="1">
                  <a:off x="2461" y="2314"/>
                  <a:ext cx="76" cy="1"/>
                </a:xfrm>
                <a:prstGeom prst="line">
                  <a:avLst/>
                </a:prstGeom>
                <a:noFill/>
                <a:ln w="15875">
                  <a:solidFill>
                    <a:srgbClr val="000000"/>
                  </a:solidFill>
                  <a:round/>
                  <a:headEnd/>
                  <a:tailEnd/>
                </a:ln>
              </p:spPr>
              <p:txBody>
                <a:bodyPr/>
                <a:lstStyle/>
                <a:p>
                  <a:endParaRPr lang="fr-FR"/>
                </a:p>
              </p:txBody>
            </p:sp>
            <p:sp>
              <p:nvSpPr>
                <p:cNvPr id="28719" name="Line 226"/>
                <p:cNvSpPr>
                  <a:spLocks noChangeShapeType="1"/>
                </p:cNvSpPr>
                <p:nvPr/>
              </p:nvSpPr>
              <p:spPr bwMode="auto">
                <a:xfrm flipV="1">
                  <a:off x="2537" y="2182"/>
                  <a:ext cx="115" cy="75"/>
                </a:xfrm>
                <a:prstGeom prst="line">
                  <a:avLst/>
                </a:prstGeom>
                <a:noFill/>
                <a:ln w="15875">
                  <a:solidFill>
                    <a:srgbClr val="000000"/>
                  </a:solidFill>
                  <a:round/>
                  <a:headEnd/>
                  <a:tailEnd/>
                </a:ln>
              </p:spPr>
              <p:txBody>
                <a:bodyPr/>
                <a:lstStyle/>
                <a:p>
                  <a:endParaRPr lang="fr-FR"/>
                </a:p>
              </p:txBody>
            </p:sp>
            <p:sp>
              <p:nvSpPr>
                <p:cNvPr id="28720" name="Line 227"/>
                <p:cNvSpPr>
                  <a:spLocks noChangeShapeType="1"/>
                </p:cNvSpPr>
                <p:nvPr/>
              </p:nvSpPr>
              <p:spPr bwMode="auto">
                <a:xfrm>
                  <a:off x="2652" y="2427"/>
                  <a:ext cx="1" cy="94"/>
                </a:xfrm>
                <a:prstGeom prst="line">
                  <a:avLst/>
                </a:prstGeom>
                <a:noFill/>
                <a:ln w="15875">
                  <a:solidFill>
                    <a:srgbClr val="000000"/>
                  </a:solidFill>
                  <a:round/>
                  <a:headEnd/>
                  <a:tailEnd/>
                </a:ln>
              </p:spPr>
              <p:txBody>
                <a:bodyPr/>
                <a:lstStyle/>
                <a:p>
                  <a:endParaRPr lang="fr-FR"/>
                </a:p>
              </p:txBody>
            </p:sp>
            <p:sp>
              <p:nvSpPr>
                <p:cNvPr id="28721" name="Line 228"/>
                <p:cNvSpPr>
                  <a:spLocks noChangeShapeType="1"/>
                </p:cNvSpPr>
                <p:nvPr/>
              </p:nvSpPr>
              <p:spPr bwMode="auto">
                <a:xfrm>
                  <a:off x="2652" y="2084"/>
                  <a:ext cx="1" cy="98"/>
                </a:xfrm>
                <a:prstGeom prst="line">
                  <a:avLst/>
                </a:prstGeom>
                <a:noFill/>
                <a:ln w="15875">
                  <a:solidFill>
                    <a:srgbClr val="000000"/>
                  </a:solidFill>
                  <a:round/>
                  <a:headEnd/>
                  <a:tailEnd/>
                </a:ln>
              </p:spPr>
              <p:txBody>
                <a:bodyPr/>
                <a:lstStyle/>
                <a:p>
                  <a:endParaRPr lang="fr-FR"/>
                </a:p>
              </p:txBody>
            </p:sp>
          </p:grpSp>
          <p:sp>
            <p:nvSpPr>
              <p:cNvPr id="28706" name="Line 235"/>
              <p:cNvSpPr>
                <a:spLocks noChangeShapeType="1"/>
              </p:cNvSpPr>
              <p:nvPr/>
            </p:nvSpPr>
            <p:spPr bwMode="auto">
              <a:xfrm flipH="1">
                <a:off x="3561" y="1903"/>
                <a:ext cx="618" cy="0"/>
              </a:xfrm>
              <a:prstGeom prst="line">
                <a:avLst/>
              </a:prstGeom>
              <a:noFill/>
              <a:ln w="15875">
                <a:solidFill>
                  <a:schemeClr val="tx1"/>
                </a:solidFill>
                <a:round/>
                <a:headEnd/>
                <a:tailEnd/>
              </a:ln>
            </p:spPr>
            <p:txBody>
              <a:bodyPr/>
              <a:lstStyle/>
              <a:p>
                <a:endParaRPr lang="fr-FR"/>
              </a:p>
            </p:txBody>
          </p:sp>
          <p:sp>
            <p:nvSpPr>
              <p:cNvPr id="28707" name="Line 241"/>
              <p:cNvSpPr>
                <a:spLocks noChangeShapeType="1"/>
              </p:cNvSpPr>
              <p:nvPr/>
            </p:nvSpPr>
            <p:spPr bwMode="auto">
              <a:xfrm flipH="1">
                <a:off x="4514" y="1904"/>
                <a:ext cx="300" cy="0"/>
              </a:xfrm>
              <a:prstGeom prst="line">
                <a:avLst/>
              </a:prstGeom>
              <a:noFill/>
              <a:ln w="15875">
                <a:solidFill>
                  <a:schemeClr val="tx1"/>
                </a:solidFill>
                <a:round/>
                <a:headEnd/>
                <a:tailEnd/>
              </a:ln>
            </p:spPr>
            <p:txBody>
              <a:bodyPr/>
              <a:lstStyle/>
              <a:p>
                <a:endParaRPr lang="fr-FR"/>
              </a:p>
            </p:txBody>
          </p:sp>
          <p:sp>
            <p:nvSpPr>
              <p:cNvPr id="28708" name="Line 242"/>
              <p:cNvSpPr>
                <a:spLocks noChangeShapeType="1"/>
              </p:cNvSpPr>
              <p:nvPr/>
            </p:nvSpPr>
            <p:spPr bwMode="auto">
              <a:xfrm flipV="1">
                <a:off x="3557" y="1943"/>
                <a:ext cx="0" cy="792"/>
              </a:xfrm>
              <a:prstGeom prst="line">
                <a:avLst/>
              </a:prstGeom>
              <a:noFill/>
              <a:ln w="15875">
                <a:solidFill>
                  <a:schemeClr val="tx1"/>
                </a:solidFill>
                <a:round/>
                <a:headEnd/>
                <a:tailEnd type="triangle" w="med" len="lg"/>
              </a:ln>
            </p:spPr>
            <p:txBody>
              <a:bodyPr/>
              <a:lstStyle/>
              <a:p>
                <a:endParaRPr lang="fr-FR"/>
              </a:p>
            </p:txBody>
          </p:sp>
          <p:sp>
            <p:nvSpPr>
              <p:cNvPr id="28709" name="Line 243"/>
              <p:cNvSpPr>
                <a:spLocks noChangeShapeType="1"/>
              </p:cNvSpPr>
              <p:nvPr/>
            </p:nvSpPr>
            <p:spPr bwMode="auto">
              <a:xfrm flipV="1">
                <a:off x="4750" y="1948"/>
                <a:ext cx="0" cy="792"/>
              </a:xfrm>
              <a:prstGeom prst="line">
                <a:avLst/>
              </a:prstGeom>
              <a:noFill/>
              <a:ln w="15875">
                <a:solidFill>
                  <a:schemeClr val="tx1"/>
                </a:solidFill>
                <a:round/>
                <a:headEnd/>
                <a:tailEnd type="triangle" w="med" len="lg"/>
              </a:ln>
            </p:spPr>
            <p:txBody>
              <a:bodyPr/>
              <a:lstStyle/>
              <a:p>
                <a:endParaRPr lang="fr-FR"/>
              </a:p>
            </p:txBody>
          </p:sp>
          <p:sp>
            <p:nvSpPr>
              <p:cNvPr id="28710" name="Rectangle 244"/>
              <p:cNvSpPr>
                <a:spLocks noChangeArrowheads="1"/>
              </p:cNvSpPr>
              <p:nvPr/>
            </p:nvSpPr>
            <p:spPr bwMode="auto">
              <a:xfrm>
                <a:off x="3409" y="2305"/>
                <a:ext cx="120" cy="96"/>
              </a:xfrm>
              <a:prstGeom prst="rect">
                <a:avLst/>
              </a:prstGeom>
              <a:noFill/>
              <a:ln w="15875">
                <a:noFill/>
                <a:miter lim="800000"/>
                <a:headEnd/>
                <a:tailEnd/>
              </a:ln>
            </p:spPr>
            <p:txBody>
              <a:bodyPr wrap="none" lIns="0" tIns="0" rIns="0" bIns="0">
                <a:spAutoFit/>
              </a:bodyPr>
              <a:lstStyle/>
              <a:p>
                <a:r>
                  <a:rPr lang="fr-FR" sz="1000">
                    <a:solidFill>
                      <a:srgbClr val="000000"/>
                    </a:solidFill>
                  </a:rPr>
                  <a:t>Vin</a:t>
                </a:r>
                <a:endParaRPr lang="fr-FR"/>
              </a:p>
            </p:txBody>
          </p:sp>
          <p:sp>
            <p:nvSpPr>
              <p:cNvPr id="28711" name="Rectangle 245"/>
              <p:cNvSpPr>
                <a:spLocks noChangeArrowheads="1"/>
              </p:cNvSpPr>
              <p:nvPr/>
            </p:nvSpPr>
            <p:spPr bwMode="auto">
              <a:xfrm>
                <a:off x="4771" y="2359"/>
                <a:ext cx="585" cy="96"/>
              </a:xfrm>
              <a:prstGeom prst="rect">
                <a:avLst/>
              </a:prstGeom>
              <a:noFill/>
              <a:ln w="15875">
                <a:noFill/>
                <a:miter lim="800000"/>
                <a:headEnd/>
                <a:tailEnd/>
              </a:ln>
            </p:spPr>
            <p:txBody>
              <a:bodyPr wrap="none" lIns="0" tIns="0" rIns="0" bIns="0">
                <a:spAutoFit/>
              </a:bodyPr>
              <a:lstStyle/>
              <a:p>
                <a:r>
                  <a:rPr lang="fr-FR" sz="1000">
                    <a:solidFill>
                      <a:srgbClr val="000000"/>
                    </a:solidFill>
                  </a:rPr>
                  <a:t>Vout = Vreg+Vbe</a:t>
                </a:r>
                <a:endParaRPr lang="fr-FR"/>
              </a:p>
            </p:txBody>
          </p:sp>
          <p:sp>
            <p:nvSpPr>
              <p:cNvPr id="28712" name="Line 247"/>
              <p:cNvSpPr>
                <a:spLocks noChangeShapeType="1"/>
              </p:cNvSpPr>
              <p:nvPr/>
            </p:nvSpPr>
            <p:spPr bwMode="auto">
              <a:xfrm>
                <a:off x="4062" y="2298"/>
                <a:ext cx="0" cy="480"/>
              </a:xfrm>
              <a:prstGeom prst="line">
                <a:avLst/>
              </a:prstGeom>
              <a:noFill/>
              <a:ln w="15875">
                <a:solidFill>
                  <a:schemeClr val="tx1"/>
                </a:solidFill>
                <a:round/>
                <a:headEnd/>
                <a:tailEnd/>
              </a:ln>
            </p:spPr>
            <p:txBody>
              <a:bodyPr/>
              <a:lstStyle/>
              <a:p>
                <a:endParaRPr lang="fr-FR"/>
              </a:p>
            </p:txBody>
          </p:sp>
          <p:sp>
            <p:nvSpPr>
              <p:cNvPr id="28713" name="Freeform 248"/>
              <p:cNvSpPr>
                <a:spLocks/>
              </p:cNvSpPr>
              <p:nvPr/>
            </p:nvSpPr>
            <p:spPr bwMode="auto">
              <a:xfrm>
                <a:off x="4302" y="2046"/>
                <a:ext cx="84" cy="138"/>
              </a:xfrm>
              <a:custGeom>
                <a:avLst/>
                <a:gdLst>
                  <a:gd name="T0" fmla="*/ 10 w 96"/>
                  <a:gd name="T1" fmla="*/ 0 h 138"/>
                  <a:gd name="T2" fmla="*/ 10 w 96"/>
                  <a:gd name="T3" fmla="*/ 138 h 138"/>
                  <a:gd name="T4" fmla="*/ 0 w 96"/>
                  <a:gd name="T5" fmla="*/ 138 h 138"/>
                  <a:gd name="T6" fmla="*/ 0 60000 65536"/>
                  <a:gd name="T7" fmla="*/ 0 60000 65536"/>
                  <a:gd name="T8" fmla="*/ 0 60000 65536"/>
                  <a:gd name="T9" fmla="*/ 0 w 96"/>
                  <a:gd name="T10" fmla="*/ 0 h 138"/>
                  <a:gd name="T11" fmla="*/ 96 w 96"/>
                  <a:gd name="T12" fmla="*/ 138 h 138"/>
                </a:gdLst>
                <a:ahLst/>
                <a:cxnLst>
                  <a:cxn ang="T6">
                    <a:pos x="T0" y="T1"/>
                  </a:cxn>
                  <a:cxn ang="T7">
                    <a:pos x="T2" y="T3"/>
                  </a:cxn>
                  <a:cxn ang="T8">
                    <a:pos x="T4" y="T5"/>
                  </a:cxn>
                </a:cxnLst>
                <a:rect l="T9" t="T10" r="T11" b="T12"/>
                <a:pathLst>
                  <a:path w="96" h="138">
                    <a:moveTo>
                      <a:pt x="96" y="0"/>
                    </a:moveTo>
                    <a:lnTo>
                      <a:pt x="96" y="138"/>
                    </a:lnTo>
                    <a:lnTo>
                      <a:pt x="0" y="138"/>
                    </a:lnTo>
                  </a:path>
                </a:pathLst>
              </a:custGeom>
              <a:noFill/>
              <a:ln w="15875">
                <a:solidFill>
                  <a:schemeClr val="tx1"/>
                </a:solidFill>
                <a:round/>
                <a:headEnd/>
                <a:tailEnd/>
              </a:ln>
            </p:spPr>
            <p:txBody>
              <a:bodyPr/>
              <a:lstStyle/>
              <a:p>
                <a:endParaRPr lang="fr-FR"/>
              </a:p>
            </p:txBody>
          </p:sp>
          <p:sp>
            <p:nvSpPr>
              <p:cNvPr id="28714" name="Freeform 249"/>
              <p:cNvSpPr>
                <a:spLocks/>
              </p:cNvSpPr>
              <p:nvPr/>
            </p:nvSpPr>
            <p:spPr bwMode="auto">
              <a:xfrm>
                <a:off x="3660" y="1902"/>
                <a:ext cx="156" cy="276"/>
              </a:xfrm>
              <a:custGeom>
                <a:avLst/>
                <a:gdLst>
                  <a:gd name="T0" fmla="*/ 0 w 156"/>
                  <a:gd name="T1" fmla="*/ 0 h 276"/>
                  <a:gd name="T2" fmla="*/ 0 w 156"/>
                  <a:gd name="T3" fmla="*/ 276 h 276"/>
                  <a:gd name="T4" fmla="*/ 156 w 156"/>
                  <a:gd name="T5" fmla="*/ 276 h 276"/>
                  <a:gd name="T6" fmla="*/ 0 60000 65536"/>
                  <a:gd name="T7" fmla="*/ 0 60000 65536"/>
                  <a:gd name="T8" fmla="*/ 0 60000 65536"/>
                  <a:gd name="T9" fmla="*/ 0 w 156"/>
                  <a:gd name="T10" fmla="*/ 0 h 276"/>
                  <a:gd name="T11" fmla="*/ 156 w 156"/>
                  <a:gd name="T12" fmla="*/ 276 h 276"/>
                </a:gdLst>
                <a:ahLst/>
                <a:cxnLst>
                  <a:cxn ang="T6">
                    <a:pos x="T0" y="T1"/>
                  </a:cxn>
                  <a:cxn ang="T7">
                    <a:pos x="T2" y="T3"/>
                  </a:cxn>
                  <a:cxn ang="T8">
                    <a:pos x="T4" y="T5"/>
                  </a:cxn>
                </a:cxnLst>
                <a:rect l="T9" t="T10" r="T11" b="T12"/>
                <a:pathLst>
                  <a:path w="156" h="276">
                    <a:moveTo>
                      <a:pt x="0" y="0"/>
                    </a:moveTo>
                    <a:lnTo>
                      <a:pt x="0" y="276"/>
                    </a:lnTo>
                    <a:lnTo>
                      <a:pt x="156" y="276"/>
                    </a:lnTo>
                  </a:path>
                </a:pathLst>
              </a:custGeom>
              <a:noFill/>
              <a:ln w="15875">
                <a:solidFill>
                  <a:schemeClr val="tx1"/>
                </a:solidFill>
                <a:round/>
                <a:headEnd/>
                <a:tailEnd/>
              </a:ln>
            </p:spPr>
            <p:txBody>
              <a:bodyPr/>
              <a:lstStyle/>
              <a:p>
                <a:endParaRPr lang="fr-FR"/>
              </a:p>
            </p:txBody>
          </p:sp>
          <p:sp>
            <p:nvSpPr>
              <p:cNvPr id="28715" name="Rectangle 250"/>
              <p:cNvSpPr>
                <a:spLocks noChangeArrowheads="1"/>
              </p:cNvSpPr>
              <p:nvPr/>
            </p:nvSpPr>
            <p:spPr bwMode="auto">
              <a:xfrm>
                <a:off x="3888" y="2136"/>
                <a:ext cx="352" cy="96"/>
              </a:xfrm>
              <a:prstGeom prst="rect">
                <a:avLst/>
              </a:prstGeom>
              <a:noFill/>
              <a:ln w="15875">
                <a:noFill/>
                <a:miter lim="800000"/>
                <a:headEnd/>
                <a:tailEnd/>
              </a:ln>
            </p:spPr>
            <p:txBody>
              <a:bodyPr wrap="none" lIns="0" tIns="0" rIns="0" bIns="0">
                <a:spAutoFit/>
              </a:bodyPr>
              <a:lstStyle/>
              <a:p>
                <a:r>
                  <a:rPr lang="fr-FR" sz="1000">
                    <a:solidFill>
                      <a:srgbClr val="000000"/>
                    </a:solidFill>
                  </a:rPr>
                  <a:t>Régulateur</a:t>
                </a:r>
                <a:endParaRPr lang="fr-FR"/>
              </a:p>
            </p:txBody>
          </p:sp>
        </p:grpSp>
      </p:grpSp>
      <p:sp>
        <p:nvSpPr>
          <p:cNvPr id="64" name="Rectangle 63"/>
          <p:cNvSpPr/>
          <p:nvPr/>
        </p:nvSpPr>
        <p:spPr>
          <a:xfrm>
            <a:off x="3084103" y="207073"/>
            <a:ext cx="2948244" cy="461665"/>
          </a:xfrm>
          <a:prstGeom prst="rect">
            <a:avLst/>
          </a:prstGeom>
        </p:spPr>
        <p:txBody>
          <a:bodyPr wrap="none">
            <a:spAutoFit/>
          </a:bodyPr>
          <a:lstStyle/>
          <a:p>
            <a:pPr algn="ctr">
              <a:tabLst>
                <a:tab pos="717550" algn="l"/>
              </a:tabLst>
            </a:pPr>
            <a:r>
              <a:rPr lang="fr-FR" sz="2400" dirty="0"/>
              <a:t>5.	Les applications</a:t>
            </a:r>
          </a:p>
        </p:txBody>
      </p:sp>
      <p:sp>
        <p:nvSpPr>
          <p:cNvPr id="63" name="ZoneTexte 62">
            <a:extLst>
              <a:ext uri="{FF2B5EF4-FFF2-40B4-BE49-F238E27FC236}">
                <a16:creationId xmlns:a16="http://schemas.microsoft.com/office/drawing/2014/main" id="{D64FCF47-7B90-4BA9-89B6-A8261D167CB0}"/>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611188" y="912813"/>
            <a:ext cx="3981154" cy="461665"/>
          </a:xfrm>
          <a:prstGeom prst="rect">
            <a:avLst/>
          </a:prstGeom>
          <a:noFill/>
          <a:ln w="9525">
            <a:noFill/>
            <a:miter lim="800000"/>
            <a:headEnd/>
            <a:tailEnd/>
          </a:ln>
        </p:spPr>
        <p:txBody>
          <a:bodyPr wrap="none">
            <a:spAutoFit/>
          </a:bodyPr>
          <a:lstStyle/>
          <a:p>
            <a:pPr>
              <a:tabLst>
                <a:tab pos="361950" algn="l"/>
              </a:tabLst>
            </a:pPr>
            <a:r>
              <a:rPr lang="fr-FR" sz="2400" dirty="0"/>
              <a:t>5.7.	L’adaptation de tension</a:t>
            </a:r>
          </a:p>
        </p:txBody>
      </p:sp>
      <p:sp>
        <p:nvSpPr>
          <p:cNvPr id="29699" name="Rectangle 4"/>
          <p:cNvSpPr>
            <a:spLocks noChangeArrowheads="1"/>
          </p:cNvSpPr>
          <p:nvPr/>
        </p:nvSpPr>
        <p:spPr bwMode="auto">
          <a:xfrm>
            <a:off x="766763" y="1428750"/>
            <a:ext cx="5543550" cy="523220"/>
          </a:xfrm>
          <a:prstGeom prst="rect">
            <a:avLst/>
          </a:prstGeom>
          <a:noFill/>
          <a:ln w="9525">
            <a:noFill/>
            <a:miter lim="800000"/>
            <a:headEnd/>
            <a:tailEnd/>
          </a:ln>
        </p:spPr>
        <p:txBody>
          <a:bodyPr>
            <a:spAutoFit/>
          </a:bodyPr>
          <a:lstStyle/>
          <a:p>
            <a:r>
              <a:rPr lang="fr-FR" sz="1400" dirty="0"/>
              <a:t>Dans les système multi tensions</a:t>
            </a:r>
          </a:p>
          <a:p>
            <a:r>
              <a:rPr lang="fr-FR" sz="1400" dirty="0"/>
              <a:t>Permet d’adapter les tensions de fonctionnement</a:t>
            </a:r>
            <a:endParaRPr lang="fr-FR" sz="1400" dirty="0">
              <a:sym typeface="Webdings" pitchFamily="18" charset="2"/>
            </a:endParaRPr>
          </a:p>
        </p:txBody>
      </p:sp>
      <p:sp>
        <p:nvSpPr>
          <p:cNvPr id="29700" name="Line 38"/>
          <p:cNvSpPr>
            <a:spLocks noChangeShapeType="1"/>
          </p:cNvSpPr>
          <p:nvPr/>
        </p:nvSpPr>
        <p:spPr bwMode="auto">
          <a:xfrm>
            <a:off x="4524375" y="3063875"/>
            <a:ext cx="0" cy="3136900"/>
          </a:xfrm>
          <a:prstGeom prst="line">
            <a:avLst/>
          </a:prstGeom>
          <a:noFill/>
          <a:ln w="9525">
            <a:solidFill>
              <a:schemeClr val="tx1"/>
            </a:solidFill>
            <a:round/>
            <a:headEnd/>
            <a:tailEnd/>
          </a:ln>
        </p:spPr>
        <p:txBody>
          <a:bodyPr/>
          <a:lstStyle/>
          <a:p>
            <a:endParaRPr lang="fr-FR"/>
          </a:p>
        </p:txBody>
      </p:sp>
      <p:sp>
        <p:nvSpPr>
          <p:cNvPr id="29701" name="AutoShape 62"/>
          <p:cNvSpPr>
            <a:spLocks noChangeArrowheads="1"/>
          </p:cNvSpPr>
          <p:nvPr/>
        </p:nvSpPr>
        <p:spPr bwMode="auto">
          <a:xfrm rot="5400000">
            <a:off x="1428750" y="4238625"/>
            <a:ext cx="542925" cy="523875"/>
          </a:xfrm>
          <a:prstGeom prst="triangle">
            <a:avLst>
              <a:gd name="adj" fmla="val 50000"/>
            </a:avLst>
          </a:prstGeom>
          <a:noFill/>
          <a:ln w="15875">
            <a:solidFill>
              <a:schemeClr val="tx1"/>
            </a:solidFill>
            <a:miter lim="800000"/>
            <a:headEnd/>
            <a:tailEnd/>
          </a:ln>
        </p:spPr>
        <p:txBody>
          <a:bodyPr wrap="none" anchor="ctr"/>
          <a:lstStyle/>
          <a:p>
            <a:endParaRPr lang="fr-FR"/>
          </a:p>
        </p:txBody>
      </p:sp>
      <p:sp>
        <p:nvSpPr>
          <p:cNvPr id="29702" name="Line 63"/>
          <p:cNvSpPr>
            <a:spLocks noChangeShapeType="1"/>
          </p:cNvSpPr>
          <p:nvPr/>
        </p:nvSpPr>
        <p:spPr bwMode="auto">
          <a:xfrm flipH="1">
            <a:off x="2085975" y="4495800"/>
            <a:ext cx="266700" cy="0"/>
          </a:xfrm>
          <a:prstGeom prst="line">
            <a:avLst/>
          </a:prstGeom>
          <a:noFill/>
          <a:ln w="15875">
            <a:solidFill>
              <a:schemeClr val="tx1"/>
            </a:solidFill>
            <a:round/>
            <a:headEnd/>
            <a:tailEnd/>
          </a:ln>
        </p:spPr>
        <p:txBody>
          <a:bodyPr/>
          <a:lstStyle/>
          <a:p>
            <a:endParaRPr lang="fr-FR"/>
          </a:p>
        </p:txBody>
      </p:sp>
      <p:sp>
        <p:nvSpPr>
          <p:cNvPr id="29703" name="Line 64"/>
          <p:cNvSpPr>
            <a:spLocks noChangeShapeType="1"/>
          </p:cNvSpPr>
          <p:nvPr/>
        </p:nvSpPr>
        <p:spPr bwMode="auto">
          <a:xfrm flipH="1">
            <a:off x="1009650" y="4495800"/>
            <a:ext cx="419100" cy="0"/>
          </a:xfrm>
          <a:prstGeom prst="line">
            <a:avLst/>
          </a:prstGeom>
          <a:noFill/>
          <a:ln w="15875">
            <a:solidFill>
              <a:schemeClr val="tx1"/>
            </a:solidFill>
            <a:round/>
            <a:headEnd/>
            <a:tailEnd/>
          </a:ln>
        </p:spPr>
        <p:txBody>
          <a:bodyPr/>
          <a:lstStyle/>
          <a:p>
            <a:endParaRPr lang="fr-FR"/>
          </a:p>
        </p:txBody>
      </p:sp>
      <p:sp>
        <p:nvSpPr>
          <p:cNvPr id="29704" name="Rectangle 109"/>
          <p:cNvSpPr>
            <a:spLocks noChangeArrowheads="1"/>
          </p:cNvSpPr>
          <p:nvPr/>
        </p:nvSpPr>
        <p:spPr bwMode="auto">
          <a:xfrm>
            <a:off x="1193800" y="3546475"/>
            <a:ext cx="952500" cy="212725"/>
          </a:xfrm>
          <a:prstGeom prst="rect">
            <a:avLst/>
          </a:prstGeom>
          <a:noFill/>
          <a:ln w="15875">
            <a:noFill/>
            <a:miter lim="800000"/>
            <a:headEnd/>
            <a:tailEnd/>
          </a:ln>
        </p:spPr>
        <p:txBody>
          <a:bodyPr wrap="none" lIns="0" tIns="0" rIns="0" bIns="0">
            <a:spAutoFit/>
          </a:bodyPr>
          <a:lstStyle/>
          <a:p>
            <a:r>
              <a:rPr lang="fr-FR" sz="1400"/>
              <a:t>Porte logique</a:t>
            </a:r>
          </a:p>
        </p:txBody>
      </p:sp>
      <p:sp>
        <p:nvSpPr>
          <p:cNvPr id="29705" name="Line 111"/>
          <p:cNvSpPr>
            <a:spLocks noChangeShapeType="1"/>
          </p:cNvSpPr>
          <p:nvPr/>
        </p:nvSpPr>
        <p:spPr bwMode="auto">
          <a:xfrm>
            <a:off x="2843213" y="4284663"/>
            <a:ext cx="1587" cy="388937"/>
          </a:xfrm>
          <a:prstGeom prst="line">
            <a:avLst/>
          </a:prstGeom>
          <a:noFill/>
          <a:ln w="15875">
            <a:solidFill>
              <a:srgbClr val="000000"/>
            </a:solidFill>
            <a:round/>
            <a:headEnd/>
            <a:tailEnd/>
          </a:ln>
        </p:spPr>
        <p:txBody>
          <a:bodyPr/>
          <a:lstStyle/>
          <a:p>
            <a:endParaRPr lang="fr-FR"/>
          </a:p>
        </p:txBody>
      </p:sp>
      <p:grpSp>
        <p:nvGrpSpPr>
          <p:cNvPr id="29706" name="Group 112"/>
          <p:cNvGrpSpPr>
            <a:grpSpLocks/>
          </p:cNvGrpSpPr>
          <p:nvPr/>
        </p:nvGrpSpPr>
        <p:grpSpPr bwMode="auto">
          <a:xfrm>
            <a:off x="2843213" y="4554538"/>
            <a:ext cx="182562" cy="119062"/>
            <a:chOff x="2779" y="1531"/>
            <a:chExt cx="115" cy="75"/>
          </a:xfrm>
        </p:grpSpPr>
        <p:sp>
          <p:nvSpPr>
            <p:cNvPr id="29763" name="Line 113"/>
            <p:cNvSpPr>
              <a:spLocks noChangeShapeType="1"/>
            </p:cNvSpPr>
            <p:nvPr/>
          </p:nvSpPr>
          <p:spPr bwMode="auto">
            <a:xfrm>
              <a:off x="2779" y="1531"/>
              <a:ext cx="73" cy="48"/>
            </a:xfrm>
            <a:prstGeom prst="line">
              <a:avLst/>
            </a:prstGeom>
            <a:noFill/>
            <a:ln w="15875">
              <a:solidFill>
                <a:srgbClr val="000000"/>
              </a:solidFill>
              <a:round/>
              <a:headEnd/>
              <a:tailEnd/>
            </a:ln>
          </p:spPr>
          <p:txBody>
            <a:bodyPr/>
            <a:lstStyle/>
            <a:p>
              <a:endParaRPr lang="fr-FR"/>
            </a:p>
          </p:txBody>
        </p:sp>
        <p:sp>
          <p:nvSpPr>
            <p:cNvPr id="29764" name="Freeform 114"/>
            <p:cNvSpPr>
              <a:spLocks/>
            </p:cNvSpPr>
            <p:nvPr/>
          </p:nvSpPr>
          <p:spPr bwMode="auto">
            <a:xfrm>
              <a:off x="2836" y="1556"/>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29707" name="Line 115"/>
          <p:cNvSpPr>
            <a:spLocks noChangeShapeType="1"/>
          </p:cNvSpPr>
          <p:nvPr/>
        </p:nvSpPr>
        <p:spPr bwMode="auto">
          <a:xfrm flipH="1">
            <a:off x="2674938" y="4494213"/>
            <a:ext cx="168275" cy="1587"/>
          </a:xfrm>
          <a:prstGeom prst="line">
            <a:avLst/>
          </a:prstGeom>
          <a:noFill/>
          <a:ln w="15875">
            <a:solidFill>
              <a:srgbClr val="000000"/>
            </a:solidFill>
            <a:round/>
            <a:headEnd/>
            <a:tailEnd/>
          </a:ln>
        </p:spPr>
        <p:txBody>
          <a:bodyPr/>
          <a:lstStyle/>
          <a:p>
            <a:endParaRPr lang="fr-FR"/>
          </a:p>
        </p:txBody>
      </p:sp>
      <p:sp>
        <p:nvSpPr>
          <p:cNvPr id="29708" name="Line 116"/>
          <p:cNvSpPr>
            <a:spLocks noChangeShapeType="1"/>
          </p:cNvSpPr>
          <p:nvPr/>
        </p:nvSpPr>
        <p:spPr bwMode="auto">
          <a:xfrm flipV="1">
            <a:off x="2843213" y="4284663"/>
            <a:ext cx="182562" cy="119062"/>
          </a:xfrm>
          <a:prstGeom prst="line">
            <a:avLst/>
          </a:prstGeom>
          <a:noFill/>
          <a:ln w="15875">
            <a:solidFill>
              <a:srgbClr val="000000"/>
            </a:solidFill>
            <a:round/>
            <a:headEnd/>
            <a:tailEnd/>
          </a:ln>
        </p:spPr>
        <p:txBody>
          <a:bodyPr/>
          <a:lstStyle/>
          <a:p>
            <a:endParaRPr lang="fr-FR"/>
          </a:p>
        </p:txBody>
      </p:sp>
      <p:sp>
        <p:nvSpPr>
          <p:cNvPr id="29709" name="Line 117"/>
          <p:cNvSpPr>
            <a:spLocks noChangeShapeType="1"/>
          </p:cNvSpPr>
          <p:nvPr/>
        </p:nvSpPr>
        <p:spPr bwMode="auto">
          <a:xfrm>
            <a:off x="3019425" y="4667250"/>
            <a:ext cx="1588" cy="214313"/>
          </a:xfrm>
          <a:prstGeom prst="line">
            <a:avLst/>
          </a:prstGeom>
          <a:noFill/>
          <a:ln w="15875">
            <a:solidFill>
              <a:srgbClr val="000000"/>
            </a:solidFill>
            <a:round/>
            <a:headEnd/>
            <a:tailEnd/>
          </a:ln>
        </p:spPr>
        <p:txBody>
          <a:bodyPr/>
          <a:lstStyle/>
          <a:p>
            <a:endParaRPr lang="fr-FR"/>
          </a:p>
        </p:txBody>
      </p:sp>
      <p:sp>
        <p:nvSpPr>
          <p:cNvPr id="29710" name="Line 118"/>
          <p:cNvSpPr>
            <a:spLocks noChangeShapeType="1"/>
          </p:cNvSpPr>
          <p:nvPr/>
        </p:nvSpPr>
        <p:spPr bwMode="auto">
          <a:xfrm>
            <a:off x="3025775" y="4032250"/>
            <a:ext cx="1588" cy="252413"/>
          </a:xfrm>
          <a:prstGeom prst="line">
            <a:avLst/>
          </a:prstGeom>
          <a:noFill/>
          <a:ln w="15875">
            <a:solidFill>
              <a:srgbClr val="000000"/>
            </a:solidFill>
            <a:round/>
            <a:headEnd/>
            <a:tailEnd/>
          </a:ln>
        </p:spPr>
        <p:txBody>
          <a:bodyPr/>
          <a:lstStyle/>
          <a:p>
            <a:endParaRPr lang="fr-FR"/>
          </a:p>
        </p:txBody>
      </p:sp>
      <p:sp>
        <p:nvSpPr>
          <p:cNvPr id="29711" name="Line 132"/>
          <p:cNvSpPr>
            <a:spLocks noChangeShapeType="1"/>
          </p:cNvSpPr>
          <p:nvPr/>
        </p:nvSpPr>
        <p:spPr bwMode="auto">
          <a:xfrm>
            <a:off x="3022600" y="3906838"/>
            <a:ext cx="1588" cy="149225"/>
          </a:xfrm>
          <a:prstGeom prst="line">
            <a:avLst/>
          </a:prstGeom>
          <a:noFill/>
          <a:ln w="15875">
            <a:solidFill>
              <a:srgbClr val="000000"/>
            </a:solidFill>
            <a:round/>
            <a:headEnd/>
            <a:tailEnd/>
          </a:ln>
        </p:spPr>
        <p:txBody>
          <a:bodyPr/>
          <a:lstStyle/>
          <a:p>
            <a:endParaRPr lang="fr-FR"/>
          </a:p>
        </p:txBody>
      </p:sp>
      <p:sp useBgFill="1">
        <p:nvSpPr>
          <p:cNvPr id="29712" name="Rectangle 133"/>
          <p:cNvSpPr>
            <a:spLocks noChangeArrowheads="1"/>
          </p:cNvSpPr>
          <p:nvPr/>
        </p:nvSpPr>
        <p:spPr bwMode="auto">
          <a:xfrm>
            <a:off x="2962275" y="3517900"/>
            <a:ext cx="122238" cy="388938"/>
          </a:xfrm>
          <a:prstGeom prst="rect">
            <a:avLst/>
          </a:prstGeom>
          <a:ln w="15875">
            <a:solidFill>
              <a:srgbClr val="000000"/>
            </a:solidFill>
            <a:miter lim="800000"/>
            <a:headEnd/>
            <a:tailEnd/>
          </a:ln>
        </p:spPr>
        <p:txBody>
          <a:bodyPr/>
          <a:lstStyle/>
          <a:p>
            <a:endParaRPr lang="fr-FR"/>
          </a:p>
        </p:txBody>
      </p:sp>
      <p:sp>
        <p:nvSpPr>
          <p:cNvPr id="29713" name="Rectangle 134"/>
          <p:cNvSpPr>
            <a:spLocks noChangeArrowheads="1"/>
          </p:cNvSpPr>
          <p:nvPr/>
        </p:nvSpPr>
        <p:spPr bwMode="auto">
          <a:xfrm>
            <a:off x="2978150" y="3632200"/>
            <a:ext cx="84138" cy="152400"/>
          </a:xfrm>
          <a:prstGeom prst="rect">
            <a:avLst/>
          </a:prstGeom>
          <a:noFill/>
          <a:ln w="15875">
            <a:noFill/>
            <a:miter lim="800000"/>
            <a:headEnd/>
            <a:tailEnd/>
          </a:ln>
        </p:spPr>
        <p:txBody>
          <a:bodyPr wrap="none" lIns="0" tIns="0" rIns="0" bIns="0">
            <a:spAutoFit/>
          </a:bodyPr>
          <a:lstStyle/>
          <a:p>
            <a:r>
              <a:rPr lang="fr-FR" sz="1000">
                <a:solidFill>
                  <a:srgbClr val="000000"/>
                </a:solidFill>
              </a:rPr>
              <a:t>R</a:t>
            </a:r>
            <a:endParaRPr lang="fr-FR"/>
          </a:p>
        </p:txBody>
      </p:sp>
      <p:sp>
        <p:nvSpPr>
          <p:cNvPr id="29714" name="Line 137"/>
          <p:cNvSpPr>
            <a:spLocks noChangeShapeType="1"/>
          </p:cNvSpPr>
          <p:nvPr/>
        </p:nvSpPr>
        <p:spPr bwMode="auto">
          <a:xfrm>
            <a:off x="3028950" y="4105275"/>
            <a:ext cx="638175" cy="0"/>
          </a:xfrm>
          <a:prstGeom prst="line">
            <a:avLst/>
          </a:prstGeom>
          <a:noFill/>
          <a:ln w="15875">
            <a:solidFill>
              <a:schemeClr val="tx1"/>
            </a:solidFill>
            <a:round/>
            <a:headEnd/>
            <a:tailEnd/>
          </a:ln>
        </p:spPr>
        <p:txBody>
          <a:bodyPr/>
          <a:lstStyle/>
          <a:p>
            <a:endParaRPr lang="fr-FR"/>
          </a:p>
        </p:txBody>
      </p:sp>
      <p:sp>
        <p:nvSpPr>
          <p:cNvPr id="29715" name="AutoShape 139"/>
          <p:cNvSpPr>
            <a:spLocks noChangeArrowheads="1"/>
          </p:cNvSpPr>
          <p:nvPr/>
        </p:nvSpPr>
        <p:spPr bwMode="auto">
          <a:xfrm flipV="1">
            <a:off x="2955925" y="4876800"/>
            <a:ext cx="133350" cy="171450"/>
          </a:xfrm>
          <a:prstGeom prst="triangle">
            <a:avLst>
              <a:gd name="adj" fmla="val 50000"/>
            </a:avLst>
          </a:prstGeom>
          <a:noFill/>
          <a:ln w="9525">
            <a:solidFill>
              <a:schemeClr val="tx1"/>
            </a:solidFill>
            <a:miter lim="800000"/>
            <a:headEnd/>
            <a:tailEnd/>
          </a:ln>
        </p:spPr>
        <p:txBody>
          <a:bodyPr wrap="none" anchor="ctr"/>
          <a:lstStyle/>
          <a:p>
            <a:endParaRPr lang="fr-FR"/>
          </a:p>
        </p:txBody>
      </p:sp>
      <p:sp useBgFill="1">
        <p:nvSpPr>
          <p:cNvPr id="29716" name="Rectangle 142"/>
          <p:cNvSpPr>
            <a:spLocks noChangeArrowheads="1"/>
          </p:cNvSpPr>
          <p:nvPr/>
        </p:nvSpPr>
        <p:spPr bwMode="auto">
          <a:xfrm rot="-5400000">
            <a:off x="2408238" y="4306888"/>
            <a:ext cx="122237" cy="388937"/>
          </a:xfrm>
          <a:prstGeom prst="rect">
            <a:avLst/>
          </a:prstGeom>
          <a:ln w="15875">
            <a:solidFill>
              <a:srgbClr val="000000"/>
            </a:solidFill>
            <a:miter lim="800000"/>
            <a:headEnd/>
            <a:tailEnd/>
          </a:ln>
        </p:spPr>
        <p:txBody>
          <a:bodyPr/>
          <a:lstStyle/>
          <a:p>
            <a:endParaRPr lang="fr-FR"/>
          </a:p>
        </p:txBody>
      </p:sp>
      <p:sp>
        <p:nvSpPr>
          <p:cNvPr id="29717" name="Rectangle 143"/>
          <p:cNvSpPr>
            <a:spLocks noChangeArrowheads="1"/>
          </p:cNvSpPr>
          <p:nvPr/>
        </p:nvSpPr>
        <p:spPr bwMode="auto">
          <a:xfrm rot="10800000" flipV="1">
            <a:off x="2438174" y="4421188"/>
            <a:ext cx="84137" cy="152400"/>
          </a:xfrm>
          <a:prstGeom prst="rect">
            <a:avLst/>
          </a:prstGeom>
          <a:noFill/>
          <a:ln w="15875">
            <a:noFill/>
            <a:miter lim="800000"/>
            <a:headEnd/>
            <a:tailEnd/>
          </a:ln>
        </p:spPr>
        <p:txBody>
          <a:bodyPr wrap="none" lIns="0" tIns="0" rIns="0" bIns="0">
            <a:spAutoFit/>
          </a:bodyPr>
          <a:lstStyle/>
          <a:p>
            <a:r>
              <a:rPr lang="fr-FR" sz="1000" dirty="0">
                <a:solidFill>
                  <a:srgbClr val="000000"/>
                </a:solidFill>
              </a:rPr>
              <a:t>R</a:t>
            </a:r>
            <a:endParaRPr lang="fr-FR" dirty="0"/>
          </a:p>
        </p:txBody>
      </p:sp>
      <p:sp>
        <p:nvSpPr>
          <p:cNvPr id="29718" name="Rectangle 146"/>
          <p:cNvSpPr>
            <a:spLocks noChangeArrowheads="1"/>
          </p:cNvSpPr>
          <p:nvPr/>
        </p:nvSpPr>
        <p:spPr bwMode="auto">
          <a:xfrm>
            <a:off x="3405188" y="3944938"/>
            <a:ext cx="254000" cy="152400"/>
          </a:xfrm>
          <a:prstGeom prst="rect">
            <a:avLst/>
          </a:prstGeom>
          <a:noFill/>
          <a:ln w="15875">
            <a:noFill/>
            <a:miter lim="800000"/>
            <a:headEnd/>
            <a:tailEnd/>
          </a:ln>
        </p:spPr>
        <p:txBody>
          <a:bodyPr wrap="none" lIns="0" tIns="0" rIns="0" bIns="0">
            <a:spAutoFit/>
          </a:bodyPr>
          <a:lstStyle/>
          <a:p>
            <a:r>
              <a:rPr lang="fr-FR" sz="1000">
                <a:solidFill>
                  <a:srgbClr val="000000"/>
                </a:solidFill>
              </a:rPr>
              <a:t>Vout</a:t>
            </a:r>
            <a:endParaRPr lang="fr-FR"/>
          </a:p>
        </p:txBody>
      </p:sp>
      <p:sp>
        <p:nvSpPr>
          <p:cNvPr id="29719" name="Rectangle 147"/>
          <p:cNvSpPr>
            <a:spLocks noChangeArrowheads="1"/>
          </p:cNvSpPr>
          <p:nvPr/>
        </p:nvSpPr>
        <p:spPr bwMode="auto">
          <a:xfrm>
            <a:off x="1014413" y="4325938"/>
            <a:ext cx="190500" cy="152400"/>
          </a:xfrm>
          <a:prstGeom prst="rect">
            <a:avLst/>
          </a:prstGeom>
          <a:noFill/>
          <a:ln w="15875">
            <a:noFill/>
            <a:miter lim="800000"/>
            <a:headEnd/>
            <a:tailEnd/>
          </a:ln>
        </p:spPr>
        <p:txBody>
          <a:bodyPr wrap="none" lIns="0" tIns="0" rIns="0" bIns="0">
            <a:spAutoFit/>
          </a:bodyPr>
          <a:lstStyle/>
          <a:p>
            <a:r>
              <a:rPr lang="fr-FR" sz="1000">
                <a:solidFill>
                  <a:srgbClr val="000000"/>
                </a:solidFill>
              </a:rPr>
              <a:t>Vin</a:t>
            </a:r>
            <a:endParaRPr lang="fr-FR"/>
          </a:p>
        </p:txBody>
      </p:sp>
      <p:sp>
        <p:nvSpPr>
          <p:cNvPr id="29720" name="Rectangle 149"/>
          <p:cNvSpPr>
            <a:spLocks noChangeArrowheads="1"/>
          </p:cNvSpPr>
          <p:nvPr/>
        </p:nvSpPr>
        <p:spPr bwMode="auto">
          <a:xfrm>
            <a:off x="612775" y="5526088"/>
            <a:ext cx="3752850" cy="304800"/>
          </a:xfrm>
          <a:prstGeom prst="rect">
            <a:avLst/>
          </a:prstGeom>
          <a:noFill/>
          <a:ln w="9525">
            <a:noFill/>
            <a:miter lim="800000"/>
            <a:headEnd/>
            <a:tailEnd/>
          </a:ln>
        </p:spPr>
        <p:txBody>
          <a:bodyPr>
            <a:spAutoFit/>
          </a:bodyPr>
          <a:lstStyle/>
          <a:p>
            <a:r>
              <a:rPr lang="fr-FR" sz="1400"/>
              <a:t>Vérifier que le courant de sortie soit compatible</a:t>
            </a:r>
          </a:p>
        </p:txBody>
      </p:sp>
      <p:sp>
        <p:nvSpPr>
          <p:cNvPr id="29721" name="Line 151"/>
          <p:cNvSpPr>
            <a:spLocks noChangeShapeType="1"/>
          </p:cNvSpPr>
          <p:nvPr/>
        </p:nvSpPr>
        <p:spPr bwMode="auto">
          <a:xfrm>
            <a:off x="1671638" y="4748213"/>
            <a:ext cx="1587" cy="214312"/>
          </a:xfrm>
          <a:prstGeom prst="line">
            <a:avLst/>
          </a:prstGeom>
          <a:noFill/>
          <a:ln w="15875">
            <a:solidFill>
              <a:srgbClr val="000000"/>
            </a:solidFill>
            <a:round/>
            <a:headEnd/>
            <a:tailEnd/>
          </a:ln>
        </p:spPr>
        <p:txBody>
          <a:bodyPr/>
          <a:lstStyle/>
          <a:p>
            <a:endParaRPr lang="fr-FR"/>
          </a:p>
        </p:txBody>
      </p:sp>
      <p:sp>
        <p:nvSpPr>
          <p:cNvPr id="29722" name="AutoShape 152"/>
          <p:cNvSpPr>
            <a:spLocks noChangeArrowheads="1"/>
          </p:cNvSpPr>
          <p:nvPr/>
        </p:nvSpPr>
        <p:spPr bwMode="auto">
          <a:xfrm flipV="1">
            <a:off x="1608138" y="4951413"/>
            <a:ext cx="133350" cy="171450"/>
          </a:xfrm>
          <a:prstGeom prst="triangle">
            <a:avLst>
              <a:gd name="adj" fmla="val 50000"/>
            </a:avLst>
          </a:prstGeom>
          <a:noFill/>
          <a:ln w="9525">
            <a:solidFill>
              <a:schemeClr val="tx1"/>
            </a:solidFill>
            <a:miter lim="800000"/>
            <a:headEnd/>
            <a:tailEnd/>
          </a:ln>
        </p:spPr>
        <p:txBody>
          <a:bodyPr wrap="none" anchor="ctr"/>
          <a:lstStyle/>
          <a:p>
            <a:endParaRPr lang="fr-FR"/>
          </a:p>
        </p:txBody>
      </p:sp>
      <p:sp>
        <p:nvSpPr>
          <p:cNvPr id="29723" name="Line 153"/>
          <p:cNvSpPr>
            <a:spLocks noChangeShapeType="1"/>
          </p:cNvSpPr>
          <p:nvPr/>
        </p:nvSpPr>
        <p:spPr bwMode="auto">
          <a:xfrm>
            <a:off x="1677988" y="4027488"/>
            <a:ext cx="3175" cy="282575"/>
          </a:xfrm>
          <a:prstGeom prst="line">
            <a:avLst/>
          </a:prstGeom>
          <a:noFill/>
          <a:ln w="15875">
            <a:solidFill>
              <a:srgbClr val="000000"/>
            </a:solidFill>
            <a:round/>
            <a:headEnd/>
            <a:tailEnd/>
          </a:ln>
        </p:spPr>
        <p:txBody>
          <a:bodyPr/>
          <a:lstStyle/>
          <a:p>
            <a:endParaRPr lang="fr-FR"/>
          </a:p>
        </p:txBody>
      </p:sp>
      <p:sp>
        <p:nvSpPr>
          <p:cNvPr id="29724" name="Line 154"/>
          <p:cNvSpPr>
            <a:spLocks noChangeShapeType="1"/>
          </p:cNvSpPr>
          <p:nvPr/>
        </p:nvSpPr>
        <p:spPr bwMode="auto">
          <a:xfrm>
            <a:off x="1589088" y="4027488"/>
            <a:ext cx="161925" cy="0"/>
          </a:xfrm>
          <a:prstGeom prst="line">
            <a:avLst/>
          </a:prstGeom>
          <a:noFill/>
          <a:ln w="15875">
            <a:solidFill>
              <a:schemeClr val="tx1"/>
            </a:solidFill>
            <a:round/>
            <a:headEnd/>
            <a:tailEnd/>
          </a:ln>
        </p:spPr>
        <p:txBody>
          <a:bodyPr/>
          <a:lstStyle/>
          <a:p>
            <a:endParaRPr lang="fr-FR"/>
          </a:p>
        </p:txBody>
      </p:sp>
      <p:sp>
        <p:nvSpPr>
          <p:cNvPr id="29725" name="Rectangle 155"/>
          <p:cNvSpPr>
            <a:spLocks noChangeArrowheads="1"/>
          </p:cNvSpPr>
          <p:nvPr/>
        </p:nvSpPr>
        <p:spPr bwMode="auto">
          <a:xfrm>
            <a:off x="1535113" y="3836988"/>
            <a:ext cx="254000" cy="152400"/>
          </a:xfrm>
          <a:prstGeom prst="rect">
            <a:avLst/>
          </a:prstGeom>
          <a:noFill/>
          <a:ln w="15875">
            <a:noFill/>
            <a:miter lim="800000"/>
            <a:headEnd/>
            <a:tailEnd/>
          </a:ln>
        </p:spPr>
        <p:txBody>
          <a:bodyPr wrap="none" lIns="0" tIns="0" rIns="0" bIns="0">
            <a:spAutoFit/>
          </a:bodyPr>
          <a:lstStyle/>
          <a:p>
            <a:r>
              <a:rPr lang="fr-FR" sz="1000">
                <a:solidFill>
                  <a:srgbClr val="000000"/>
                </a:solidFill>
              </a:rPr>
              <a:t>V</a:t>
            </a:r>
            <a:r>
              <a:rPr lang="fr-FR" sz="1000" baseline="-25000">
                <a:solidFill>
                  <a:srgbClr val="000000"/>
                </a:solidFill>
              </a:rPr>
              <a:t>CC1</a:t>
            </a:r>
          </a:p>
        </p:txBody>
      </p:sp>
      <p:sp>
        <p:nvSpPr>
          <p:cNvPr id="29726" name="Oval 157"/>
          <p:cNvSpPr>
            <a:spLocks noChangeArrowheads="1"/>
          </p:cNvSpPr>
          <p:nvPr/>
        </p:nvSpPr>
        <p:spPr bwMode="auto">
          <a:xfrm>
            <a:off x="1962150" y="4438650"/>
            <a:ext cx="123825" cy="123825"/>
          </a:xfrm>
          <a:prstGeom prst="ellipse">
            <a:avLst/>
          </a:prstGeom>
          <a:noFill/>
          <a:ln w="15875">
            <a:solidFill>
              <a:schemeClr val="tx1"/>
            </a:solidFill>
            <a:round/>
            <a:headEnd/>
            <a:tailEnd/>
          </a:ln>
        </p:spPr>
        <p:txBody>
          <a:bodyPr wrap="none" anchor="ctr"/>
          <a:lstStyle/>
          <a:p>
            <a:endParaRPr lang="fr-FR"/>
          </a:p>
        </p:txBody>
      </p:sp>
      <p:sp>
        <p:nvSpPr>
          <p:cNvPr id="29727" name="AutoShape 158"/>
          <p:cNvSpPr>
            <a:spLocks noChangeArrowheads="1"/>
          </p:cNvSpPr>
          <p:nvPr/>
        </p:nvSpPr>
        <p:spPr bwMode="auto">
          <a:xfrm rot="5400000">
            <a:off x="5637213" y="4246563"/>
            <a:ext cx="542925" cy="523875"/>
          </a:xfrm>
          <a:prstGeom prst="triangle">
            <a:avLst>
              <a:gd name="adj" fmla="val 50000"/>
            </a:avLst>
          </a:prstGeom>
          <a:noFill/>
          <a:ln w="15875">
            <a:solidFill>
              <a:schemeClr val="tx1"/>
            </a:solidFill>
            <a:miter lim="800000"/>
            <a:headEnd/>
            <a:tailEnd/>
          </a:ln>
        </p:spPr>
        <p:txBody>
          <a:bodyPr wrap="none" anchor="ctr"/>
          <a:lstStyle/>
          <a:p>
            <a:endParaRPr lang="fr-FR"/>
          </a:p>
        </p:txBody>
      </p:sp>
      <p:sp>
        <p:nvSpPr>
          <p:cNvPr id="29728" name="Line 159"/>
          <p:cNvSpPr>
            <a:spLocks noChangeShapeType="1"/>
          </p:cNvSpPr>
          <p:nvPr/>
        </p:nvSpPr>
        <p:spPr bwMode="auto">
          <a:xfrm flipH="1">
            <a:off x="6294438" y="4503738"/>
            <a:ext cx="266700" cy="0"/>
          </a:xfrm>
          <a:prstGeom prst="line">
            <a:avLst/>
          </a:prstGeom>
          <a:noFill/>
          <a:ln w="15875">
            <a:solidFill>
              <a:schemeClr val="tx1"/>
            </a:solidFill>
            <a:round/>
            <a:headEnd/>
            <a:tailEnd/>
          </a:ln>
        </p:spPr>
        <p:txBody>
          <a:bodyPr/>
          <a:lstStyle/>
          <a:p>
            <a:endParaRPr lang="fr-FR"/>
          </a:p>
        </p:txBody>
      </p:sp>
      <p:sp>
        <p:nvSpPr>
          <p:cNvPr id="29729" name="Line 160"/>
          <p:cNvSpPr>
            <a:spLocks noChangeShapeType="1"/>
          </p:cNvSpPr>
          <p:nvPr/>
        </p:nvSpPr>
        <p:spPr bwMode="auto">
          <a:xfrm flipH="1">
            <a:off x="5218113" y="4503738"/>
            <a:ext cx="419100" cy="0"/>
          </a:xfrm>
          <a:prstGeom prst="line">
            <a:avLst/>
          </a:prstGeom>
          <a:noFill/>
          <a:ln w="15875">
            <a:solidFill>
              <a:schemeClr val="tx1"/>
            </a:solidFill>
            <a:round/>
            <a:headEnd/>
            <a:tailEnd/>
          </a:ln>
        </p:spPr>
        <p:txBody>
          <a:bodyPr/>
          <a:lstStyle/>
          <a:p>
            <a:endParaRPr lang="fr-FR"/>
          </a:p>
        </p:txBody>
      </p:sp>
      <p:sp>
        <p:nvSpPr>
          <p:cNvPr id="29730" name="Rectangle 161"/>
          <p:cNvSpPr>
            <a:spLocks noChangeArrowheads="1"/>
          </p:cNvSpPr>
          <p:nvPr/>
        </p:nvSpPr>
        <p:spPr bwMode="auto">
          <a:xfrm>
            <a:off x="5402263" y="3554413"/>
            <a:ext cx="952500" cy="212725"/>
          </a:xfrm>
          <a:prstGeom prst="rect">
            <a:avLst/>
          </a:prstGeom>
          <a:noFill/>
          <a:ln w="15875">
            <a:noFill/>
            <a:miter lim="800000"/>
            <a:headEnd/>
            <a:tailEnd/>
          </a:ln>
        </p:spPr>
        <p:txBody>
          <a:bodyPr wrap="none" lIns="0" tIns="0" rIns="0" bIns="0">
            <a:spAutoFit/>
          </a:bodyPr>
          <a:lstStyle/>
          <a:p>
            <a:r>
              <a:rPr lang="fr-FR" sz="1400"/>
              <a:t>Porte logique</a:t>
            </a:r>
          </a:p>
        </p:txBody>
      </p:sp>
      <p:sp>
        <p:nvSpPr>
          <p:cNvPr id="29731" name="Line 168"/>
          <p:cNvSpPr>
            <a:spLocks noChangeShapeType="1"/>
          </p:cNvSpPr>
          <p:nvPr/>
        </p:nvSpPr>
        <p:spPr bwMode="auto">
          <a:xfrm>
            <a:off x="6948488" y="4814888"/>
            <a:ext cx="1587" cy="214312"/>
          </a:xfrm>
          <a:prstGeom prst="line">
            <a:avLst/>
          </a:prstGeom>
          <a:noFill/>
          <a:ln w="15875">
            <a:solidFill>
              <a:srgbClr val="000000"/>
            </a:solidFill>
            <a:round/>
            <a:headEnd/>
            <a:tailEnd/>
          </a:ln>
        </p:spPr>
        <p:txBody>
          <a:bodyPr/>
          <a:lstStyle/>
          <a:p>
            <a:endParaRPr lang="fr-FR"/>
          </a:p>
        </p:txBody>
      </p:sp>
      <p:sp>
        <p:nvSpPr>
          <p:cNvPr id="29732" name="Line 170"/>
          <p:cNvSpPr>
            <a:spLocks noChangeShapeType="1"/>
          </p:cNvSpPr>
          <p:nvPr/>
        </p:nvSpPr>
        <p:spPr bwMode="auto">
          <a:xfrm>
            <a:off x="6945313" y="4048125"/>
            <a:ext cx="1587" cy="149225"/>
          </a:xfrm>
          <a:prstGeom prst="line">
            <a:avLst/>
          </a:prstGeom>
          <a:noFill/>
          <a:ln w="15875">
            <a:solidFill>
              <a:srgbClr val="000000"/>
            </a:solidFill>
            <a:round/>
            <a:headEnd/>
            <a:tailEnd/>
          </a:ln>
        </p:spPr>
        <p:txBody>
          <a:bodyPr/>
          <a:lstStyle/>
          <a:p>
            <a:endParaRPr lang="fr-FR"/>
          </a:p>
        </p:txBody>
      </p:sp>
      <p:sp useBgFill="1">
        <p:nvSpPr>
          <p:cNvPr id="29733" name="Rectangle 171"/>
          <p:cNvSpPr>
            <a:spLocks noChangeArrowheads="1"/>
          </p:cNvSpPr>
          <p:nvPr/>
        </p:nvSpPr>
        <p:spPr bwMode="auto">
          <a:xfrm>
            <a:off x="6884988" y="3659188"/>
            <a:ext cx="122237" cy="388937"/>
          </a:xfrm>
          <a:prstGeom prst="rect">
            <a:avLst/>
          </a:prstGeom>
          <a:ln w="15875">
            <a:solidFill>
              <a:srgbClr val="000000"/>
            </a:solidFill>
            <a:miter lim="800000"/>
            <a:headEnd/>
            <a:tailEnd/>
          </a:ln>
        </p:spPr>
        <p:txBody>
          <a:bodyPr/>
          <a:lstStyle/>
          <a:p>
            <a:endParaRPr lang="fr-FR"/>
          </a:p>
        </p:txBody>
      </p:sp>
      <p:sp>
        <p:nvSpPr>
          <p:cNvPr id="29734" name="Rectangle 172"/>
          <p:cNvSpPr>
            <a:spLocks noChangeArrowheads="1"/>
          </p:cNvSpPr>
          <p:nvPr/>
        </p:nvSpPr>
        <p:spPr bwMode="auto">
          <a:xfrm>
            <a:off x="6900863" y="3773488"/>
            <a:ext cx="84137" cy="152400"/>
          </a:xfrm>
          <a:prstGeom prst="rect">
            <a:avLst/>
          </a:prstGeom>
          <a:noFill/>
          <a:ln w="15875">
            <a:noFill/>
            <a:miter lim="800000"/>
            <a:headEnd/>
            <a:tailEnd/>
          </a:ln>
        </p:spPr>
        <p:txBody>
          <a:bodyPr wrap="none" lIns="0" tIns="0" rIns="0" bIns="0">
            <a:spAutoFit/>
          </a:bodyPr>
          <a:lstStyle/>
          <a:p>
            <a:r>
              <a:rPr lang="fr-FR" sz="1000">
                <a:solidFill>
                  <a:srgbClr val="000000"/>
                </a:solidFill>
              </a:rPr>
              <a:t>R</a:t>
            </a:r>
            <a:endParaRPr lang="fr-FR"/>
          </a:p>
        </p:txBody>
      </p:sp>
      <p:sp>
        <p:nvSpPr>
          <p:cNvPr id="29735" name="Line 173"/>
          <p:cNvSpPr>
            <a:spLocks noChangeShapeType="1"/>
          </p:cNvSpPr>
          <p:nvPr/>
        </p:nvSpPr>
        <p:spPr bwMode="auto">
          <a:xfrm>
            <a:off x="6945313" y="3532188"/>
            <a:ext cx="1587" cy="119062"/>
          </a:xfrm>
          <a:prstGeom prst="line">
            <a:avLst/>
          </a:prstGeom>
          <a:noFill/>
          <a:ln w="15875">
            <a:solidFill>
              <a:srgbClr val="000000"/>
            </a:solidFill>
            <a:round/>
            <a:headEnd/>
            <a:tailEnd/>
          </a:ln>
        </p:spPr>
        <p:txBody>
          <a:bodyPr/>
          <a:lstStyle/>
          <a:p>
            <a:endParaRPr lang="fr-FR"/>
          </a:p>
        </p:txBody>
      </p:sp>
      <p:sp>
        <p:nvSpPr>
          <p:cNvPr id="29736" name="Line 174"/>
          <p:cNvSpPr>
            <a:spLocks noChangeShapeType="1"/>
          </p:cNvSpPr>
          <p:nvPr/>
        </p:nvSpPr>
        <p:spPr bwMode="auto">
          <a:xfrm>
            <a:off x="6951663" y="4246563"/>
            <a:ext cx="638175" cy="0"/>
          </a:xfrm>
          <a:prstGeom prst="line">
            <a:avLst/>
          </a:prstGeom>
          <a:noFill/>
          <a:ln w="15875">
            <a:solidFill>
              <a:schemeClr val="tx1"/>
            </a:solidFill>
            <a:round/>
            <a:headEnd/>
            <a:tailEnd/>
          </a:ln>
        </p:spPr>
        <p:txBody>
          <a:bodyPr/>
          <a:lstStyle/>
          <a:p>
            <a:endParaRPr lang="fr-FR"/>
          </a:p>
        </p:txBody>
      </p:sp>
      <p:sp>
        <p:nvSpPr>
          <p:cNvPr id="29737" name="Line 175"/>
          <p:cNvSpPr>
            <a:spLocks noChangeShapeType="1"/>
          </p:cNvSpPr>
          <p:nvPr/>
        </p:nvSpPr>
        <p:spPr bwMode="auto">
          <a:xfrm>
            <a:off x="6856413" y="3532188"/>
            <a:ext cx="161925" cy="0"/>
          </a:xfrm>
          <a:prstGeom prst="line">
            <a:avLst/>
          </a:prstGeom>
          <a:noFill/>
          <a:ln w="15875">
            <a:solidFill>
              <a:schemeClr val="tx1"/>
            </a:solidFill>
            <a:round/>
            <a:headEnd/>
            <a:tailEnd/>
          </a:ln>
        </p:spPr>
        <p:txBody>
          <a:bodyPr/>
          <a:lstStyle/>
          <a:p>
            <a:endParaRPr lang="fr-FR"/>
          </a:p>
        </p:txBody>
      </p:sp>
      <p:sp>
        <p:nvSpPr>
          <p:cNvPr id="29738" name="AutoShape 176"/>
          <p:cNvSpPr>
            <a:spLocks noChangeArrowheads="1"/>
          </p:cNvSpPr>
          <p:nvPr/>
        </p:nvSpPr>
        <p:spPr bwMode="auto">
          <a:xfrm flipV="1">
            <a:off x="6884988" y="5018088"/>
            <a:ext cx="133350" cy="171450"/>
          </a:xfrm>
          <a:prstGeom prst="triangle">
            <a:avLst>
              <a:gd name="adj" fmla="val 50000"/>
            </a:avLst>
          </a:prstGeom>
          <a:noFill/>
          <a:ln w="9525">
            <a:solidFill>
              <a:schemeClr val="tx1"/>
            </a:solidFill>
            <a:miter lim="800000"/>
            <a:headEnd/>
            <a:tailEnd/>
          </a:ln>
        </p:spPr>
        <p:txBody>
          <a:bodyPr wrap="none" anchor="ctr"/>
          <a:lstStyle/>
          <a:p>
            <a:endParaRPr lang="fr-FR"/>
          </a:p>
        </p:txBody>
      </p:sp>
      <p:sp>
        <p:nvSpPr>
          <p:cNvPr id="29739" name="Rectangle 179"/>
          <p:cNvSpPr>
            <a:spLocks noChangeArrowheads="1"/>
          </p:cNvSpPr>
          <p:nvPr/>
        </p:nvSpPr>
        <p:spPr bwMode="auto">
          <a:xfrm>
            <a:off x="7327900" y="4086225"/>
            <a:ext cx="254000" cy="152400"/>
          </a:xfrm>
          <a:prstGeom prst="rect">
            <a:avLst/>
          </a:prstGeom>
          <a:noFill/>
          <a:ln w="15875">
            <a:noFill/>
            <a:miter lim="800000"/>
            <a:headEnd/>
            <a:tailEnd/>
          </a:ln>
        </p:spPr>
        <p:txBody>
          <a:bodyPr wrap="none" lIns="0" tIns="0" rIns="0" bIns="0">
            <a:spAutoFit/>
          </a:bodyPr>
          <a:lstStyle/>
          <a:p>
            <a:r>
              <a:rPr lang="fr-FR" sz="1000">
                <a:solidFill>
                  <a:srgbClr val="000000"/>
                </a:solidFill>
              </a:rPr>
              <a:t>Vout</a:t>
            </a:r>
            <a:endParaRPr lang="fr-FR"/>
          </a:p>
        </p:txBody>
      </p:sp>
      <p:sp>
        <p:nvSpPr>
          <p:cNvPr id="29740" name="Rectangle 180"/>
          <p:cNvSpPr>
            <a:spLocks noChangeArrowheads="1"/>
          </p:cNvSpPr>
          <p:nvPr/>
        </p:nvSpPr>
        <p:spPr bwMode="auto">
          <a:xfrm>
            <a:off x="5222875" y="4333875"/>
            <a:ext cx="190500" cy="152400"/>
          </a:xfrm>
          <a:prstGeom prst="rect">
            <a:avLst/>
          </a:prstGeom>
          <a:noFill/>
          <a:ln w="15875">
            <a:noFill/>
            <a:miter lim="800000"/>
            <a:headEnd/>
            <a:tailEnd/>
          </a:ln>
        </p:spPr>
        <p:txBody>
          <a:bodyPr wrap="none" lIns="0" tIns="0" rIns="0" bIns="0">
            <a:spAutoFit/>
          </a:bodyPr>
          <a:lstStyle/>
          <a:p>
            <a:r>
              <a:rPr lang="fr-FR" sz="1000">
                <a:solidFill>
                  <a:srgbClr val="000000"/>
                </a:solidFill>
              </a:rPr>
              <a:t>Vin</a:t>
            </a:r>
            <a:endParaRPr lang="fr-FR"/>
          </a:p>
        </p:txBody>
      </p:sp>
      <p:sp>
        <p:nvSpPr>
          <p:cNvPr id="29741" name="Rectangle 181"/>
          <p:cNvSpPr>
            <a:spLocks noChangeArrowheads="1"/>
          </p:cNvSpPr>
          <p:nvPr/>
        </p:nvSpPr>
        <p:spPr bwMode="auto">
          <a:xfrm>
            <a:off x="4821238" y="5534025"/>
            <a:ext cx="3752850" cy="517525"/>
          </a:xfrm>
          <a:prstGeom prst="rect">
            <a:avLst/>
          </a:prstGeom>
          <a:noFill/>
          <a:ln w="9525">
            <a:noFill/>
            <a:miter lim="800000"/>
            <a:headEnd/>
            <a:tailEnd/>
          </a:ln>
        </p:spPr>
        <p:txBody>
          <a:bodyPr>
            <a:spAutoFit/>
          </a:bodyPr>
          <a:lstStyle/>
          <a:p>
            <a:r>
              <a:rPr lang="fr-FR" sz="1400"/>
              <a:t>Vérifier que la tension V</a:t>
            </a:r>
            <a:r>
              <a:rPr lang="fr-FR" sz="1400" baseline="-25000"/>
              <a:t>gs(th)</a:t>
            </a:r>
            <a:r>
              <a:rPr lang="fr-FR" sz="1400"/>
              <a:t> soit inférieur à V</a:t>
            </a:r>
            <a:r>
              <a:rPr lang="fr-FR" sz="1400" baseline="-25000"/>
              <a:t>CC1</a:t>
            </a:r>
          </a:p>
          <a:p>
            <a:r>
              <a:rPr lang="fr-FR" sz="1400"/>
              <a:t>Faible consommation</a:t>
            </a:r>
          </a:p>
        </p:txBody>
      </p:sp>
      <p:sp>
        <p:nvSpPr>
          <p:cNvPr id="29742" name="Rectangle 182"/>
          <p:cNvSpPr>
            <a:spLocks noChangeArrowheads="1"/>
          </p:cNvSpPr>
          <p:nvPr/>
        </p:nvSpPr>
        <p:spPr bwMode="auto">
          <a:xfrm>
            <a:off x="6811963" y="3313113"/>
            <a:ext cx="254000" cy="152400"/>
          </a:xfrm>
          <a:prstGeom prst="rect">
            <a:avLst/>
          </a:prstGeom>
          <a:noFill/>
          <a:ln w="15875">
            <a:noFill/>
            <a:miter lim="800000"/>
            <a:headEnd/>
            <a:tailEnd/>
          </a:ln>
        </p:spPr>
        <p:txBody>
          <a:bodyPr wrap="none" lIns="0" tIns="0" rIns="0" bIns="0">
            <a:spAutoFit/>
          </a:bodyPr>
          <a:lstStyle/>
          <a:p>
            <a:r>
              <a:rPr lang="fr-FR" sz="1000">
                <a:solidFill>
                  <a:srgbClr val="000000"/>
                </a:solidFill>
              </a:rPr>
              <a:t>V</a:t>
            </a:r>
            <a:r>
              <a:rPr lang="fr-FR" sz="1000" baseline="-25000">
                <a:solidFill>
                  <a:srgbClr val="000000"/>
                </a:solidFill>
              </a:rPr>
              <a:t>CC2</a:t>
            </a:r>
          </a:p>
        </p:txBody>
      </p:sp>
      <p:sp>
        <p:nvSpPr>
          <p:cNvPr id="29743" name="Line 183"/>
          <p:cNvSpPr>
            <a:spLocks noChangeShapeType="1"/>
          </p:cNvSpPr>
          <p:nvPr/>
        </p:nvSpPr>
        <p:spPr bwMode="auto">
          <a:xfrm>
            <a:off x="5880100" y="4756150"/>
            <a:ext cx="1588" cy="214313"/>
          </a:xfrm>
          <a:prstGeom prst="line">
            <a:avLst/>
          </a:prstGeom>
          <a:noFill/>
          <a:ln w="15875">
            <a:solidFill>
              <a:srgbClr val="000000"/>
            </a:solidFill>
            <a:round/>
            <a:headEnd/>
            <a:tailEnd/>
          </a:ln>
        </p:spPr>
        <p:txBody>
          <a:bodyPr/>
          <a:lstStyle/>
          <a:p>
            <a:endParaRPr lang="fr-FR"/>
          </a:p>
        </p:txBody>
      </p:sp>
      <p:sp>
        <p:nvSpPr>
          <p:cNvPr id="29744" name="AutoShape 184"/>
          <p:cNvSpPr>
            <a:spLocks noChangeArrowheads="1"/>
          </p:cNvSpPr>
          <p:nvPr/>
        </p:nvSpPr>
        <p:spPr bwMode="auto">
          <a:xfrm flipV="1">
            <a:off x="5816600" y="4959350"/>
            <a:ext cx="133350" cy="171450"/>
          </a:xfrm>
          <a:prstGeom prst="triangle">
            <a:avLst>
              <a:gd name="adj" fmla="val 50000"/>
            </a:avLst>
          </a:prstGeom>
          <a:noFill/>
          <a:ln w="9525">
            <a:solidFill>
              <a:schemeClr val="tx1"/>
            </a:solidFill>
            <a:miter lim="800000"/>
            <a:headEnd/>
            <a:tailEnd/>
          </a:ln>
        </p:spPr>
        <p:txBody>
          <a:bodyPr wrap="none" anchor="ctr"/>
          <a:lstStyle/>
          <a:p>
            <a:endParaRPr lang="fr-FR"/>
          </a:p>
        </p:txBody>
      </p:sp>
      <p:sp>
        <p:nvSpPr>
          <p:cNvPr id="29745" name="Line 185"/>
          <p:cNvSpPr>
            <a:spLocks noChangeShapeType="1"/>
          </p:cNvSpPr>
          <p:nvPr/>
        </p:nvSpPr>
        <p:spPr bwMode="auto">
          <a:xfrm>
            <a:off x="5886450" y="4035425"/>
            <a:ext cx="3175" cy="282575"/>
          </a:xfrm>
          <a:prstGeom prst="line">
            <a:avLst/>
          </a:prstGeom>
          <a:noFill/>
          <a:ln w="15875">
            <a:solidFill>
              <a:srgbClr val="000000"/>
            </a:solidFill>
            <a:round/>
            <a:headEnd/>
            <a:tailEnd/>
          </a:ln>
        </p:spPr>
        <p:txBody>
          <a:bodyPr/>
          <a:lstStyle/>
          <a:p>
            <a:endParaRPr lang="fr-FR"/>
          </a:p>
        </p:txBody>
      </p:sp>
      <p:sp>
        <p:nvSpPr>
          <p:cNvPr id="29746" name="Line 186"/>
          <p:cNvSpPr>
            <a:spLocks noChangeShapeType="1"/>
          </p:cNvSpPr>
          <p:nvPr/>
        </p:nvSpPr>
        <p:spPr bwMode="auto">
          <a:xfrm>
            <a:off x="5797550" y="4035425"/>
            <a:ext cx="161925" cy="0"/>
          </a:xfrm>
          <a:prstGeom prst="line">
            <a:avLst/>
          </a:prstGeom>
          <a:noFill/>
          <a:ln w="15875">
            <a:solidFill>
              <a:schemeClr val="tx1"/>
            </a:solidFill>
            <a:round/>
            <a:headEnd/>
            <a:tailEnd/>
          </a:ln>
        </p:spPr>
        <p:txBody>
          <a:bodyPr/>
          <a:lstStyle/>
          <a:p>
            <a:endParaRPr lang="fr-FR"/>
          </a:p>
        </p:txBody>
      </p:sp>
      <p:sp>
        <p:nvSpPr>
          <p:cNvPr id="29747" name="Rectangle 187"/>
          <p:cNvSpPr>
            <a:spLocks noChangeArrowheads="1"/>
          </p:cNvSpPr>
          <p:nvPr/>
        </p:nvSpPr>
        <p:spPr bwMode="auto">
          <a:xfrm>
            <a:off x="5743575" y="3844925"/>
            <a:ext cx="254000" cy="152400"/>
          </a:xfrm>
          <a:prstGeom prst="rect">
            <a:avLst/>
          </a:prstGeom>
          <a:noFill/>
          <a:ln w="15875">
            <a:noFill/>
            <a:miter lim="800000"/>
            <a:headEnd/>
            <a:tailEnd/>
          </a:ln>
        </p:spPr>
        <p:txBody>
          <a:bodyPr wrap="none" lIns="0" tIns="0" rIns="0" bIns="0">
            <a:spAutoFit/>
          </a:bodyPr>
          <a:lstStyle/>
          <a:p>
            <a:r>
              <a:rPr lang="fr-FR" sz="1000">
                <a:solidFill>
                  <a:srgbClr val="000000"/>
                </a:solidFill>
              </a:rPr>
              <a:t>V</a:t>
            </a:r>
            <a:r>
              <a:rPr lang="fr-FR" sz="1000" baseline="-25000">
                <a:solidFill>
                  <a:srgbClr val="000000"/>
                </a:solidFill>
              </a:rPr>
              <a:t>CC1</a:t>
            </a:r>
          </a:p>
        </p:txBody>
      </p:sp>
      <p:sp>
        <p:nvSpPr>
          <p:cNvPr id="29748" name="Oval 188"/>
          <p:cNvSpPr>
            <a:spLocks noChangeArrowheads="1"/>
          </p:cNvSpPr>
          <p:nvPr/>
        </p:nvSpPr>
        <p:spPr bwMode="auto">
          <a:xfrm>
            <a:off x="6170613" y="4446588"/>
            <a:ext cx="123825" cy="123825"/>
          </a:xfrm>
          <a:prstGeom prst="ellipse">
            <a:avLst/>
          </a:prstGeom>
          <a:noFill/>
          <a:ln w="15875">
            <a:solidFill>
              <a:schemeClr val="tx1"/>
            </a:solidFill>
            <a:round/>
            <a:headEnd/>
            <a:tailEnd/>
          </a:ln>
        </p:spPr>
        <p:txBody>
          <a:bodyPr wrap="none" anchor="ctr"/>
          <a:lstStyle/>
          <a:p>
            <a:endParaRPr lang="fr-FR"/>
          </a:p>
        </p:txBody>
      </p:sp>
      <p:grpSp>
        <p:nvGrpSpPr>
          <p:cNvPr id="29749" name="Group 189"/>
          <p:cNvGrpSpPr>
            <a:grpSpLocks/>
          </p:cNvGrpSpPr>
          <p:nvPr/>
        </p:nvGrpSpPr>
        <p:grpSpPr bwMode="auto">
          <a:xfrm>
            <a:off x="6511925" y="4122738"/>
            <a:ext cx="439738" cy="746125"/>
            <a:chOff x="3134" y="2580"/>
            <a:chExt cx="277" cy="470"/>
          </a:xfrm>
        </p:grpSpPr>
        <p:sp>
          <p:nvSpPr>
            <p:cNvPr id="29755" name="Line 190"/>
            <p:cNvSpPr>
              <a:spLocks noChangeShapeType="1"/>
            </p:cNvSpPr>
            <p:nvPr/>
          </p:nvSpPr>
          <p:spPr bwMode="auto">
            <a:xfrm>
              <a:off x="3263" y="2699"/>
              <a:ext cx="1" cy="245"/>
            </a:xfrm>
            <a:prstGeom prst="line">
              <a:avLst/>
            </a:prstGeom>
            <a:noFill/>
            <a:ln w="15875">
              <a:solidFill>
                <a:srgbClr val="000000"/>
              </a:solidFill>
              <a:round/>
              <a:headEnd/>
              <a:tailEnd/>
            </a:ln>
          </p:spPr>
          <p:txBody>
            <a:bodyPr/>
            <a:lstStyle/>
            <a:p>
              <a:endParaRPr lang="fr-FR"/>
            </a:p>
          </p:txBody>
        </p:sp>
        <p:sp>
          <p:nvSpPr>
            <p:cNvPr id="29756" name="Line 191"/>
            <p:cNvSpPr>
              <a:spLocks noChangeShapeType="1"/>
            </p:cNvSpPr>
            <p:nvPr/>
          </p:nvSpPr>
          <p:spPr bwMode="auto">
            <a:xfrm flipV="1">
              <a:off x="3293" y="2896"/>
              <a:ext cx="116" cy="0"/>
            </a:xfrm>
            <a:prstGeom prst="line">
              <a:avLst/>
            </a:prstGeom>
            <a:noFill/>
            <a:ln w="15875">
              <a:solidFill>
                <a:srgbClr val="000000"/>
              </a:solidFill>
              <a:round/>
              <a:headEnd/>
              <a:tailEnd/>
            </a:ln>
          </p:spPr>
          <p:txBody>
            <a:bodyPr/>
            <a:lstStyle/>
            <a:p>
              <a:endParaRPr lang="fr-FR"/>
            </a:p>
          </p:txBody>
        </p:sp>
        <p:sp>
          <p:nvSpPr>
            <p:cNvPr id="29757" name="Line 192"/>
            <p:cNvSpPr>
              <a:spLocks noChangeShapeType="1"/>
            </p:cNvSpPr>
            <p:nvPr/>
          </p:nvSpPr>
          <p:spPr bwMode="auto">
            <a:xfrm>
              <a:off x="3407" y="2816"/>
              <a:ext cx="2" cy="234"/>
            </a:xfrm>
            <a:prstGeom prst="line">
              <a:avLst/>
            </a:prstGeom>
            <a:noFill/>
            <a:ln w="15875">
              <a:solidFill>
                <a:srgbClr val="000000"/>
              </a:solidFill>
              <a:round/>
              <a:headEnd/>
              <a:tailEnd/>
            </a:ln>
          </p:spPr>
          <p:txBody>
            <a:bodyPr/>
            <a:lstStyle/>
            <a:p>
              <a:endParaRPr lang="fr-FR"/>
            </a:p>
          </p:txBody>
        </p:sp>
        <p:sp>
          <p:nvSpPr>
            <p:cNvPr id="29758" name="Line 193"/>
            <p:cNvSpPr>
              <a:spLocks noChangeShapeType="1"/>
            </p:cNvSpPr>
            <p:nvPr/>
          </p:nvSpPr>
          <p:spPr bwMode="auto">
            <a:xfrm>
              <a:off x="3408" y="2580"/>
              <a:ext cx="1" cy="160"/>
            </a:xfrm>
            <a:prstGeom prst="line">
              <a:avLst/>
            </a:prstGeom>
            <a:noFill/>
            <a:ln w="15875">
              <a:solidFill>
                <a:srgbClr val="000000"/>
              </a:solidFill>
              <a:round/>
              <a:headEnd/>
              <a:tailEnd/>
            </a:ln>
          </p:spPr>
          <p:txBody>
            <a:bodyPr/>
            <a:lstStyle/>
            <a:p>
              <a:endParaRPr lang="fr-FR"/>
            </a:p>
          </p:txBody>
        </p:sp>
        <p:sp>
          <p:nvSpPr>
            <p:cNvPr id="29759" name="Line 194"/>
            <p:cNvSpPr>
              <a:spLocks noChangeShapeType="1"/>
            </p:cNvSpPr>
            <p:nvPr/>
          </p:nvSpPr>
          <p:spPr bwMode="auto">
            <a:xfrm flipH="1">
              <a:off x="3300" y="2821"/>
              <a:ext cx="111" cy="0"/>
            </a:xfrm>
            <a:prstGeom prst="line">
              <a:avLst/>
            </a:prstGeom>
            <a:noFill/>
            <a:ln w="15875">
              <a:solidFill>
                <a:schemeClr val="tx1"/>
              </a:solidFill>
              <a:round/>
              <a:headEnd/>
              <a:tailEnd type="triangle" w="med" len="med"/>
            </a:ln>
          </p:spPr>
          <p:txBody>
            <a:bodyPr/>
            <a:lstStyle/>
            <a:p>
              <a:endParaRPr lang="fr-FR"/>
            </a:p>
          </p:txBody>
        </p:sp>
        <p:sp>
          <p:nvSpPr>
            <p:cNvPr id="29760" name="Line 195"/>
            <p:cNvSpPr>
              <a:spLocks noChangeShapeType="1"/>
            </p:cNvSpPr>
            <p:nvPr/>
          </p:nvSpPr>
          <p:spPr bwMode="auto">
            <a:xfrm flipV="1">
              <a:off x="3293" y="2744"/>
              <a:ext cx="116" cy="0"/>
            </a:xfrm>
            <a:prstGeom prst="line">
              <a:avLst/>
            </a:prstGeom>
            <a:noFill/>
            <a:ln w="15875">
              <a:solidFill>
                <a:srgbClr val="000000"/>
              </a:solidFill>
              <a:round/>
              <a:headEnd/>
              <a:tailEnd/>
            </a:ln>
          </p:spPr>
          <p:txBody>
            <a:bodyPr/>
            <a:lstStyle/>
            <a:p>
              <a:endParaRPr lang="fr-FR"/>
            </a:p>
          </p:txBody>
        </p:sp>
        <p:sp>
          <p:nvSpPr>
            <p:cNvPr id="29761" name="Line 196"/>
            <p:cNvSpPr>
              <a:spLocks noChangeShapeType="1"/>
            </p:cNvSpPr>
            <p:nvPr/>
          </p:nvSpPr>
          <p:spPr bwMode="auto">
            <a:xfrm>
              <a:off x="3293" y="2699"/>
              <a:ext cx="1" cy="245"/>
            </a:xfrm>
            <a:prstGeom prst="line">
              <a:avLst/>
            </a:prstGeom>
            <a:noFill/>
            <a:ln w="15875">
              <a:solidFill>
                <a:srgbClr val="000000"/>
              </a:solidFill>
              <a:round/>
              <a:headEnd/>
              <a:tailEnd/>
            </a:ln>
          </p:spPr>
          <p:txBody>
            <a:bodyPr/>
            <a:lstStyle/>
            <a:p>
              <a:endParaRPr lang="fr-FR"/>
            </a:p>
          </p:txBody>
        </p:sp>
        <p:sp>
          <p:nvSpPr>
            <p:cNvPr id="29762" name="Line 197"/>
            <p:cNvSpPr>
              <a:spLocks noChangeShapeType="1"/>
            </p:cNvSpPr>
            <p:nvPr/>
          </p:nvSpPr>
          <p:spPr bwMode="auto">
            <a:xfrm flipH="1">
              <a:off x="3134" y="2820"/>
              <a:ext cx="130" cy="0"/>
            </a:xfrm>
            <a:prstGeom prst="line">
              <a:avLst/>
            </a:prstGeom>
            <a:noFill/>
            <a:ln w="15875">
              <a:solidFill>
                <a:schemeClr val="tx1"/>
              </a:solidFill>
              <a:round/>
              <a:headEnd/>
              <a:tailEnd/>
            </a:ln>
          </p:spPr>
          <p:txBody>
            <a:bodyPr/>
            <a:lstStyle/>
            <a:p>
              <a:endParaRPr lang="fr-FR"/>
            </a:p>
          </p:txBody>
        </p:sp>
      </p:grpSp>
      <p:sp>
        <p:nvSpPr>
          <p:cNvPr id="29750" name="Line 258"/>
          <p:cNvSpPr>
            <a:spLocks noChangeShapeType="1"/>
          </p:cNvSpPr>
          <p:nvPr/>
        </p:nvSpPr>
        <p:spPr bwMode="auto">
          <a:xfrm>
            <a:off x="3021013" y="3387725"/>
            <a:ext cx="1587" cy="119063"/>
          </a:xfrm>
          <a:prstGeom prst="line">
            <a:avLst/>
          </a:prstGeom>
          <a:noFill/>
          <a:ln w="15875">
            <a:solidFill>
              <a:srgbClr val="000000"/>
            </a:solidFill>
            <a:round/>
            <a:headEnd/>
            <a:tailEnd/>
          </a:ln>
        </p:spPr>
        <p:txBody>
          <a:bodyPr/>
          <a:lstStyle/>
          <a:p>
            <a:endParaRPr lang="fr-FR"/>
          </a:p>
        </p:txBody>
      </p:sp>
      <p:sp>
        <p:nvSpPr>
          <p:cNvPr id="29751" name="Line 259"/>
          <p:cNvSpPr>
            <a:spLocks noChangeShapeType="1"/>
          </p:cNvSpPr>
          <p:nvPr/>
        </p:nvSpPr>
        <p:spPr bwMode="auto">
          <a:xfrm>
            <a:off x="2932113" y="3387725"/>
            <a:ext cx="161925" cy="0"/>
          </a:xfrm>
          <a:prstGeom prst="line">
            <a:avLst/>
          </a:prstGeom>
          <a:noFill/>
          <a:ln w="15875">
            <a:solidFill>
              <a:schemeClr val="tx1"/>
            </a:solidFill>
            <a:round/>
            <a:headEnd/>
            <a:tailEnd/>
          </a:ln>
        </p:spPr>
        <p:txBody>
          <a:bodyPr/>
          <a:lstStyle/>
          <a:p>
            <a:endParaRPr lang="fr-FR"/>
          </a:p>
        </p:txBody>
      </p:sp>
      <p:sp>
        <p:nvSpPr>
          <p:cNvPr id="29752" name="Rectangle 260"/>
          <p:cNvSpPr>
            <a:spLocks noChangeArrowheads="1"/>
          </p:cNvSpPr>
          <p:nvPr/>
        </p:nvSpPr>
        <p:spPr bwMode="auto">
          <a:xfrm>
            <a:off x="2887663" y="3168650"/>
            <a:ext cx="254000" cy="152400"/>
          </a:xfrm>
          <a:prstGeom prst="rect">
            <a:avLst/>
          </a:prstGeom>
          <a:noFill/>
          <a:ln w="15875">
            <a:noFill/>
            <a:miter lim="800000"/>
            <a:headEnd/>
            <a:tailEnd/>
          </a:ln>
        </p:spPr>
        <p:txBody>
          <a:bodyPr wrap="none" lIns="0" tIns="0" rIns="0" bIns="0">
            <a:spAutoFit/>
          </a:bodyPr>
          <a:lstStyle/>
          <a:p>
            <a:r>
              <a:rPr lang="fr-FR" sz="1000">
                <a:solidFill>
                  <a:srgbClr val="000000"/>
                </a:solidFill>
              </a:rPr>
              <a:t>V</a:t>
            </a:r>
            <a:r>
              <a:rPr lang="fr-FR" sz="1000" baseline="-25000">
                <a:solidFill>
                  <a:srgbClr val="000000"/>
                </a:solidFill>
              </a:rPr>
              <a:t>CC2</a:t>
            </a:r>
          </a:p>
        </p:txBody>
      </p:sp>
      <p:sp>
        <p:nvSpPr>
          <p:cNvPr id="29753" name="Text Box 271"/>
          <p:cNvSpPr txBox="1">
            <a:spLocks noChangeArrowheads="1"/>
          </p:cNvSpPr>
          <p:nvPr/>
        </p:nvSpPr>
        <p:spPr bwMode="auto">
          <a:xfrm>
            <a:off x="3470275" y="2438400"/>
            <a:ext cx="2105025" cy="376238"/>
          </a:xfrm>
          <a:prstGeom prst="rect">
            <a:avLst/>
          </a:prstGeom>
          <a:noFill/>
          <a:ln w="9525">
            <a:solidFill>
              <a:schemeClr val="tx1"/>
            </a:solidFill>
            <a:miter lim="800000"/>
            <a:headEnd/>
            <a:tailEnd/>
          </a:ln>
        </p:spPr>
        <p:txBody>
          <a:bodyPr wrap="none">
            <a:spAutoFit/>
          </a:bodyPr>
          <a:lstStyle/>
          <a:p>
            <a:r>
              <a:rPr lang="fr-FR"/>
              <a:t>Montages Inverseurs</a:t>
            </a:r>
          </a:p>
        </p:txBody>
      </p:sp>
      <p:sp>
        <p:nvSpPr>
          <p:cNvPr id="70" name="Rectangle 69"/>
          <p:cNvSpPr/>
          <p:nvPr/>
        </p:nvSpPr>
        <p:spPr>
          <a:xfrm>
            <a:off x="3084103" y="207073"/>
            <a:ext cx="2948244" cy="461665"/>
          </a:xfrm>
          <a:prstGeom prst="rect">
            <a:avLst/>
          </a:prstGeom>
        </p:spPr>
        <p:txBody>
          <a:bodyPr wrap="none">
            <a:spAutoFit/>
          </a:bodyPr>
          <a:lstStyle/>
          <a:p>
            <a:pPr algn="ctr">
              <a:tabLst>
                <a:tab pos="717550" algn="l"/>
              </a:tabLst>
            </a:pPr>
            <a:r>
              <a:rPr lang="fr-FR" sz="2400" dirty="0"/>
              <a:t>5.	Les applications</a:t>
            </a:r>
          </a:p>
        </p:txBody>
      </p:sp>
      <p:sp>
        <p:nvSpPr>
          <p:cNvPr id="69" name="ZoneTexte 68">
            <a:extLst>
              <a:ext uri="{FF2B5EF4-FFF2-40B4-BE49-F238E27FC236}">
                <a16:creationId xmlns:a16="http://schemas.microsoft.com/office/drawing/2014/main" id="{1D616D1B-D9A2-40CE-8B42-A677A97A6854}"/>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3"/>
          <p:cNvSpPr>
            <a:spLocks noChangeArrowheads="1"/>
          </p:cNvSpPr>
          <p:nvPr/>
        </p:nvSpPr>
        <p:spPr bwMode="auto">
          <a:xfrm>
            <a:off x="611188" y="912813"/>
            <a:ext cx="6662737" cy="461962"/>
          </a:xfrm>
          <a:prstGeom prst="rect">
            <a:avLst/>
          </a:prstGeom>
          <a:noFill/>
          <a:ln w="9525">
            <a:noFill/>
            <a:miter lim="800000"/>
            <a:headEnd/>
            <a:tailEnd/>
          </a:ln>
        </p:spPr>
        <p:txBody>
          <a:bodyPr wrap="none">
            <a:spAutoFit/>
          </a:bodyPr>
          <a:lstStyle/>
          <a:p>
            <a:pPr>
              <a:tabLst>
                <a:tab pos="361950" algn="l"/>
              </a:tabLst>
            </a:pPr>
            <a:r>
              <a:rPr lang="fr-FR" sz="2400"/>
              <a:t>5.8</a:t>
            </a:r>
            <a:r>
              <a:rPr lang="fr-FR" sz="2400" dirty="0"/>
              <a:t>.	Utilisation de la non linéarité tension/courant</a:t>
            </a:r>
          </a:p>
        </p:txBody>
      </p:sp>
      <p:sp>
        <p:nvSpPr>
          <p:cNvPr id="19463" name="Text Box 68"/>
          <p:cNvSpPr txBox="1">
            <a:spLocks noChangeArrowheads="1"/>
          </p:cNvSpPr>
          <p:nvPr/>
        </p:nvSpPr>
        <p:spPr bwMode="auto">
          <a:xfrm>
            <a:off x="534988" y="1778000"/>
            <a:ext cx="2871787" cy="376238"/>
          </a:xfrm>
          <a:prstGeom prst="rect">
            <a:avLst/>
          </a:prstGeom>
          <a:noFill/>
          <a:ln w="9525">
            <a:solidFill>
              <a:schemeClr val="tx1"/>
            </a:solidFill>
            <a:miter lim="800000"/>
            <a:headEnd/>
            <a:tailEnd/>
          </a:ln>
        </p:spPr>
        <p:txBody>
          <a:bodyPr>
            <a:spAutoFit/>
          </a:bodyPr>
          <a:lstStyle/>
          <a:p>
            <a:pPr algn="ctr"/>
            <a:r>
              <a:rPr lang="fr-FR"/>
              <a:t>Amplificateur logarithmique</a:t>
            </a:r>
          </a:p>
        </p:txBody>
      </p:sp>
      <p:graphicFrame>
        <p:nvGraphicFramePr>
          <p:cNvPr id="19458" name="Object 96"/>
          <p:cNvGraphicFramePr>
            <a:graphicFrameLocks noChangeAspect="1"/>
          </p:cNvGraphicFramePr>
          <p:nvPr/>
        </p:nvGraphicFramePr>
        <p:xfrm>
          <a:off x="3197225" y="2862263"/>
          <a:ext cx="1144588" cy="431800"/>
        </p:xfrm>
        <a:graphic>
          <a:graphicData uri="http://schemas.openxmlformats.org/presentationml/2006/ole">
            <mc:AlternateContent xmlns:mc="http://schemas.openxmlformats.org/markup-compatibility/2006">
              <mc:Choice xmlns:v="urn:schemas-microsoft-com:vml" Requires="v">
                <p:oleObj spid="_x0000_s19898" name="Équation" r:id="rId3" imgW="1143000" imgH="431640" progId="Equation.3">
                  <p:embed/>
                </p:oleObj>
              </mc:Choice>
              <mc:Fallback>
                <p:oleObj name="Équation" r:id="rId3" imgW="1143000" imgH="431640" progId="Equation.3">
                  <p:embed/>
                  <p:pic>
                    <p:nvPicPr>
                      <p:cNvPr id="0" name="Object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225" y="2862263"/>
                        <a:ext cx="1144588"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4" name="Line 111"/>
          <p:cNvSpPr>
            <a:spLocks noChangeShapeType="1"/>
          </p:cNvSpPr>
          <p:nvPr/>
        </p:nvSpPr>
        <p:spPr bwMode="auto">
          <a:xfrm rot="5400000" flipH="1" flipV="1">
            <a:off x="1152525" y="5187950"/>
            <a:ext cx="1588" cy="388938"/>
          </a:xfrm>
          <a:prstGeom prst="line">
            <a:avLst/>
          </a:prstGeom>
          <a:noFill/>
          <a:ln w="15875">
            <a:solidFill>
              <a:srgbClr val="000000"/>
            </a:solidFill>
            <a:round/>
            <a:headEnd/>
            <a:tailEnd/>
          </a:ln>
        </p:spPr>
        <p:txBody>
          <a:bodyPr/>
          <a:lstStyle/>
          <a:p>
            <a:endParaRPr lang="fr-FR"/>
          </a:p>
        </p:txBody>
      </p:sp>
      <p:grpSp>
        <p:nvGrpSpPr>
          <p:cNvPr id="19465" name="Group 112"/>
          <p:cNvGrpSpPr>
            <a:grpSpLocks/>
          </p:cNvGrpSpPr>
          <p:nvPr/>
        </p:nvGrpSpPr>
        <p:grpSpPr bwMode="auto">
          <a:xfrm rot="5400000" flipH="1" flipV="1">
            <a:off x="1196975" y="5232400"/>
            <a:ext cx="182563" cy="119063"/>
            <a:chOff x="2779" y="1531"/>
            <a:chExt cx="115" cy="75"/>
          </a:xfrm>
        </p:grpSpPr>
        <p:sp>
          <p:nvSpPr>
            <p:cNvPr id="19596" name="Line 113"/>
            <p:cNvSpPr>
              <a:spLocks noChangeShapeType="1"/>
            </p:cNvSpPr>
            <p:nvPr/>
          </p:nvSpPr>
          <p:spPr bwMode="auto">
            <a:xfrm>
              <a:off x="2779" y="1531"/>
              <a:ext cx="73" cy="48"/>
            </a:xfrm>
            <a:prstGeom prst="line">
              <a:avLst/>
            </a:prstGeom>
            <a:noFill/>
            <a:ln w="15875">
              <a:solidFill>
                <a:srgbClr val="000000"/>
              </a:solidFill>
              <a:round/>
              <a:headEnd/>
              <a:tailEnd/>
            </a:ln>
          </p:spPr>
          <p:txBody>
            <a:bodyPr/>
            <a:lstStyle/>
            <a:p>
              <a:endParaRPr lang="fr-FR"/>
            </a:p>
          </p:txBody>
        </p:sp>
        <p:sp>
          <p:nvSpPr>
            <p:cNvPr id="19597" name="Freeform 114"/>
            <p:cNvSpPr>
              <a:spLocks/>
            </p:cNvSpPr>
            <p:nvPr/>
          </p:nvSpPr>
          <p:spPr bwMode="auto">
            <a:xfrm>
              <a:off x="2836" y="1556"/>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19466" name="Line 115"/>
          <p:cNvSpPr>
            <a:spLocks noChangeShapeType="1"/>
          </p:cNvSpPr>
          <p:nvPr/>
        </p:nvSpPr>
        <p:spPr bwMode="auto">
          <a:xfrm rot="5400000" flipH="1" flipV="1">
            <a:off x="1085056" y="5466557"/>
            <a:ext cx="169863" cy="0"/>
          </a:xfrm>
          <a:prstGeom prst="line">
            <a:avLst/>
          </a:prstGeom>
          <a:noFill/>
          <a:ln w="15875">
            <a:solidFill>
              <a:srgbClr val="000000"/>
            </a:solidFill>
            <a:round/>
            <a:headEnd/>
            <a:tailEnd/>
          </a:ln>
        </p:spPr>
        <p:txBody>
          <a:bodyPr/>
          <a:lstStyle/>
          <a:p>
            <a:endParaRPr lang="fr-FR"/>
          </a:p>
        </p:txBody>
      </p:sp>
      <p:sp>
        <p:nvSpPr>
          <p:cNvPr id="19467" name="Line 116"/>
          <p:cNvSpPr>
            <a:spLocks noChangeShapeType="1"/>
          </p:cNvSpPr>
          <p:nvPr/>
        </p:nvSpPr>
        <p:spPr bwMode="auto">
          <a:xfrm rot="5400000" flipH="1">
            <a:off x="927100" y="5232400"/>
            <a:ext cx="182563" cy="119063"/>
          </a:xfrm>
          <a:prstGeom prst="line">
            <a:avLst/>
          </a:prstGeom>
          <a:noFill/>
          <a:ln w="15875">
            <a:solidFill>
              <a:srgbClr val="000000"/>
            </a:solidFill>
            <a:round/>
            <a:headEnd/>
            <a:tailEnd/>
          </a:ln>
        </p:spPr>
        <p:txBody>
          <a:bodyPr/>
          <a:lstStyle/>
          <a:p>
            <a:endParaRPr lang="fr-FR"/>
          </a:p>
        </p:txBody>
      </p:sp>
      <p:sp>
        <p:nvSpPr>
          <p:cNvPr id="19468" name="Line 117"/>
          <p:cNvSpPr>
            <a:spLocks noChangeShapeType="1"/>
          </p:cNvSpPr>
          <p:nvPr/>
        </p:nvSpPr>
        <p:spPr bwMode="auto">
          <a:xfrm rot="5400000" flipH="1" flipV="1">
            <a:off x="1557338" y="4987925"/>
            <a:ext cx="3175" cy="434975"/>
          </a:xfrm>
          <a:prstGeom prst="line">
            <a:avLst/>
          </a:prstGeom>
          <a:noFill/>
          <a:ln w="15875">
            <a:solidFill>
              <a:srgbClr val="000000"/>
            </a:solidFill>
            <a:round/>
            <a:headEnd/>
            <a:tailEnd/>
          </a:ln>
        </p:spPr>
        <p:txBody>
          <a:bodyPr/>
          <a:lstStyle/>
          <a:p>
            <a:endParaRPr lang="fr-FR"/>
          </a:p>
        </p:txBody>
      </p:sp>
      <p:sp>
        <p:nvSpPr>
          <p:cNvPr id="19469" name="Line 118"/>
          <p:cNvSpPr>
            <a:spLocks noChangeShapeType="1"/>
          </p:cNvSpPr>
          <p:nvPr/>
        </p:nvSpPr>
        <p:spPr bwMode="auto">
          <a:xfrm rot="16200000" flipH="1">
            <a:off x="656432" y="4896644"/>
            <a:ext cx="6350" cy="598487"/>
          </a:xfrm>
          <a:prstGeom prst="line">
            <a:avLst/>
          </a:prstGeom>
          <a:noFill/>
          <a:ln w="15875">
            <a:solidFill>
              <a:srgbClr val="000000"/>
            </a:solidFill>
            <a:round/>
            <a:headEnd/>
            <a:tailEnd/>
          </a:ln>
        </p:spPr>
        <p:txBody>
          <a:bodyPr/>
          <a:lstStyle/>
          <a:p>
            <a:endParaRPr lang="fr-FR"/>
          </a:p>
        </p:txBody>
      </p:sp>
      <p:sp>
        <p:nvSpPr>
          <p:cNvPr id="19470" name="Line 121"/>
          <p:cNvSpPr>
            <a:spLocks noChangeShapeType="1"/>
          </p:cNvSpPr>
          <p:nvPr/>
        </p:nvSpPr>
        <p:spPr bwMode="auto">
          <a:xfrm>
            <a:off x="2408238" y="5357813"/>
            <a:ext cx="625475" cy="0"/>
          </a:xfrm>
          <a:prstGeom prst="line">
            <a:avLst/>
          </a:prstGeom>
          <a:noFill/>
          <a:ln w="15875">
            <a:solidFill>
              <a:schemeClr val="tx1"/>
            </a:solidFill>
            <a:round/>
            <a:headEnd/>
            <a:tailEnd/>
          </a:ln>
        </p:spPr>
        <p:txBody>
          <a:bodyPr/>
          <a:lstStyle/>
          <a:p>
            <a:endParaRPr lang="fr-FR"/>
          </a:p>
        </p:txBody>
      </p:sp>
      <p:sp>
        <p:nvSpPr>
          <p:cNvPr id="19471" name="Line 124"/>
          <p:cNvSpPr>
            <a:spLocks noChangeShapeType="1"/>
          </p:cNvSpPr>
          <p:nvPr/>
        </p:nvSpPr>
        <p:spPr bwMode="auto">
          <a:xfrm flipV="1">
            <a:off x="2862263" y="5372100"/>
            <a:ext cx="0" cy="584200"/>
          </a:xfrm>
          <a:prstGeom prst="line">
            <a:avLst/>
          </a:prstGeom>
          <a:noFill/>
          <a:ln w="9525">
            <a:solidFill>
              <a:schemeClr val="tx1"/>
            </a:solidFill>
            <a:round/>
            <a:headEnd/>
            <a:tailEnd type="triangle" w="med" len="lg"/>
          </a:ln>
        </p:spPr>
        <p:txBody>
          <a:bodyPr/>
          <a:lstStyle/>
          <a:p>
            <a:endParaRPr lang="fr-FR"/>
          </a:p>
        </p:txBody>
      </p:sp>
      <p:graphicFrame>
        <p:nvGraphicFramePr>
          <p:cNvPr id="19459" name="Object 125"/>
          <p:cNvGraphicFramePr>
            <a:graphicFrameLocks noChangeAspect="1"/>
          </p:cNvGraphicFramePr>
          <p:nvPr/>
        </p:nvGraphicFramePr>
        <p:xfrm>
          <a:off x="2944813" y="5507038"/>
          <a:ext cx="1538287" cy="431800"/>
        </p:xfrm>
        <a:graphic>
          <a:graphicData uri="http://schemas.openxmlformats.org/presentationml/2006/ole">
            <mc:AlternateContent xmlns:mc="http://schemas.openxmlformats.org/markup-compatibility/2006">
              <mc:Choice xmlns:v="urn:schemas-microsoft-com:vml" Requires="v">
                <p:oleObj spid="_x0000_s19899" name="Équation" r:id="rId5" imgW="1536480" imgH="431640" progId="Equation.3">
                  <p:embed/>
                </p:oleObj>
              </mc:Choice>
              <mc:Fallback>
                <p:oleObj name="Équation" r:id="rId5" imgW="1536480" imgH="431640" progId="Equation.3">
                  <p:embed/>
                  <p:pic>
                    <p:nvPicPr>
                      <p:cNvPr id="0" name="Object 1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4813" y="5507038"/>
                        <a:ext cx="15382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72" name="Line 129"/>
          <p:cNvSpPr>
            <a:spLocks noChangeShapeType="1"/>
          </p:cNvSpPr>
          <p:nvPr/>
        </p:nvSpPr>
        <p:spPr bwMode="auto">
          <a:xfrm flipV="1">
            <a:off x="508000" y="5257800"/>
            <a:ext cx="0" cy="698500"/>
          </a:xfrm>
          <a:prstGeom prst="line">
            <a:avLst/>
          </a:prstGeom>
          <a:noFill/>
          <a:ln w="9525">
            <a:solidFill>
              <a:schemeClr val="tx1"/>
            </a:solidFill>
            <a:round/>
            <a:headEnd/>
            <a:tailEnd type="triangle" w="med" len="lg"/>
          </a:ln>
        </p:spPr>
        <p:txBody>
          <a:bodyPr/>
          <a:lstStyle/>
          <a:p>
            <a:endParaRPr lang="fr-FR"/>
          </a:p>
        </p:txBody>
      </p:sp>
      <p:sp>
        <p:nvSpPr>
          <p:cNvPr id="19473" name="Text Box 130"/>
          <p:cNvSpPr txBox="1">
            <a:spLocks noChangeArrowheads="1"/>
          </p:cNvSpPr>
          <p:nvPr/>
        </p:nvSpPr>
        <p:spPr bwMode="auto">
          <a:xfrm>
            <a:off x="139700" y="5403850"/>
            <a:ext cx="373307" cy="307777"/>
          </a:xfrm>
          <a:prstGeom prst="rect">
            <a:avLst/>
          </a:prstGeom>
          <a:noFill/>
          <a:ln w="15875">
            <a:noFill/>
            <a:miter lim="800000"/>
            <a:headEnd/>
            <a:tailEnd/>
          </a:ln>
        </p:spPr>
        <p:txBody>
          <a:bodyPr wrap="none">
            <a:spAutoFit/>
          </a:bodyPr>
          <a:lstStyle/>
          <a:p>
            <a:r>
              <a:rPr lang="fr-FR" sz="1400" i="1" dirty="0"/>
              <a:t>V</a:t>
            </a:r>
            <a:r>
              <a:rPr lang="fr-FR" sz="1400" i="1" baseline="-25000" dirty="0"/>
              <a:t>in</a:t>
            </a:r>
          </a:p>
        </p:txBody>
      </p:sp>
      <p:sp>
        <p:nvSpPr>
          <p:cNvPr id="19474" name="AutoShape 104"/>
          <p:cNvSpPr>
            <a:spLocks noChangeArrowheads="1"/>
          </p:cNvSpPr>
          <p:nvPr/>
        </p:nvSpPr>
        <p:spPr bwMode="auto">
          <a:xfrm rot="16200000" flipV="1">
            <a:off x="1788319" y="5045869"/>
            <a:ext cx="604838" cy="628650"/>
          </a:xfrm>
          <a:prstGeom prst="triangle">
            <a:avLst>
              <a:gd name="adj" fmla="val 50000"/>
            </a:avLst>
          </a:prstGeom>
          <a:noFill/>
          <a:ln w="15875">
            <a:solidFill>
              <a:schemeClr val="tx1"/>
            </a:solidFill>
            <a:miter lim="800000"/>
            <a:headEnd/>
            <a:tailEnd/>
          </a:ln>
        </p:spPr>
        <p:txBody>
          <a:bodyPr wrap="none" anchor="ctr"/>
          <a:lstStyle/>
          <a:p>
            <a:endParaRPr lang="fr-FR"/>
          </a:p>
        </p:txBody>
      </p:sp>
      <p:sp>
        <p:nvSpPr>
          <p:cNvPr id="19475" name="Line 105"/>
          <p:cNvSpPr>
            <a:spLocks noChangeShapeType="1"/>
          </p:cNvSpPr>
          <p:nvPr/>
        </p:nvSpPr>
        <p:spPr bwMode="auto">
          <a:xfrm flipH="1" flipV="1">
            <a:off x="1500188" y="5524500"/>
            <a:ext cx="276225" cy="0"/>
          </a:xfrm>
          <a:prstGeom prst="line">
            <a:avLst/>
          </a:prstGeom>
          <a:noFill/>
          <a:ln w="15875">
            <a:solidFill>
              <a:schemeClr val="tx1"/>
            </a:solidFill>
            <a:round/>
            <a:headEnd/>
            <a:tailEnd/>
          </a:ln>
        </p:spPr>
        <p:txBody>
          <a:bodyPr/>
          <a:lstStyle/>
          <a:p>
            <a:endParaRPr lang="fr-FR"/>
          </a:p>
        </p:txBody>
      </p:sp>
      <p:sp>
        <p:nvSpPr>
          <p:cNvPr id="19476" name="AutoShape 106"/>
          <p:cNvSpPr>
            <a:spLocks noChangeArrowheads="1"/>
          </p:cNvSpPr>
          <p:nvPr/>
        </p:nvSpPr>
        <p:spPr bwMode="auto">
          <a:xfrm rot="10800000" flipH="1">
            <a:off x="1425575" y="5686425"/>
            <a:ext cx="133350" cy="171450"/>
          </a:xfrm>
          <a:prstGeom prst="triangle">
            <a:avLst>
              <a:gd name="adj" fmla="val 50000"/>
            </a:avLst>
          </a:prstGeom>
          <a:noFill/>
          <a:ln w="15875">
            <a:solidFill>
              <a:schemeClr val="tx1"/>
            </a:solidFill>
            <a:miter lim="800000"/>
            <a:headEnd/>
            <a:tailEnd/>
          </a:ln>
        </p:spPr>
        <p:txBody>
          <a:bodyPr wrap="none" anchor="ctr"/>
          <a:lstStyle/>
          <a:p>
            <a:endParaRPr lang="fr-FR"/>
          </a:p>
        </p:txBody>
      </p:sp>
      <p:sp>
        <p:nvSpPr>
          <p:cNvPr id="19477" name="Line 107"/>
          <p:cNvSpPr>
            <a:spLocks noChangeShapeType="1"/>
          </p:cNvSpPr>
          <p:nvPr/>
        </p:nvSpPr>
        <p:spPr bwMode="auto">
          <a:xfrm>
            <a:off x="1614488" y="4860925"/>
            <a:ext cx="0" cy="339725"/>
          </a:xfrm>
          <a:prstGeom prst="line">
            <a:avLst/>
          </a:prstGeom>
          <a:noFill/>
          <a:ln w="15875">
            <a:solidFill>
              <a:schemeClr val="tx1"/>
            </a:solidFill>
            <a:round/>
            <a:headEnd/>
            <a:tailEnd/>
          </a:ln>
        </p:spPr>
        <p:txBody>
          <a:bodyPr/>
          <a:lstStyle/>
          <a:p>
            <a:endParaRPr lang="fr-FR"/>
          </a:p>
        </p:txBody>
      </p:sp>
      <p:sp>
        <p:nvSpPr>
          <p:cNvPr id="19478" name="Text Box 109"/>
          <p:cNvSpPr txBox="1">
            <a:spLocks noChangeArrowheads="1"/>
          </p:cNvSpPr>
          <p:nvPr/>
        </p:nvSpPr>
        <p:spPr bwMode="auto">
          <a:xfrm flipV="1">
            <a:off x="1731963" y="5387975"/>
            <a:ext cx="269875" cy="274638"/>
          </a:xfrm>
          <a:prstGeom prst="rect">
            <a:avLst/>
          </a:prstGeom>
          <a:noFill/>
          <a:ln w="15875">
            <a:noFill/>
            <a:miter lim="800000"/>
            <a:headEnd/>
            <a:tailEnd/>
          </a:ln>
        </p:spPr>
        <p:txBody>
          <a:bodyPr wrap="none">
            <a:spAutoFit/>
          </a:bodyPr>
          <a:lstStyle/>
          <a:p>
            <a:r>
              <a:rPr lang="fr-FR" sz="1200"/>
              <a:t>+</a:t>
            </a:r>
          </a:p>
        </p:txBody>
      </p:sp>
      <p:sp>
        <p:nvSpPr>
          <p:cNvPr id="19479" name="Text Box 110"/>
          <p:cNvSpPr txBox="1">
            <a:spLocks noChangeArrowheads="1"/>
          </p:cNvSpPr>
          <p:nvPr/>
        </p:nvSpPr>
        <p:spPr bwMode="auto">
          <a:xfrm flipV="1">
            <a:off x="1741488" y="5083175"/>
            <a:ext cx="234950" cy="274638"/>
          </a:xfrm>
          <a:prstGeom prst="rect">
            <a:avLst/>
          </a:prstGeom>
          <a:noFill/>
          <a:ln w="15875">
            <a:noFill/>
            <a:miter lim="800000"/>
            <a:headEnd/>
            <a:tailEnd/>
          </a:ln>
        </p:spPr>
        <p:txBody>
          <a:bodyPr wrap="none">
            <a:spAutoFit/>
          </a:bodyPr>
          <a:lstStyle/>
          <a:p>
            <a:r>
              <a:rPr lang="fr-FR" sz="1200"/>
              <a:t>-</a:t>
            </a:r>
          </a:p>
        </p:txBody>
      </p:sp>
      <p:sp useBgFill="1">
        <p:nvSpPr>
          <p:cNvPr id="19480" name="Rectangle 126"/>
          <p:cNvSpPr>
            <a:spLocks noChangeArrowheads="1"/>
          </p:cNvSpPr>
          <p:nvPr/>
        </p:nvSpPr>
        <p:spPr bwMode="auto">
          <a:xfrm rot="5400000" flipV="1">
            <a:off x="2024063" y="4681538"/>
            <a:ext cx="122237" cy="388937"/>
          </a:xfrm>
          <a:prstGeom prst="rect">
            <a:avLst/>
          </a:prstGeom>
          <a:ln w="15875">
            <a:solidFill>
              <a:srgbClr val="000000"/>
            </a:solidFill>
            <a:miter lim="800000"/>
            <a:headEnd/>
            <a:tailEnd/>
          </a:ln>
        </p:spPr>
        <p:txBody>
          <a:bodyPr/>
          <a:lstStyle/>
          <a:p>
            <a:endParaRPr lang="fr-FR"/>
          </a:p>
        </p:txBody>
      </p:sp>
      <p:sp>
        <p:nvSpPr>
          <p:cNvPr id="19481" name="Rectangle 127"/>
          <p:cNvSpPr>
            <a:spLocks noChangeArrowheads="1"/>
          </p:cNvSpPr>
          <p:nvPr/>
        </p:nvSpPr>
        <p:spPr bwMode="auto">
          <a:xfrm>
            <a:off x="2058988" y="4797425"/>
            <a:ext cx="84137" cy="152400"/>
          </a:xfrm>
          <a:prstGeom prst="rect">
            <a:avLst/>
          </a:prstGeom>
          <a:noFill/>
          <a:ln w="15875">
            <a:noFill/>
            <a:miter lim="800000"/>
            <a:headEnd/>
            <a:tailEnd/>
          </a:ln>
        </p:spPr>
        <p:txBody>
          <a:bodyPr wrap="none" lIns="0" tIns="0" rIns="0" bIns="0">
            <a:spAutoFit/>
          </a:bodyPr>
          <a:lstStyle/>
          <a:p>
            <a:r>
              <a:rPr lang="fr-FR" sz="1000">
                <a:solidFill>
                  <a:srgbClr val="000000"/>
                </a:solidFill>
              </a:rPr>
              <a:t>R</a:t>
            </a:r>
            <a:endParaRPr lang="fr-FR"/>
          </a:p>
        </p:txBody>
      </p:sp>
      <p:sp>
        <p:nvSpPr>
          <p:cNvPr id="19482" name="Line 128"/>
          <p:cNvSpPr>
            <a:spLocks noChangeShapeType="1"/>
          </p:cNvSpPr>
          <p:nvPr/>
        </p:nvSpPr>
        <p:spPr bwMode="auto">
          <a:xfrm flipH="1" flipV="1">
            <a:off x="1614488" y="4875213"/>
            <a:ext cx="276225" cy="0"/>
          </a:xfrm>
          <a:prstGeom prst="line">
            <a:avLst/>
          </a:prstGeom>
          <a:noFill/>
          <a:ln w="15875">
            <a:solidFill>
              <a:schemeClr val="tx1"/>
            </a:solidFill>
            <a:round/>
            <a:headEnd/>
            <a:tailEnd/>
          </a:ln>
        </p:spPr>
        <p:txBody>
          <a:bodyPr/>
          <a:lstStyle/>
          <a:p>
            <a:endParaRPr lang="fr-FR"/>
          </a:p>
        </p:txBody>
      </p:sp>
      <p:sp>
        <p:nvSpPr>
          <p:cNvPr id="19483" name="Line 132"/>
          <p:cNvSpPr>
            <a:spLocks noChangeShapeType="1"/>
          </p:cNvSpPr>
          <p:nvPr/>
        </p:nvSpPr>
        <p:spPr bwMode="auto">
          <a:xfrm flipH="1" flipV="1">
            <a:off x="2276475" y="4875213"/>
            <a:ext cx="276225" cy="0"/>
          </a:xfrm>
          <a:prstGeom prst="line">
            <a:avLst/>
          </a:prstGeom>
          <a:noFill/>
          <a:ln w="15875">
            <a:solidFill>
              <a:schemeClr val="tx1"/>
            </a:solidFill>
            <a:round/>
            <a:headEnd/>
            <a:tailEnd/>
          </a:ln>
        </p:spPr>
        <p:txBody>
          <a:bodyPr/>
          <a:lstStyle/>
          <a:p>
            <a:endParaRPr lang="fr-FR"/>
          </a:p>
        </p:txBody>
      </p:sp>
      <p:sp>
        <p:nvSpPr>
          <p:cNvPr id="19484" name="Line 133"/>
          <p:cNvSpPr>
            <a:spLocks noChangeShapeType="1"/>
          </p:cNvSpPr>
          <p:nvPr/>
        </p:nvSpPr>
        <p:spPr bwMode="auto">
          <a:xfrm rot="16200000" flipH="1">
            <a:off x="2295525" y="5108575"/>
            <a:ext cx="498475" cy="3175"/>
          </a:xfrm>
          <a:prstGeom prst="line">
            <a:avLst/>
          </a:prstGeom>
          <a:noFill/>
          <a:ln w="15875">
            <a:solidFill>
              <a:srgbClr val="000000"/>
            </a:solidFill>
            <a:round/>
            <a:headEnd/>
            <a:tailEnd/>
          </a:ln>
        </p:spPr>
        <p:txBody>
          <a:bodyPr/>
          <a:lstStyle/>
          <a:p>
            <a:endParaRPr lang="fr-FR"/>
          </a:p>
        </p:txBody>
      </p:sp>
      <p:sp>
        <p:nvSpPr>
          <p:cNvPr id="19485" name="Line 135"/>
          <p:cNvSpPr>
            <a:spLocks noChangeShapeType="1"/>
          </p:cNvSpPr>
          <p:nvPr/>
        </p:nvSpPr>
        <p:spPr bwMode="auto">
          <a:xfrm>
            <a:off x="1500188" y="5526088"/>
            <a:ext cx="0" cy="150812"/>
          </a:xfrm>
          <a:prstGeom prst="line">
            <a:avLst/>
          </a:prstGeom>
          <a:noFill/>
          <a:ln w="15875">
            <a:solidFill>
              <a:schemeClr val="tx1"/>
            </a:solidFill>
            <a:round/>
            <a:headEnd/>
            <a:tailEnd/>
          </a:ln>
        </p:spPr>
        <p:txBody>
          <a:bodyPr/>
          <a:lstStyle/>
          <a:p>
            <a:endParaRPr lang="fr-FR"/>
          </a:p>
        </p:txBody>
      </p:sp>
      <p:sp>
        <p:nvSpPr>
          <p:cNvPr id="19486" name="Line 136"/>
          <p:cNvSpPr>
            <a:spLocks noChangeShapeType="1"/>
          </p:cNvSpPr>
          <p:nvPr/>
        </p:nvSpPr>
        <p:spPr bwMode="auto">
          <a:xfrm flipH="1" flipV="1">
            <a:off x="754063" y="5551488"/>
            <a:ext cx="409575" cy="0"/>
          </a:xfrm>
          <a:prstGeom prst="line">
            <a:avLst/>
          </a:prstGeom>
          <a:noFill/>
          <a:ln w="15875">
            <a:solidFill>
              <a:schemeClr val="tx1"/>
            </a:solidFill>
            <a:round/>
            <a:headEnd/>
            <a:tailEnd/>
          </a:ln>
        </p:spPr>
        <p:txBody>
          <a:bodyPr/>
          <a:lstStyle/>
          <a:p>
            <a:endParaRPr lang="fr-FR"/>
          </a:p>
        </p:txBody>
      </p:sp>
      <p:sp>
        <p:nvSpPr>
          <p:cNvPr id="19487" name="Line 137"/>
          <p:cNvSpPr>
            <a:spLocks noChangeShapeType="1"/>
          </p:cNvSpPr>
          <p:nvPr/>
        </p:nvSpPr>
        <p:spPr bwMode="auto">
          <a:xfrm>
            <a:off x="754063" y="5187950"/>
            <a:ext cx="0" cy="363538"/>
          </a:xfrm>
          <a:prstGeom prst="line">
            <a:avLst/>
          </a:prstGeom>
          <a:noFill/>
          <a:ln w="15875">
            <a:solidFill>
              <a:schemeClr val="tx1"/>
            </a:solidFill>
            <a:round/>
            <a:headEnd/>
            <a:tailEnd/>
          </a:ln>
        </p:spPr>
        <p:txBody>
          <a:bodyPr/>
          <a:lstStyle/>
          <a:p>
            <a:endParaRPr lang="fr-FR"/>
          </a:p>
        </p:txBody>
      </p:sp>
      <p:sp>
        <p:nvSpPr>
          <p:cNvPr id="19488" name="Text Box 138"/>
          <p:cNvSpPr txBox="1">
            <a:spLocks noChangeArrowheads="1"/>
          </p:cNvSpPr>
          <p:nvPr/>
        </p:nvSpPr>
        <p:spPr bwMode="auto">
          <a:xfrm>
            <a:off x="357188" y="3940175"/>
            <a:ext cx="3503612" cy="650875"/>
          </a:xfrm>
          <a:prstGeom prst="rect">
            <a:avLst/>
          </a:prstGeom>
          <a:noFill/>
          <a:ln w="9525">
            <a:solidFill>
              <a:schemeClr val="tx1"/>
            </a:solidFill>
            <a:miter lim="800000"/>
            <a:headEnd/>
            <a:tailEnd/>
          </a:ln>
        </p:spPr>
        <p:txBody>
          <a:bodyPr>
            <a:spAutoFit/>
          </a:bodyPr>
          <a:lstStyle/>
          <a:p>
            <a:pPr algn="ctr"/>
            <a:r>
              <a:rPr lang="fr-FR"/>
              <a:t>Amplificateur anti-logarithmique </a:t>
            </a:r>
          </a:p>
          <a:p>
            <a:pPr algn="ctr"/>
            <a:r>
              <a:rPr lang="fr-FR"/>
              <a:t>ou  exponentiel</a:t>
            </a:r>
          </a:p>
        </p:txBody>
      </p:sp>
      <p:sp>
        <p:nvSpPr>
          <p:cNvPr id="19489" name="Line 139"/>
          <p:cNvSpPr>
            <a:spLocks noChangeShapeType="1"/>
          </p:cNvSpPr>
          <p:nvPr/>
        </p:nvSpPr>
        <p:spPr bwMode="auto">
          <a:xfrm>
            <a:off x="4498975" y="1657350"/>
            <a:ext cx="1588" cy="4914900"/>
          </a:xfrm>
          <a:prstGeom prst="line">
            <a:avLst/>
          </a:prstGeom>
          <a:noFill/>
          <a:ln w="9525">
            <a:solidFill>
              <a:schemeClr val="tx1"/>
            </a:solidFill>
            <a:round/>
            <a:headEnd/>
            <a:tailEnd/>
          </a:ln>
        </p:spPr>
        <p:txBody>
          <a:bodyPr/>
          <a:lstStyle/>
          <a:p>
            <a:endParaRPr lang="fr-FR"/>
          </a:p>
        </p:txBody>
      </p:sp>
      <p:sp>
        <p:nvSpPr>
          <p:cNvPr id="19490" name="AutoShape 192"/>
          <p:cNvSpPr>
            <a:spLocks noChangeArrowheads="1"/>
          </p:cNvSpPr>
          <p:nvPr/>
        </p:nvSpPr>
        <p:spPr bwMode="auto">
          <a:xfrm rot="5400000">
            <a:off x="1983581" y="2391569"/>
            <a:ext cx="604838" cy="628650"/>
          </a:xfrm>
          <a:prstGeom prst="triangle">
            <a:avLst>
              <a:gd name="adj" fmla="val 50000"/>
            </a:avLst>
          </a:prstGeom>
          <a:noFill/>
          <a:ln w="15875">
            <a:solidFill>
              <a:schemeClr val="tx1"/>
            </a:solidFill>
            <a:miter lim="800000"/>
            <a:headEnd/>
            <a:tailEnd/>
          </a:ln>
        </p:spPr>
        <p:txBody>
          <a:bodyPr wrap="none" anchor="ctr"/>
          <a:lstStyle/>
          <a:p>
            <a:endParaRPr lang="fr-FR"/>
          </a:p>
        </p:txBody>
      </p:sp>
      <p:sp>
        <p:nvSpPr>
          <p:cNvPr id="19491" name="Line 193"/>
          <p:cNvSpPr>
            <a:spLocks noChangeShapeType="1"/>
          </p:cNvSpPr>
          <p:nvPr/>
        </p:nvSpPr>
        <p:spPr bwMode="auto">
          <a:xfrm flipH="1">
            <a:off x="1695450" y="2541588"/>
            <a:ext cx="276225" cy="0"/>
          </a:xfrm>
          <a:prstGeom prst="line">
            <a:avLst/>
          </a:prstGeom>
          <a:noFill/>
          <a:ln w="15875">
            <a:solidFill>
              <a:schemeClr val="tx1"/>
            </a:solidFill>
            <a:round/>
            <a:headEnd/>
            <a:tailEnd/>
          </a:ln>
        </p:spPr>
        <p:txBody>
          <a:bodyPr/>
          <a:lstStyle/>
          <a:p>
            <a:endParaRPr lang="fr-FR"/>
          </a:p>
        </p:txBody>
      </p:sp>
      <p:sp>
        <p:nvSpPr>
          <p:cNvPr id="19492" name="AutoShape 194"/>
          <p:cNvSpPr>
            <a:spLocks noChangeArrowheads="1"/>
          </p:cNvSpPr>
          <p:nvPr/>
        </p:nvSpPr>
        <p:spPr bwMode="auto">
          <a:xfrm rot="5400000" flipH="1" flipV="1">
            <a:off x="1543050" y="2455863"/>
            <a:ext cx="133350" cy="171450"/>
          </a:xfrm>
          <a:prstGeom prst="triangle">
            <a:avLst>
              <a:gd name="adj" fmla="val 50000"/>
            </a:avLst>
          </a:prstGeom>
          <a:noFill/>
          <a:ln w="15875">
            <a:solidFill>
              <a:schemeClr val="tx1"/>
            </a:solidFill>
            <a:miter lim="800000"/>
            <a:headEnd/>
            <a:tailEnd/>
          </a:ln>
        </p:spPr>
        <p:txBody>
          <a:bodyPr wrap="none" anchor="ctr"/>
          <a:lstStyle/>
          <a:p>
            <a:endParaRPr lang="fr-FR"/>
          </a:p>
        </p:txBody>
      </p:sp>
      <p:sp>
        <p:nvSpPr>
          <p:cNvPr id="19493" name="Line 195"/>
          <p:cNvSpPr>
            <a:spLocks noChangeShapeType="1"/>
          </p:cNvSpPr>
          <p:nvPr/>
        </p:nvSpPr>
        <p:spPr bwMode="auto">
          <a:xfrm flipH="1" flipV="1">
            <a:off x="1809750" y="2865438"/>
            <a:ext cx="0" cy="242887"/>
          </a:xfrm>
          <a:prstGeom prst="line">
            <a:avLst/>
          </a:prstGeom>
          <a:noFill/>
          <a:ln w="15875">
            <a:solidFill>
              <a:schemeClr val="tx1"/>
            </a:solidFill>
            <a:round/>
            <a:headEnd/>
            <a:tailEnd/>
          </a:ln>
        </p:spPr>
        <p:txBody>
          <a:bodyPr/>
          <a:lstStyle/>
          <a:p>
            <a:endParaRPr lang="fr-FR"/>
          </a:p>
        </p:txBody>
      </p:sp>
      <p:sp>
        <p:nvSpPr>
          <p:cNvPr id="19494" name="Line 196"/>
          <p:cNvSpPr>
            <a:spLocks noChangeShapeType="1"/>
          </p:cNvSpPr>
          <p:nvPr/>
        </p:nvSpPr>
        <p:spPr bwMode="auto">
          <a:xfrm>
            <a:off x="1346200" y="2865438"/>
            <a:ext cx="625475" cy="0"/>
          </a:xfrm>
          <a:prstGeom prst="line">
            <a:avLst/>
          </a:prstGeom>
          <a:noFill/>
          <a:ln w="15875">
            <a:solidFill>
              <a:schemeClr val="tx1"/>
            </a:solidFill>
            <a:round/>
            <a:headEnd/>
            <a:tailEnd/>
          </a:ln>
        </p:spPr>
        <p:txBody>
          <a:bodyPr/>
          <a:lstStyle/>
          <a:p>
            <a:endParaRPr lang="fr-FR"/>
          </a:p>
        </p:txBody>
      </p:sp>
      <p:sp>
        <p:nvSpPr>
          <p:cNvPr id="19495" name="Text Box 197"/>
          <p:cNvSpPr txBox="1">
            <a:spLocks noChangeArrowheads="1"/>
          </p:cNvSpPr>
          <p:nvPr/>
        </p:nvSpPr>
        <p:spPr bwMode="auto">
          <a:xfrm>
            <a:off x="1927225" y="2403475"/>
            <a:ext cx="269875" cy="274638"/>
          </a:xfrm>
          <a:prstGeom prst="rect">
            <a:avLst/>
          </a:prstGeom>
          <a:noFill/>
          <a:ln w="15875">
            <a:noFill/>
            <a:miter lim="800000"/>
            <a:headEnd/>
            <a:tailEnd/>
          </a:ln>
        </p:spPr>
        <p:txBody>
          <a:bodyPr wrap="none">
            <a:spAutoFit/>
          </a:bodyPr>
          <a:lstStyle/>
          <a:p>
            <a:r>
              <a:rPr lang="fr-FR" sz="1200"/>
              <a:t>+</a:t>
            </a:r>
          </a:p>
        </p:txBody>
      </p:sp>
      <p:sp>
        <p:nvSpPr>
          <p:cNvPr id="19496" name="Text Box 198"/>
          <p:cNvSpPr txBox="1">
            <a:spLocks noChangeArrowheads="1"/>
          </p:cNvSpPr>
          <p:nvPr/>
        </p:nvSpPr>
        <p:spPr bwMode="auto">
          <a:xfrm>
            <a:off x="1936750" y="2708275"/>
            <a:ext cx="234950" cy="274638"/>
          </a:xfrm>
          <a:prstGeom prst="rect">
            <a:avLst/>
          </a:prstGeom>
          <a:noFill/>
          <a:ln w="15875">
            <a:noFill/>
            <a:miter lim="800000"/>
            <a:headEnd/>
            <a:tailEnd/>
          </a:ln>
        </p:spPr>
        <p:txBody>
          <a:bodyPr wrap="none">
            <a:spAutoFit/>
          </a:bodyPr>
          <a:lstStyle/>
          <a:p>
            <a:r>
              <a:rPr lang="fr-FR" sz="1200"/>
              <a:t>-</a:t>
            </a:r>
          </a:p>
        </p:txBody>
      </p:sp>
      <p:sp>
        <p:nvSpPr>
          <p:cNvPr id="19497" name="Line 203"/>
          <p:cNvSpPr>
            <a:spLocks noChangeShapeType="1"/>
          </p:cNvSpPr>
          <p:nvPr/>
        </p:nvSpPr>
        <p:spPr bwMode="auto">
          <a:xfrm rot="16200000" flipH="1">
            <a:off x="2528888" y="2908300"/>
            <a:ext cx="400050" cy="0"/>
          </a:xfrm>
          <a:prstGeom prst="line">
            <a:avLst/>
          </a:prstGeom>
          <a:noFill/>
          <a:ln w="15875">
            <a:solidFill>
              <a:srgbClr val="000000"/>
            </a:solidFill>
            <a:round/>
            <a:headEnd/>
            <a:tailEnd/>
          </a:ln>
        </p:spPr>
        <p:txBody>
          <a:bodyPr/>
          <a:lstStyle/>
          <a:p>
            <a:endParaRPr lang="fr-FR"/>
          </a:p>
        </p:txBody>
      </p:sp>
      <p:grpSp>
        <p:nvGrpSpPr>
          <p:cNvPr id="19498" name="Groupe 141"/>
          <p:cNvGrpSpPr>
            <a:grpSpLocks/>
          </p:cNvGrpSpPr>
          <p:nvPr/>
        </p:nvGrpSpPr>
        <p:grpSpPr bwMode="auto">
          <a:xfrm flipV="1">
            <a:off x="2058988" y="3108325"/>
            <a:ext cx="388937" cy="184150"/>
            <a:chOff x="2517775" y="3176588"/>
            <a:chExt cx="388938" cy="182562"/>
          </a:xfrm>
        </p:grpSpPr>
        <p:sp>
          <p:nvSpPr>
            <p:cNvPr id="19591" name="Line 199"/>
            <p:cNvSpPr>
              <a:spLocks noChangeShapeType="1"/>
            </p:cNvSpPr>
            <p:nvPr/>
          </p:nvSpPr>
          <p:spPr bwMode="auto">
            <a:xfrm rot="16200000" flipH="1">
              <a:off x="2711450" y="2982913"/>
              <a:ext cx="1587" cy="388938"/>
            </a:xfrm>
            <a:prstGeom prst="line">
              <a:avLst/>
            </a:prstGeom>
            <a:noFill/>
            <a:ln w="15875">
              <a:solidFill>
                <a:srgbClr val="000000"/>
              </a:solidFill>
              <a:round/>
              <a:headEnd/>
              <a:tailEnd/>
            </a:ln>
          </p:spPr>
          <p:txBody>
            <a:bodyPr/>
            <a:lstStyle/>
            <a:p>
              <a:endParaRPr lang="fr-FR"/>
            </a:p>
          </p:txBody>
        </p:sp>
        <p:grpSp>
          <p:nvGrpSpPr>
            <p:cNvPr id="19592" name="Group 200"/>
            <p:cNvGrpSpPr>
              <a:grpSpLocks/>
            </p:cNvGrpSpPr>
            <p:nvPr/>
          </p:nvGrpSpPr>
          <p:grpSpPr bwMode="auto">
            <a:xfrm rot="16200000" flipH="1">
              <a:off x="2755901" y="3208337"/>
              <a:ext cx="182562" cy="119063"/>
              <a:chOff x="2779" y="1531"/>
              <a:chExt cx="115" cy="75"/>
            </a:xfrm>
          </p:grpSpPr>
          <p:sp>
            <p:nvSpPr>
              <p:cNvPr id="19594" name="Line 201"/>
              <p:cNvSpPr>
                <a:spLocks noChangeShapeType="1"/>
              </p:cNvSpPr>
              <p:nvPr/>
            </p:nvSpPr>
            <p:spPr bwMode="auto">
              <a:xfrm>
                <a:off x="2779" y="1531"/>
                <a:ext cx="73" cy="48"/>
              </a:xfrm>
              <a:prstGeom prst="line">
                <a:avLst/>
              </a:prstGeom>
              <a:noFill/>
              <a:ln w="15875">
                <a:solidFill>
                  <a:srgbClr val="000000"/>
                </a:solidFill>
                <a:round/>
                <a:headEnd/>
                <a:tailEnd/>
              </a:ln>
            </p:spPr>
            <p:txBody>
              <a:bodyPr/>
              <a:lstStyle/>
              <a:p>
                <a:endParaRPr lang="fr-FR"/>
              </a:p>
            </p:txBody>
          </p:sp>
          <p:sp>
            <p:nvSpPr>
              <p:cNvPr id="19595" name="Freeform 202"/>
              <p:cNvSpPr>
                <a:spLocks/>
              </p:cNvSpPr>
              <p:nvPr/>
            </p:nvSpPr>
            <p:spPr bwMode="auto">
              <a:xfrm>
                <a:off x="2836" y="1556"/>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19593" name="Line 204"/>
            <p:cNvSpPr>
              <a:spLocks noChangeShapeType="1"/>
            </p:cNvSpPr>
            <p:nvPr/>
          </p:nvSpPr>
          <p:spPr bwMode="auto">
            <a:xfrm rot="-5400000" flipH="1" flipV="1">
              <a:off x="2486026" y="3208337"/>
              <a:ext cx="182562" cy="119063"/>
            </a:xfrm>
            <a:prstGeom prst="line">
              <a:avLst/>
            </a:prstGeom>
            <a:noFill/>
            <a:ln w="15875">
              <a:solidFill>
                <a:srgbClr val="000000"/>
              </a:solidFill>
              <a:round/>
              <a:headEnd/>
              <a:tailEnd/>
            </a:ln>
          </p:spPr>
          <p:txBody>
            <a:bodyPr/>
            <a:lstStyle/>
            <a:p>
              <a:endParaRPr lang="fr-FR"/>
            </a:p>
          </p:txBody>
        </p:sp>
      </p:grpSp>
      <p:sp>
        <p:nvSpPr>
          <p:cNvPr id="19499" name="Line 206"/>
          <p:cNvSpPr>
            <a:spLocks noChangeShapeType="1"/>
          </p:cNvSpPr>
          <p:nvPr/>
        </p:nvSpPr>
        <p:spPr bwMode="auto">
          <a:xfrm rot="16200000" flipH="1">
            <a:off x="1934369" y="2983706"/>
            <a:ext cx="0" cy="249238"/>
          </a:xfrm>
          <a:prstGeom prst="line">
            <a:avLst/>
          </a:prstGeom>
          <a:noFill/>
          <a:ln w="15875">
            <a:solidFill>
              <a:srgbClr val="000000"/>
            </a:solidFill>
            <a:round/>
            <a:headEnd/>
            <a:tailEnd/>
          </a:ln>
        </p:spPr>
        <p:txBody>
          <a:bodyPr/>
          <a:lstStyle/>
          <a:p>
            <a:endParaRPr lang="fr-FR"/>
          </a:p>
        </p:txBody>
      </p:sp>
      <p:sp>
        <p:nvSpPr>
          <p:cNvPr id="19500" name="AutoShape 207"/>
          <p:cNvSpPr>
            <a:spLocks noChangeArrowheads="1"/>
          </p:cNvSpPr>
          <p:nvPr/>
        </p:nvSpPr>
        <p:spPr bwMode="auto">
          <a:xfrm flipH="1" flipV="1">
            <a:off x="2195513" y="3463925"/>
            <a:ext cx="133350" cy="161925"/>
          </a:xfrm>
          <a:prstGeom prst="triangle">
            <a:avLst>
              <a:gd name="adj" fmla="val 50000"/>
            </a:avLst>
          </a:prstGeom>
          <a:noFill/>
          <a:ln w="15875">
            <a:solidFill>
              <a:schemeClr val="tx1"/>
            </a:solidFill>
            <a:miter lim="800000"/>
            <a:headEnd/>
            <a:tailEnd/>
          </a:ln>
        </p:spPr>
        <p:txBody>
          <a:bodyPr rot="10800000" wrap="none" anchor="ctr"/>
          <a:lstStyle/>
          <a:p>
            <a:pPr algn="ctr"/>
            <a:endParaRPr lang="fr-FR"/>
          </a:p>
        </p:txBody>
      </p:sp>
      <p:sp>
        <p:nvSpPr>
          <p:cNvPr id="19501" name="Line 208"/>
          <p:cNvSpPr>
            <a:spLocks noChangeShapeType="1"/>
          </p:cNvSpPr>
          <p:nvPr/>
        </p:nvSpPr>
        <p:spPr bwMode="auto">
          <a:xfrm rot="16200000" flipH="1">
            <a:off x="2177256" y="3375819"/>
            <a:ext cx="168275" cy="1588"/>
          </a:xfrm>
          <a:prstGeom prst="line">
            <a:avLst/>
          </a:prstGeom>
          <a:noFill/>
          <a:ln w="15875">
            <a:solidFill>
              <a:srgbClr val="000000"/>
            </a:solidFill>
            <a:round/>
            <a:headEnd/>
            <a:tailEnd/>
          </a:ln>
        </p:spPr>
        <p:txBody>
          <a:bodyPr/>
          <a:lstStyle/>
          <a:p>
            <a:endParaRPr lang="fr-FR"/>
          </a:p>
        </p:txBody>
      </p:sp>
      <p:sp>
        <p:nvSpPr>
          <p:cNvPr id="19502" name="Line 209"/>
          <p:cNvSpPr>
            <a:spLocks noChangeShapeType="1"/>
          </p:cNvSpPr>
          <p:nvPr/>
        </p:nvSpPr>
        <p:spPr bwMode="auto">
          <a:xfrm>
            <a:off x="2603500" y="2708275"/>
            <a:ext cx="625475" cy="0"/>
          </a:xfrm>
          <a:prstGeom prst="line">
            <a:avLst/>
          </a:prstGeom>
          <a:noFill/>
          <a:ln w="15875">
            <a:solidFill>
              <a:schemeClr val="tx1"/>
            </a:solidFill>
            <a:round/>
            <a:headEnd/>
            <a:tailEnd/>
          </a:ln>
        </p:spPr>
        <p:txBody>
          <a:bodyPr/>
          <a:lstStyle/>
          <a:p>
            <a:endParaRPr lang="fr-FR"/>
          </a:p>
        </p:txBody>
      </p:sp>
      <p:sp>
        <p:nvSpPr>
          <p:cNvPr id="19503" name="Line 210"/>
          <p:cNvSpPr>
            <a:spLocks noChangeShapeType="1"/>
          </p:cNvSpPr>
          <p:nvPr/>
        </p:nvSpPr>
        <p:spPr bwMode="auto">
          <a:xfrm>
            <a:off x="1346200" y="2865438"/>
            <a:ext cx="349250" cy="0"/>
          </a:xfrm>
          <a:prstGeom prst="line">
            <a:avLst/>
          </a:prstGeom>
          <a:noFill/>
          <a:ln w="15875">
            <a:solidFill>
              <a:schemeClr val="tx1"/>
            </a:solidFill>
            <a:round/>
            <a:headEnd/>
            <a:tailEnd type="triangle" w="med" len="med"/>
          </a:ln>
        </p:spPr>
        <p:txBody>
          <a:bodyPr/>
          <a:lstStyle/>
          <a:p>
            <a:endParaRPr lang="fr-FR"/>
          </a:p>
        </p:txBody>
      </p:sp>
      <p:sp>
        <p:nvSpPr>
          <p:cNvPr id="19504" name="Text Box 211"/>
          <p:cNvSpPr txBox="1">
            <a:spLocks noChangeArrowheads="1"/>
          </p:cNvSpPr>
          <p:nvPr/>
        </p:nvSpPr>
        <p:spPr bwMode="auto">
          <a:xfrm>
            <a:off x="1477963" y="2895600"/>
            <a:ext cx="331787" cy="304800"/>
          </a:xfrm>
          <a:prstGeom prst="rect">
            <a:avLst/>
          </a:prstGeom>
          <a:noFill/>
          <a:ln w="15875">
            <a:noFill/>
            <a:miter lim="800000"/>
            <a:headEnd/>
            <a:tailEnd/>
          </a:ln>
        </p:spPr>
        <p:txBody>
          <a:bodyPr wrap="none">
            <a:spAutoFit/>
          </a:bodyPr>
          <a:lstStyle/>
          <a:p>
            <a:r>
              <a:rPr lang="fr-FR" sz="1400"/>
              <a:t>I</a:t>
            </a:r>
            <a:r>
              <a:rPr lang="fr-FR" sz="1400" baseline="-25000"/>
              <a:t>in</a:t>
            </a:r>
          </a:p>
        </p:txBody>
      </p:sp>
      <p:sp>
        <p:nvSpPr>
          <p:cNvPr id="19505" name="Line 212"/>
          <p:cNvSpPr>
            <a:spLocks noChangeShapeType="1"/>
          </p:cNvSpPr>
          <p:nvPr/>
        </p:nvSpPr>
        <p:spPr bwMode="auto">
          <a:xfrm flipV="1">
            <a:off x="3181350" y="2733675"/>
            <a:ext cx="0" cy="584200"/>
          </a:xfrm>
          <a:prstGeom prst="line">
            <a:avLst/>
          </a:prstGeom>
          <a:noFill/>
          <a:ln w="9525">
            <a:solidFill>
              <a:schemeClr val="tx1"/>
            </a:solidFill>
            <a:round/>
            <a:headEnd/>
            <a:tailEnd type="triangle" w="med" len="lg"/>
          </a:ln>
        </p:spPr>
        <p:txBody>
          <a:bodyPr/>
          <a:lstStyle/>
          <a:p>
            <a:endParaRPr lang="fr-FR"/>
          </a:p>
        </p:txBody>
      </p:sp>
      <p:sp useBgFill="1">
        <p:nvSpPr>
          <p:cNvPr id="19506" name="Rectangle 213"/>
          <p:cNvSpPr>
            <a:spLocks noChangeArrowheads="1"/>
          </p:cNvSpPr>
          <p:nvPr/>
        </p:nvSpPr>
        <p:spPr bwMode="auto">
          <a:xfrm rot="-5400000">
            <a:off x="1076325" y="2668588"/>
            <a:ext cx="122237" cy="388938"/>
          </a:xfrm>
          <a:prstGeom prst="rect">
            <a:avLst/>
          </a:prstGeom>
          <a:ln w="15875">
            <a:solidFill>
              <a:srgbClr val="000000"/>
            </a:solidFill>
            <a:miter lim="800000"/>
            <a:headEnd/>
            <a:tailEnd/>
          </a:ln>
        </p:spPr>
        <p:txBody>
          <a:bodyPr/>
          <a:lstStyle/>
          <a:p>
            <a:endParaRPr lang="fr-FR"/>
          </a:p>
        </p:txBody>
      </p:sp>
      <p:sp>
        <p:nvSpPr>
          <p:cNvPr id="19507" name="Rectangle 214"/>
          <p:cNvSpPr>
            <a:spLocks noChangeArrowheads="1"/>
          </p:cNvSpPr>
          <p:nvPr/>
        </p:nvSpPr>
        <p:spPr bwMode="auto">
          <a:xfrm>
            <a:off x="1092200" y="2782888"/>
            <a:ext cx="84138" cy="152400"/>
          </a:xfrm>
          <a:prstGeom prst="rect">
            <a:avLst/>
          </a:prstGeom>
          <a:noFill/>
          <a:ln w="15875">
            <a:noFill/>
            <a:miter lim="800000"/>
            <a:headEnd/>
            <a:tailEnd/>
          </a:ln>
        </p:spPr>
        <p:txBody>
          <a:bodyPr wrap="none" lIns="0" tIns="0" rIns="0" bIns="0">
            <a:spAutoFit/>
          </a:bodyPr>
          <a:lstStyle/>
          <a:p>
            <a:r>
              <a:rPr lang="fr-FR" sz="1000">
                <a:solidFill>
                  <a:srgbClr val="000000"/>
                </a:solidFill>
              </a:rPr>
              <a:t>R</a:t>
            </a:r>
            <a:endParaRPr lang="fr-FR"/>
          </a:p>
        </p:txBody>
      </p:sp>
      <p:sp>
        <p:nvSpPr>
          <p:cNvPr id="19508" name="Line 215"/>
          <p:cNvSpPr>
            <a:spLocks noChangeShapeType="1"/>
          </p:cNvSpPr>
          <p:nvPr/>
        </p:nvSpPr>
        <p:spPr bwMode="auto">
          <a:xfrm flipH="1">
            <a:off x="666750" y="2844800"/>
            <a:ext cx="276225" cy="0"/>
          </a:xfrm>
          <a:prstGeom prst="line">
            <a:avLst/>
          </a:prstGeom>
          <a:noFill/>
          <a:ln w="15875">
            <a:solidFill>
              <a:schemeClr val="tx1"/>
            </a:solidFill>
            <a:round/>
            <a:headEnd/>
            <a:tailEnd/>
          </a:ln>
        </p:spPr>
        <p:txBody>
          <a:bodyPr/>
          <a:lstStyle/>
          <a:p>
            <a:endParaRPr lang="fr-FR"/>
          </a:p>
        </p:txBody>
      </p:sp>
      <p:sp>
        <p:nvSpPr>
          <p:cNvPr id="19509" name="Text Box 101"/>
          <p:cNvSpPr txBox="1">
            <a:spLocks noChangeArrowheads="1"/>
          </p:cNvSpPr>
          <p:nvPr/>
        </p:nvSpPr>
        <p:spPr bwMode="auto">
          <a:xfrm>
            <a:off x="4722813" y="5832475"/>
            <a:ext cx="352982" cy="307777"/>
          </a:xfrm>
          <a:prstGeom prst="rect">
            <a:avLst/>
          </a:prstGeom>
          <a:noFill/>
          <a:ln w="15875">
            <a:noFill/>
            <a:miter lim="800000"/>
            <a:headEnd/>
            <a:tailEnd/>
          </a:ln>
        </p:spPr>
        <p:txBody>
          <a:bodyPr wrap="none">
            <a:spAutoFit/>
          </a:bodyPr>
          <a:lstStyle/>
          <a:p>
            <a:r>
              <a:rPr lang="fr-FR" sz="1400" i="1" dirty="0"/>
              <a:t>V</a:t>
            </a:r>
            <a:r>
              <a:rPr lang="fr-FR" sz="1400" i="1" baseline="-25000" dirty="0"/>
              <a:t>2</a:t>
            </a:r>
          </a:p>
        </p:txBody>
      </p:sp>
      <p:sp>
        <p:nvSpPr>
          <p:cNvPr id="19510" name="Text Box 140"/>
          <p:cNvSpPr txBox="1">
            <a:spLocks noChangeArrowheads="1"/>
          </p:cNvSpPr>
          <p:nvPr/>
        </p:nvSpPr>
        <p:spPr bwMode="auto">
          <a:xfrm>
            <a:off x="5232400" y="3816350"/>
            <a:ext cx="2871788" cy="376238"/>
          </a:xfrm>
          <a:prstGeom prst="rect">
            <a:avLst/>
          </a:prstGeom>
          <a:noFill/>
          <a:ln w="9525">
            <a:solidFill>
              <a:schemeClr val="tx1"/>
            </a:solidFill>
            <a:miter lim="800000"/>
            <a:headEnd/>
            <a:tailEnd/>
          </a:ln>
        </p:spPr>
        <p:txBody>
          <a:bodyPr>
            <a:spAutoFit/>
          </a:bodyPr>
          <a:lstStyle/>
          <a:p>
            <a:pPr algn="ctr"/>
            <a:r>
              <a:rPr lang="fr-FR"/>
              <a:t>Multiplieur (Mixeur)</a:t>
            </a:r>
          </a:p>
        </p:txBody>
      </p:sp>
      <p:sp>
        <p:nvSpPr>
          <p:cNvPr id="19511" name="Line 216"/>
          <p:cNvSpPr>
            <a:spLocks noChangeShapeType="1"/>
          </p:cNvSpPr>
          <p:nvPr/>
        </p:nvSpPr>
        <p:spPr bwMode="auto">
          <a:xfrm flipV="1">
            <a:off x="4795838" y="5686425"/>
            <a:ext cx="0" cy="584200"/>
          </a:xfrm>
          <a:prstGeom prst="line">
            <a:avLst/>
          </a:prstGeom>
          <a:noFill/>
          <a:ln w="9525">
            <a:solidFill>
              <a:schemeClr val="tx1"/>
            </a:solidFill>
            <a:round/>
            <a:headEnd/>
            <a:tailEnd type="triangle" w="med" len="lg"/>
          </a:ln>
        </p:spPr>
        <p:txBody>
          <a:bodyPr/>
          <a:lstStyle/>
          <a:p>
            <a:endParaRPr lang="fr-FR"/>
          </a:p>
        </p:txBody>
      </p:sp>
      <p:sp>
        <p:nvSpPr>
          <p:cNvPr id="19512" name="Text Box 266"/>
          <p:cNvSpPr txBox="1">
            <a:spLocks noChangeArrowheads="1"/>
          </p:cNvSpPr>
          <p:nvPr/>
        </p:nvSpPr>
        <p:spPr bwMode="auto">
          <a:xfrm>
            <a:off x="4722813" y="4884738"/>
            <a:ext cx="352982" cy="307777"/>
          </a:xfrm>
          <a:prstGeom prst="rect">
            <a:avLst/>
          </a:prstGeom>
          <a:noFill/>
          <a:ln w="15875">
            <a:noFill/>
            <a:miter lim="800000"/>
            <a:headEnd/>
            <a:tailEnd/>
          </a:ln>
        </p:spPr>
        <p:txBody>
          <a:bodyPr wrap="none">
            <a:spAutoFit/>
          </a:bodyPr>
          <a:lstStyle/>
          <a:p>
            <a:r>
              <a:rPr lang="fr-FR" sz="1400" i="1" dirty="0"/>
              <a:t>V</a:t>
            </a:r>
            <a:r>
              <a:rPr lang="fr-FR" sz="1400" i="1" baseline="-25000" dirty="0"/>
              <a:t>1</a:t>
            </a:r>
          </a:p>
        </p:txBody>
      </p:sp>
      <p:sp>
        <p:nvSpPr>
          <p:cNvPr id="19513" name="Line 267"/>
          <p:cNvSpPr>
            <a:spLocks noChangeShapeType="1"/>
          </p:cNvSpPr>
          <p:nvPr/>
        </p:nvSpPr>
        <p:spPr bwMode="auto">
          <a:xfrm flipV="1">
            <a:off x="4795838" y="4738688"/>
            <a:ext cx="0" cy="584200"/>
          </a:xfrm>
          <a:prstGeom prst="line">
            <a:avLst/>
          </a:prstGeom>
          <a:noFill/>
          <a:ln w="9525">
            <a:solidFill>
              <a:schemeClr val="tx1"/>
            </a:solidFill>
            <a:round/>
            <a:headEnd/>
            <a:tailEnd type="triangle" w="med" len="lg"/>
          </a:ln>
        </p:spPr>
        <p:txBody>
          <a:bodyPr/>
          <a:lstStyle/>
          <a:p>
            <a:endParaRPr lang="fr-FR"/>
          </a:p>
        </p:txBody>
      </p:sp>
      <p:sp>
        <p:nvSpPr>
          <p:cNvPr id="19514" name="Line 295"/>
          <p:cNvSpPr>
            <a:spLocks noChangeShapeType="1"/>
          </p:cNvSpPr>
          <p:nvPr/>
        </p:nvSpPr>
        <p:spPr bwMode="auto">
          <a:xfrm flipV="1">
            <a:off x="8081963" y="5703888"/>
            <a:ext cx="0" cy="584200"/>
          </a:xfrm>
          <a:prstGeom prst="line">
            <a:avLst/>
          </a:prstGeom>
          <a:noFill/>
          <a:ln w="9525">
            <a:solidFill>
              <a:schemeClr val="tx1"/>
            </a:solidFill>
            <a:round/>
            <a:headEnd/>
            <a:tailEnd type="triangle" w="med" len="lg"/>
          </a:ln>
        </p:spPr>
        <p:txBody>
          <a:bodyPr/>
          <a:lstStyle/>
          <a:p>
            <a:endParaRPr lang="fr-FR"/>
          </a:p>
        </p:txBody>
      </p:sp>
      <p:grpSp>
        <p:nvGrpSpPr>
          <p:cNvPr id="19516" name="Group 309"/>
          <p:cNvGrpSpPr>
            <a:grpSpLocks/>
          </p:cNvGrpSpPr>
          <p:nvPr/>
        </p:nvGrpSpPr>
        <p:grpSpPr bwMode="auto">
          <a:xfrm>
            <a:off x="4959350" y="1633538"/>
            <a:ext cx="4108450" cy="1100137"/>
            <a:chOff x="2968" y="1029"/>
            <a:chExt cx="2588" cy="693"/>
          </a:xfrm>
        </p:grpSpPr>
        <p:sp>
          <p:nvSpPr>
            <p:cNvPr id="19589" name="Rectangle 299"/>
            <p:cNvSpPr>
              <a:spLocks noChangeArrowheads="1"/>
            </p:cNvSpPr>
            <p:nvPr/>
          </p:nvSpPr>
          <p:spPr bwMode="auto">
            <a:xfrm>
              <a:off x="2968" y="1029"/>
              <a:ext cx="2588" cy="660"/>
            </a:xfrm>
            <a:prstGeom prst="rect">
              <a:avLst/>
            </a:prstGeom>
            <a:noFill/>
            <a:ln w="9525">
              <a:noFill/>
              <a:miter lim="800000"/>
              <a:headEnd/>
              <a:tailEnd/>
            </a:ln>
          </p:spPr>
          <p:txBody>
            <a:bodyPr>
              <a:spAutoFit/>
            </a:bodyPr>
            <a:lstStyle/>
            <a:p>
              <a:pPr>
                <a:spcAft>
                  <a:spcPct val="30000"/>
                </a:spcAft>
                <a:tabLst>
                  <a:tab pos="266700" algn="l"/>
                </a:tabLst>
              </a:pPr>
              <a:r>
                <a:rPr lang="fr-FR" sz="1600" b="1"/>
                <a:t>! Attention !</a:t>
              </a:r>
            </a:p>
            <a:p>
              <a:pPr>
                <a:buFont typeface="Wingdings" pitchFamily="2" charset="2"/>
                <a:buChar char="ð"/>
                <a:tabLst>
                  <a:tab pos="266700" algn="l"/>
                </a:tabLst>
              </a:pPr>
              <a:r>
                <a:rPr lang="fr-FR" sz="1400"/>
                <a:t> 	Très sensible à la température</a:t>
              </a:r>
            </a:p>
            <a:p>
              <a:pPr>
                <a:buFont typeface="Wingdings" pitchFamily="2" charset="2"/>
                <a:buNone/>
                <a:tabLst>
                  <a:tab pos="266700" algn="l"/>
                </a:tabLst>
              </a:pPr>
              <a:r>
                <a:rPr lang="fr-FR" sz="1400"/>
                <a:t>	Utiliser des circuit monolithiques compensés</a:t>
              </a:r>
            </a:p>
            <a:p>
              <a:pPr>
                <a:tabLst>
                  <a:tab pos="266700" algn="l"/>
                </a:tabLst>
              </a:pPr>
              <a:r>
                <a:rPr lang="fr-FR" sz="1400">
                  <a:sym typeface="Wingdings" pitchFamily="2" charset="2"/>
                </a:rPr>
                <a:t> 	Respecter les niveaux de tensions compatibles</a:t>
              </a:r>
              <a:endParaRPr lang="fr-FR" sz="1400"/>
            </a:p>
          </p:txBody>
        </p:sp>
        <p:sp>
          <p:nvSpPr>
            <p:cNvPr id="19590" name="Rectangle 307"/>
            <p:cNvSpPr>
              <a:spLocks noChangeArrowheads="1"/>
            </p:cNvSpPr>
            <p:nvPr/>
          </p:nvSpPr>
          <p:spPr bwMode="auto">
            <a:xfrm>
              <a:off x="2975" y="1044"/>
              <a:ext cx="2353" cy="678"/>
            </a:xfrm>
            <a:prstGeom prst="rect">
              <a:avLst/>
            </a:prstGeom>
            <a:noFill/>
            <a:ln w="9525">
              <a:solidFill>
                <a:schemeClr val="tx1"/>
              </a:solidFill>
              <a:miter lim="800000"/>
              <a:headEnd/>
              <a:tailEnd/>
            </a:ln>
          </p:spPr>
          <p:txBody>
            <a:bodyPr wrap="none" anchor="ctr"/>
            <a:lstStyle/>
            <a:p>
              <a:endParaRPr lang="fr-FR"/>
            </a:p>
          </p:txBody>
        </p:sp>
      </p:grpSp>
      <p:sp>
        <p:nvSpPr>
          <p:cNvPr id="19518" name="Line 206"/>
          <p:cNvSpPr>
            <a:spLocks noChangeShapeType="1"/>
          </p:cNvSpPr>
          <p:nvPr/>
        </p:nvSpPr>
        <p:spPr bwMode="auto">
          <a:xfrm rot="16200000" flipH="1">
            <a:off x="2588419" y="2967831"/>
            <a:ext cx="0" cy="280988"/>
          </a:xfrm>
          <a:prstGeom prst="line">
            <a:avLst/>
          </a:prstGeom>
          <a:noFill/>
          <a:ln w="15875">
            <a:solidFill>
              <a:srgbClr val="000000"/>
            </a:solidFill>
            <a:round/>
            <a:headEnd/>
            <a:tailEnd/>
          </a:ln>
        </p:spPr>
        <p:txBody>
          <a:bodyPr/>
          <a:lstStyle/>
          <a:p>
            <a:endParaRPr lang="fr-FR"/>
          </a:p>
        </p:txBody>
      </p:sp>
      <p:grpSp>
        <p:nvGrpSpPr>
          <p:cNvPr id="19519" name="Groupe 158"/>
          <p:cNvGrpSpPr>
            <a:grpSpLocks/>
          </p:cNvGrpSpPr>
          <p:nvPr/>
        </p:nvGrpSpPr>
        <p:grpSpPr bwMode="auto">
          <a:xfrm>
            <a:off x="4773613" y="4506913"/>
            <a:ext cx="3365500" cy="1676400"/>
            <a:chOff x="4773672" y="4506122"/>
            <a:chExt cx="3365541" cy="1676435"/>
          </a:xfrm>
        </p:grpSpPr>
        <p:sp>
          <p:nvSpPr>
            <p:cNvPr id="19520" name="Line 99"/>
            <p:cNvSpPr>
              <a:spLocks noChangeAspect="1" noChangeShapeType="1"/>
            </p:cNvSpPr>
            <p:nvPr/>
          </p:nvSpPr>
          <p:spPr bwMode="auto">
            <a:xfrm flipH="1">
              <a:off x="4773672" y="4725991"/>
              <a:ext cx="138114" cy="0"/>
            </a:xfrm>
            <a:prstGeom prst="line">
              <a:avLst/>
            </a:prstGeom>
            <a:noFill/>
            <a:ln w="15875">
              <a:solidFill>
                <a:schemeClr val="tx1"/>
              </a:solidFill>
              <a:round/>
              <a:headEnd/>
              <a:tailEnd/>
            </a:ln>
          </p:spPr>
          <p:txBody>
            <a:bodyPr/>
            <a:lstStyle/>
            <a:p>
              <a:endParaRPr lang="fr-FR"/>
            </a:p>
          </p:txBody>
        </p:sp>
        <p:sp>
          <p:nvSpPr>
            <p:cNvPr id="19521" name="Line 237"/>
            <p:cNvSpPr>
              <a:spLocks noChangeAspect="1" noChangeShapeType="1"/>
            </p:cNvSpPr>
            <p:nvPr/>
          </p:nvSpPr>
          <p:spPr bwMode="auto">
            <a:xfrm flipH="1">
              <a:off x="4773672" y="5664474"/>
              <a:ext cx="138285" cy="0"/>
            </a:xfrm>
            <a:prstGeom prst="line">
              <a:avLst/>
            </a:prstGeom>
            <a:noFill/>
            <a:ln w="15875">
              <a:solidFill>
                <a:schemeClr val="tx1"/>
              </a:solidFill>
              <a:round/>
              <a:headEnd/>
              <a:tailEnd/>
            </a:ln>
          </p:spPr>
          <p:txBody>
            <a:bodyPr/>
            <a:lstStyle/>
            <a:p>
              <a:endParaRPr lang="fr-FR"/>
            </a:p>
          </p:txBody>
        </p:sp>
        <p:grpSp>
          <p:nvGrpSpPr>
            <p:cNvPr id="19522" name="Groupe 157"/>
            <p:cNvGrpSpPr>
              <a:grpSpLocks/>
            </p:cNvGrpSpPr>
            <p:nvPr/>
          </p:nvGrpSpPr>
          <p:grpSpPr bwMode="auto">
            <a:xfrm>
              <a:off x="5743646" y="4657729"/>
              <a:ext cx="2395567" cy="1265239"/>
              <a:chOff x="5743646" y="4657729"/>
              <a:chExt cx="2395567" cy="1265239"/>
            </a:xfrm>
          </p:grpSpPr>
          <p:grpSp>
            <p:nvGrpSpPr>
              <p:cNvPr id="19559" name="Group 294"/>
              <p:cNvGrpSpPr>
                <a:grpSpLocks noChangeAspect="1"/>
              </p:cNvGrpSpPr>
              <p:nvPr/>
            </p:nvGrpSpPr>
            <p:grpSpPr bwMode="auto">
              <a:xfrm>
                <a:off x="6800934" y="5400680"/>
                <a:ext cx="1338279" cy="522288"/>
                <a:chOff x="3425" y="3046"/>
                <a:chExt cx="1684" cy="657"/>
              </a:xfrm>
            </p:grpSpPr>
            <p:sp>
              <p:nvSpPr>
                <p:cNvPr id="19568" name="AutoShape 279"/>
                <p:cNvSpPr>
                  <a:spLocks noChangeAspect="1" noChangeArrowheads="1"/>
                </p:cNvSpPr>
                <p:nvPr/>
              </p:nvSpPr>
              <p:spPr bwMode="auto">
                <a:xfrm rot="16200000" flipV="1">
                  <a:off x="4324" y="3192"/>
                  <a:ext cx="381" cy="396"/>
                </a:xfrm>
                <a:prstGeom prst="triangle">
                  <a:avLst>
                    <a:gd name="adj" fmla="val 50000"/>
                  </a:avLst>
                </a:prstGeom>
                <a:noFill/>
                <a:ln w="15875">
                  <a:solidFill>
                    <a:schemeClr val="tx1"/>
                  </a:solidFill>
                  <a:miter lim="800000"/>
                  <a:headEnd/>
                  <a:tailEnd/>
                </a:ln>
              </p:spPr>
              <p:txBody>
                <a:bodyPr wrap="none" anchor="ctr"/>
                <a:lstStyle/>
                <a:p>
                  <a:endParaRPr lang="fr-FR"/>
                </a:p>
              </p:txBody>
            </p:sp>
            <p:grpSp>
              <p:nvGrpSpPr>
                <p:cNvPr id="19569" name="Group 293"/>
                <p:cNvGrpSpPr>
                  <a:grpSpLocks noChangeAspect="1"/>
                </p:cNvGrpSpPr>
                <p:nvPr/>
              </p:nvGrpSpPr>
              <p:grpSpPr bwMode="auto">
                <a:xfrm>
                  <a:off x="3425" y="3046"/>
                  <a:ext cx="1684" cy="657"/>
                  <a:chOff x="3425" y="3046"/>
                  <a:chExt cx="1684" cy="657"/>
                </a:xfrm>
              </p:grpSpPr>
              <p:sp>
                <p:nvSpPr>
                  <p:cNvPr id="19570" name="Line 268"/>
                  <p:cNvSpPr>
                    <a:spLocks noChangeAspect="1" noChangeShapeType="1"/>
                  </p:cNvSpPr>
                  <p:nvPr/>
                </p:nvSpPr>
                <p:spPr bwMode="auto">
                  <a:xfrm rot="5400000" flipH="1" flipV="1">
                    <a:off x="3924" y="3281"/>
                    <a:ext cx="1" cy="245"/>
                  </a:xfrm>
                  <a:prstGeom prst="line">
                    <a:avLst/>
                  </a:prstGeom>
                  <a:noFill/>
                  <a:ln w="15875">
                    <a:solidFill>
                      <a:srgbClr val="000000"/>
                    </a:solidFill>
                    <a:round/>
                    <a:headEnd/>
                    <a:tailEnd/>
                  </a:ln>
                </p:spPr>
                <p:txBody>
                  <a:bodyPr/>
                  <a:lstStyle/>
                  <a:p>
                    <a:endParaRPr lang="fr-FR"/>
                  </a:p>
                </p:txBody>
              </p:sp>
              <p:grpSp>
                <p:nvGrpSpPr>
                  <p:cNvPr id="19571" name="Group 269"/>
                  <p:cNvGrpSpPr>
                    <a:grpSpLocks noChangeAspect="1"/>
                  </p:cNvGrpSpPr>
                  <p:nvPr/>
                </p:nvGrpSpPr>
                <p:grpSpPr bwMode="auto">
                  <a:xfrm rot="5400000" flipH="1" flipV="1">
                    <a:off x="3952" y="3309"/>
                    <a:ext cx="115" cy="75"/>
                    <a:chOff x="2779" y="1531"/>
                    <a:chExt cx="115" cy="75"/>
                  </a:xfrm>
                </p:grpSpPr>
                <p:sp>
                  <p:nvSpPr>
                    <p:cNvPr id="19587" name="Line 270"/>
                    <p:cNvSpPr>
                      <a:spLocks noChangeAspect="1" noChangeShapeType="1"/>
                    </p:cNvSpPr>
                    <p:nvPr/>
                  </p:nvSpPr>
                  <p:spPr bwMode="auto">
                    <a:xfrm>
                      <a:off x="2779" y="1531"/>
                      <a:ext cx="73" cy="48"/>
                    </a:xfrm>
                    <a:prstGeom prst="line">
                      <a:avLst/>
                    </a:prstGeom>
                    <a:noFill/>
                    <a:ln w="15875">
                      <a:solidFill>
                        <a:srgbClr val="000000"/>
                      </a:solidFill>
                      <a:round/>
                      <a:headEnd/>
                      <a:tailEnd/>
                    </a:ln>
                  </p:spPr>
                  <p:txBody>
                    <a:bodyPr/>
                    <a:lstStyle/>
                    <a:p>
                      <a:endParaRPr lang="fr-FR"/>
                    </a:p>
                  </p:txBody>
                </p:sp>
                <p:sp>
                  <p:nvSpPr>
                    <p:cNvPr id="19588" name="Freeform 271"/>
                    <p:cNvSpPr>
                      <a:spLocks noChangeAspect="1"/>
                    </p:cNvSpPr>
                    <p:nvPr/>
                  </p:nvSpPr>
                  <p:spPr bwMode="auto">
                    <a:xfrm>
                      <a:off x="2836" y="1556"/>
                      <a:ext cx="58" cy="50"/>
                    </a:xfrm>
                    <a:custGeom>
                      <a:avLst/>
                      <a:gdLst>
                        <a:gd name="T0" fmla="*/ 0 w 115"/>
                        <a:gd name="T1" fmla="*/ 1 h 100"/>
                        <a:gd name="T2" fmla="*/ 1 w 115"/>
                        <a:gd name="T3" fmla="*/ 1 h 100"/>
                        <a:gd name="T4" fmla="*/ 1 w 115"/>
                        <a:gd name="T5" fmla="*/ 0 h 100"/>
                        <a:gd name="T6" fmla="*/ 0 w 115"/>
                        <a:gd name="T7" fmla="*/ 1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86"/>
                          </a:moveTo>
                          <a:lnTo>
                            <a:pt x="115" y="100"/>
                          </a:lnTo>
                          <a:lnTo>
                            <a:pt x="57" y="0"/>
                          </a:lnTo>
                          <a:lnTo>
                            <a:pt x="0" y="86"/>
                          </a:lnTo>
                          <a:close/>
                        </a:path>
                      </a:pathLst>
                    </a:custGeom>
                    <a:solidFill>
                      <a:srgbClr val="000000"/>
                    </a:solidFill>
                    <a:ln w="15875">
                      <a:noFill/>
                      <a:round/>
                      <a:headEnd/>
                      <a:tailEnd/>
                    </a:ln>
                  </p:spPr>
                  <p:txBody>
                    <a:bodyPr/>
                    <a:lstStyle/>
                    <a:p>
                      <a:endParaRPr lang="fr-FR"/>
                    </a:p>
                  </p:txBody>
                </p:sp>
              </p:grpSp>
              <p:sp>
                <p:nvSpPr>
                  <p:cNvPr id="19572" name="Line 272"/>
                  <p:cNvSpPr>
                    <a:spLocks noChangeAspect="1" noChangeShapeType="1"/>
                  </p:cNvSpPr>
                  <p:nvPr/>
                </p:nvSpPr>
                <p:spPr bwMode="auto">
                  <a:xfrm rot="5400000" flipH="1" flipV="1">
                    <a:off x="3881" y="3457"/>
                    <a:ext cx="107" cy="0"/>
                  </a:xfrm>
                  <a:prstGeom prst="line">
                    <a:avLst/>
                  </a:prstGeom>
                  <a:noFill/>
                  <a:ln w="15875">
                    <a:solidFill>
                      <a:srgbClr val="000000"/>
                    </a:solidFill>
                    <a:round/>
                    <a:headEnd/>
                    <a:tailEnd/>
                  </a:ln>
                </p:spPr>
                <p:txBody>
                  <a:bodyPr/>
                  <a:lstStyle/>
                  <a:p>
                    <a:endParaRPr lang="fr-FR"/>
                  </a:p>
                </p:txBody>
              </p:sp>
              <p:sp>
                <p:nvSpPr>
                  <p:cNvPr id="19573" name="Line 273"/>
                  <p:cNvSpPr>
                    <a:spLocks noChangeAspect="1" noChangeShapeType="1"/>
                  </p:cNvSpPr>
                  <p:nvPr/>
                </p:nvSpPr>
                <p:spPr bwMode="auto">
                  <a:xfrm rot="5400000" flipH="1">
                    <a:off x="3782" y="3309"/>
                    <a:ext cx="115" cy="75"/>
                  </a:xfrm>
                  <a:prstGeom prst="line">
                    <a:avLst/>
                  </a:prstGeom>
                  <a:noFill/>
                  <a:ln w="15875">
                    <a:solidFill>
                      <a:srgbClr val="000000"/>
                    </a:solidFill>
                    <a:round/>
                    <a:headEnd/>
                    <a:tailEnd/>
                  </a:ln>
                </p:spPr>
                <p:txBody>
                  <a:bodyPr/>
                  <a:lstStyle/>
                  <a:p>
                    <a:endParaRPr lang="fr-FR"/>
                  </a:p>
                </p:txBody>
              </p:sp>
              <p:sp>
                <p:nvSpPr>
                  <p:cNvPr id="19574" name="Line 274"/>
                  <p:cNvSpPr>
                    <a:spLocks noChangeAspect="1" noChangeShapeType="1"/>
                  </p:cNvSpPr>
                  <p:nvPr/>
                </p:nvSpPr>
                <p:spPr bwMode="auto">
                  <a:xfrm rot="5400000" flipH="1" flipV="1">
                    <a:off x="4179" y="3155"/>
                    <a:ext cx="2" cy="274"/>
                  </a:xfrm>
                  <a:prstGeom prst="line">
                    <a:avLst/>
                  </a:prstGeom>
                  <a:noFill/>
                  <a:ln w="15875">
                    <a:solidFill>
                      <a:srgbClr val="000000"/>
                    </a:solidFill>
                    <a:round/>
                    <a:headEnd/>
                    <a:tailEnd/>
                  </a:ln>
                </p:spPr>
                <p:txBody>
                  <a:bodyPr/>
                  <a:lstStyle/>
                  <a:p>
                    <a:endParaRPr lang="fr-FR"/>
                  </a:p>
                </p:txBody>
              </p:sp>
              <p:sp>
                <p:nvSpPr>
                  <p:cNvPr id="19575" name="Line 275"/>
                  <p:cNvSpPr>
                    <a:spLocks noChangeAspect="1" noChangeShapeType="1"/>
                  </p:cNvSpPr>
                  <p:nvPr/>
                </p:nvSpPr>
                <p:spPr bwMode="auto">
                  <a:xfrm rot="16200000" flipH="1">
                    <a:off x="3612" y="3097"/>
                    <a:ext cx="4" cy="377"/>
                  </a:xfrm>
                  <a:prstGeom prst="line">
                    <a:avLst/>
                  </a:prstGeom>
                  <a:noFill/>
                  <a:ln w="15875">
                    <a:solidFill>
                      <a:srgbClr val="000000"/>
                    </a:solidFill>
                    <a:round/>
                    <a:headEnd/>
                    <a:tailEnd/>
                  </a:ln>
                </p:spPr>
                <p:txBody>
                  <a:bodyPr/>
                  <a:lstStyle/>
                  <a:p>
                    <a:endParaRPr lang="fr-FR"/>
                  </a:p>
                </p:txBody>
              </p:sp>
              <p:sp>
                <p:nvSpPr>
                  <p:cNvPr id="19576" name="Line 276"/>
                  <p:cNvSpPr>
                    <a:spLocks noChangeAspect="1" noChangeShapeType="1"/>
                  </p:cNvSpPr>
                  <p:nvPr/>
                </p:nvSpPr>
                <p:spPr bwMode="auto">
                  <a:xfrm>
                    <a:off x="4715" y="3388"/>
                    <a:ext cx="394" cy="0"/>
                  </a:xfrm>
                  <a:prstGeom prst="line">
                    <a:avLst/>
                  </a:prstGeom>
                  <a:noFill/>
                  <a:ln w="15875">
                    <a:solidFill>
                      <a:schemeClr val="tx1"/>
                    </a:solidFill>
                    <a:round/>
                    <a:headEnd/>
                    <a:tailEnd/>
                  </a:ln>
                </p:spPr>
                <p:txBody>
                  <a:bodyPr/>
                  <a:lstStyle/>
                  <a:p>
                    <a:endParaRPr lang="fr-FR"/>
                  </a:p>
                </p:txBody>
              </p:sp>
              <p:sp>
                <p:nvSpPr>
                  <p:cNvPr id="19577" name="Line 280"/>
                  <p:cNvSpPr>
                    <a:spLocks noChangeAspect="1" noChangeShapeType="1"/>
                  </p:cNvSpPr>
                  <p:nvPr/>
                </p:nvSpPr>
                <p:spPr bwMode="auto">
                  <a:xfrm flipH="1" flipV="1">
                    <a:off x="4143" y="3493"/>
                    <a:ext cx="174" cy="0"/>
                  </a:xfrm>
                  <a:prstGeom prst="line">
                    <a:avLst/>
                  </a:prstGeom>
                  <a:noFill/>
                  <a:ln w="15875">
                    <a:solidFill>
                      <a:schemeClr val="tx1"/>
                    </a:solidFill>
                    <a:round/>
                    <a:headEnd/>
                    <a:tailEnd/>
                  </a:ln>
                </p:spPr>
                <p:txBody>
                  <a:bodyPr/>
                  <a:lstStyle/>
                  <a:p>
                    <a:endParaRPr lang="fr-FR"/>
                  </a:p>
                </p:txBody>
              </p:sp>
              <p:sp>
                <p:nvSpPr>
                  <p:cNvPr id="19578" name="AutoShape 281"/>
                  <p:cNvSpPr>
                    <a:spLocks noChangeAspect="1" noChangeArrowheads="1"/>
                  </p:cNvSpPr>
                  <p:nvPr/>
                </p:nvSpPr>
                <p:spPr bwMode="auto">
                  <a:xfrm rot="10800000" flipH="1">
                    <a:off x="4096" y="3595"/>
                    <a:ext cx="84" cy="108"/>
                  </a:xfrm>
                  <a:prstGeom prst="triangle">
                    <a:avLst>
                      <a:gd name="adj" fmla="val 50000"/>
                    </a:avLst>
                  </a:prstGeom>
                  <a:noFill/>
                  <a:ln w="15875">
                    <a:solidFill>
                      <a:schemeClr val="tx1"/>
                    </a:solidFill>
                    <a:miter lim="800000"/>
                    <a:headEnd/>
                    <a:tailEnd/>
                  </a:ln>
                </p:spPr>
                <p:txBody>
                  <a:bodyPr wrap="none" anchor="ctr"/>
                  <a:lstStyle/>
                  <a:p>
                    <a:endParaRPr lang="fr-FR"/>
                  </a:p>
                </p:txBody>
              </p:sp>
              <p:sp>
                <p:nvSpPr>
                  <p:cNvPr id="19579" name="Line 282"/>
                  <p:cNvSpPr>
                    <a:spLocks noChangeAspect="1" noChangeShapeType="1"/>
                  </p:cNvSpPr>
                  <p:nvPr/>
                </p:nvSpPr>
                <p:spPr bwMode="auto">
                  <a:xfrm>
                    <a:off x="4215" y="3075"/>
                    <a:ext cx="0" cy="214"/>
                  </a:xfrm>
                  <a:prstGeom prst="line">
                    <a:avLst/>
                  </a:prstGeom>
                  <a:noFill/>
                  <a:ln w="15875">
                    <a:solidFill>
                      <a:schemeClr val="tx1"/>
                    </a:solidFill>
                    <a:round/>
                    <a:headEnd/>
                    <a:tailEnd/>
                  </a:ln>
                </p:spPr>
                <p:txBody>
                  <a:bodyPr/>
                  <a:lstStyle/>
                  <a:p>
                    <a:endParaRPr lang="fr-FR"/>
                  </a:p>
                </p:txBody>
              </p:sp>
              <p:sp useBgFill="1">
                <p:nvSpPr>
                  <p:cNvPr id="19580" name="Rectangle 285"/>
                  <p:cNvSpPr>
                    <a:spLocks noChangeAspect="1" noChangeArrowheads="1"/>
                  </p:cNvSpPr>
                  <p:nvPr/>
                </p:nvSpPr>
                <p:spPr bwMode="auto">
                  <a:xfrm rot="5400000" flipV="1">
                    <a:off x="4473" y="2962"/>
                    <a:ext cx="77" cy="245"/>
                  </a:xfrm>
                  <a:prstGeom prst="rect">
                    <a:avLst/>
                  </a:prstGeom>
                  <a:ln w="15875">
                    <a:solidFill>
                      <a:srgbClr val="000000"/>
                    </a:solidFill>
                    <a:miter lim="800000"/>
                    <a:headEnd/>
                    <a:tailEnd/>
                  </a:ln>
                </p:spPr>
                <p:txBody>
                  <a:bodyPr/>
                  <a:lstStyle/>
                  <a:p>
                    <a:endParaRPr lang="fr-FR"/>
                  </a:p>
                </p:txBody>
              </p:sp>
              <p:sp>
                <p:nvSpPr>
                  <p:cNvPr id="19581" name="Line 287"/>
                  <p:cNvSpPr>
                    <a:spLocks noChangeAspect="1" noChangeShapeType="1"/>
                  </p:cNvSpPr>
                  <p:nvPr/>
                </p:nvSpPr>
                <p:spPr bwMode="auto">
                  <a:xfrm flipH="1" flipV="1">
                    <a:off x="4215" y="3084"/>
                    <a:ext cx="174" cy="0"/>
                  </a:xfrm>
                  <a:prstGeom prst="line">
                    <a:avLst/>
                  </a:prstGeom>
                  <a:noFill/>
                  <a:ln w="15875">
                    <a:solidFill>
                      <a:schemeClr val="tx1"/>
                    </a:solidFill>
                    <a:round/>
                    <a:headEnd/>
                    <a:tailEnd/>
                  </a:ln>
                </p:spPr>
                <p:txBody>
                  <a:bodyPr/>
                  <a:lstStyle/>
                  <a:p>
                    <a:endParaRPr lang="fr-FR"/>
                  </a:p>
                </p:txBody>
              </p:sp>
              <p:sp>
                <p:nvSpPr>
                  <p:cNvPr id="19582" name="Line 288"/>
                  <p:cNvSpPr>
                    <a:spLocks noChangeAspect="1" noChangeShapeType="1"/>
                  </p:cNvSpPr>
                  <p:nvPr/>
                </p:nvSpPr>
                <p:spPr bwMode="auto">
                  <a:xfrm flipH="1" flipV="1">
                    <a:off x="4632" y="3084"/>
                    <a:ext cx="174" cy="0"/>
                  </a:xfrm>
                  <a:prstGeom prst="line">
                    <a:avLst/>
                  </a:prstGeom>
                  <a:noFill/>
                  <a:ln w="15875">
                    <a:solidFill>
                      <a:schemeClr val="tx1"/>
                    </a:solidFill>
                    <a:round/>
                    <a:headEnd/>
                    <a:tailEnd/>
                  </a:ln>
                </p:spPr>
                <p:txBody>
                  <a:bodyPr/>
                  <a:lstStyle/>
                  <a:p>
                    <a:endParaRPr lang="fr-FR"/>
                  </a:p>
                </p:txBody>
              </p:sp>
              <p:sp>
                <p:nvSpPr>
                  <p:cNvPr id="19583" name="Line 289"/>
                  <p:cNvSpPr>
                    <a:spLocks noChangeAspect="1" noChangeShapeType="1"/>
                  </p:cNvSpPr>
                  <p:nvPr/>
                </p:nvSpPr>
                <p:spPr bwMode="auto">
                  <a:xfrm rot="16200000" flipH="1">
                    <a:off x="4644" y="3231"/>
                    <a:ext cx="314" cy="2"/>
                  </a:xfrm>
                  <a:prstGeom prst="line">
                    <a:avLst/>
                  </a:prstGeom>
                  <a:noFill/>
                  <a:ln w="15875">
                    <a:solidFill>
                      <a:srgbClr val="000000"/>
                    </a:solidFill>
                    <a:round/>
                    <a:headEnd/>
                    <a:tailEnd/>
                  </a:ln>
                </p:spPr>
                <p:txBody>
                  <a:bodyPr/>
                  <a:lstStyle/>
                  <a:p>
                    <a:endParaRPr lang="fr-FR"/>
                  </a:p>
                </p:txBody>
              </p:sp>
              <p:sp>
                <p:nvSpPr>
                  <p:cNvPr id="19584" name="Line 290"/>
                  <p:cNvSpPr>
                    <a:spLocks noChangeAspect="1" noChangeShapeType="1"/>
                  </p:cNvSpPr>
                  <p:nvPr/>
                </p:nvSpPr>
                <p:spPr bwMode="auto">
                  <a:xfrm>
                    <a:off x="4143" y="3494"/>
                    <a:ext cx="0" cy="95"/>
                  </a:xfrm>
                  <a:prstGeom prst="line">
                    <a:avLst/>
                  </a:prstGeom>
                  <a:noFill/>
                  <a:ln w="15875">
                    <a:solidFill>
                      <a:schemeClr val="tx1"/>
                    </a:solidFill>
                    <a:round/>
                    <a:headEnd/>
                    <a:tailEnd/>
                  </a:ln>
                </p:spPr>
                <p:txBody>
                  <a:bodyPr/>
                  <a:lstStyle/>
                  <a:p>
                    <a:endParaRPr lang="fr-FR"/>
                  </a:p>
                </p:txBody>
              </p:sp>
              <p:sp>
                <p:nvSpPr>
                  <p:cNvPr id="19585" name="Line 291"/>
                  <p:cNvSpPr>
                    <a:spLocks noChangeAspect="1" noChangeShapeType="1"/>
                  </p:cNvSpPr>
                  <p:nvPr/>
                </p:nvSpPr>
                <p:spPr bwMode="auto">
                  <a:xfrm flipH="1" flipV="1">
                    <a:off x="3673" y="3510"/>
                    <a:ext cx="258" cy="0"/>
                  </a:xfrm>
                  <a:prstGeom prst="line">
                    <a:avLst/>
                  </a:prstGeom>
                  <a:noFill/>
                  <a:ln w="15875">
                    <a:solidFill>
                      <a:schemeClr val="tx1"/>
                    </a:solidFill>
                    <a:round/>
                    <a:headEnd/>
                    <a:tailEnd/>
                  </a:ln>
                </p:spPr>
                <p:txBody>
                  <a:bodyPr/>
                  <a:lstStyle/>
                  <a:p>
                    <a:endParaRPr lang="fr-FR"/>
                  </a:p>
                </p:txBody>
              </p:sp>
              <p:sp>
                <p:nvSpPr>
                  <p:cNvPr id="19586" name="Line 292"/>
                  <p:cNvSpPr>
                    <a:spLocks noChangeAspect="1" noChangeShapeType="1"/>
                  </p:cNvSpPr>
                  <p:nvPr/>
                </p:nvSpPr>
                <p:spPr bwMode="auto">
                  <a:xfrm>
                    <a:off x="3673" y="3281"/>
                    <a:ext cx="0" cy="229"/>
                  </a:xfrm>
                  <a:prstGeom prst="line">
                    <a:avLst/>
                  </a:prstGeom>
                  <a:noFill/>
                  <a:ln w="15875">
                    <a:solidFill>
                      <a:schemeClr val="tx1"/>
                    </a:solidFill>
                    <a:round/>
                    <a:headEnd/>
                    <a:tailEnd/>
                  </a:ln>
                </p:spPr>
                <p:txBody>
                  <a:bodyPr/>
                  <a:lstStyle/>
                  <a:p>
                    <a:endParaRPr lang="fr-FR"/>
                  </a:p>
                </p:txBody>
              </p:sp>
            </p:grpSp>
          </p:grpSp>
          <p:grpSp>
            <p:nvGrpSpPr>
              <p:cNvPr id="19560" name="Groupe 154"/>
              <p:cNvGrpSpPr>
                <a:grpSpLocks/>
              </p:cNvGrpSpPr>
              <p:nvPr/>
            </p:nvGrpSpPr>
            <p:grpSpPr bwMode="auto">
              <a:xfrm>
                <a:off x="5743646" y="4657729"/>
                <a:ext cx="1847872" cy="1154113"/>
                <a:chOff x="5743646" y="4657729"/>
                <a:chExt cx="1847872" cy="1154113"/>
              </a:xfrm>
            </p:grpSpPr>
            <p:sp>
              <p:nvSpPr>
                <p:cNvPr id="19561" name="Line 91"/>
                <p:cNvSpPr>
                  <a:spLocks noChangeAspect="1" noChangeShapeType="1"/>
                </p:cNvSpPr>
                <p:nvPr/>
              </p:nvSpPr>
              <p:spPr bwMode="auto">
                <a:xfrm>
                  <a:off x="5743646" y="4657729"/>
                  <a:ext cx="693746" cy="0"/>
                </a:xfrm>
                <a:prstGeom prst="line">
                  <a:avLst/>
                </a:prstGeom>
                <a:noFill/>
                <a:ln w="15875">
                  <a:solidFill>
                    <a:schemeClr val="tx1"/>
                  </a:solidFill>
                  <a:round/>
                  <a:headEnd/>
                  <a:tailEnd/>
                </a:ln>
              </p:spPr>
              <p:txBody>
                <a:bodyPr/>
                <a:lstStyle/>
                <a:p>
                  <a:endParaRPr lang="fr-FR"/>
                </a:p>
              </p:txBody>
            </p:sp>
            <p:sp>
              <p:nvSpPr>
                <p:cNvPr id="19562" name="AutoShape 251"/>
                <p:cNvSpPr>
                  <a:spLocks noChangeArrowheads="1"/>
                </p:cNvSpPr>
                <p:nvPr/>
              </p:nvSpPr>
              <p:spPr bwMode="auto">
                <a:xfrm>
                  <a:off x="6281815" y="5440367"/>
                  <a:ext cx="322266" cy="304800"/>
                </a:xfrm>
                <a:prstGeom prst="flowChartOr">
                  <a:avLst/>
                </a:prstGeom>
                <a:noFill/>
                <a:ln w="15875">
                  <a:solidFill>
                    <a:schemeClr val="tx1"/>
                  </a:solidFill>
                  <a:round/>
                  <a:headEnd/>
                  <a:tailEnd/>
                </a:ln>
              </p:spPr>
              <p:txBody>
                <a:bodyPr wrap="none" anchor="ctr"/>
                <a:lstStyle/>
                <a:p>
                  <a:endParaRPr lang="fr-FR"/>
                </a:p>
              </p:txBody>
            </p:sp>
            <p:sp>
              <p:nvSpPr>
                <p:cNvPr id="19563" name="Line 252"/>
                <p:cNvSpPr>
                  <a:spLocks noChangeShapeType="1"/>
                </p:cNvSpPr>
                <p:nvPr/>
              </p:nvSpPr>
              <p:spPr bwMode="auto">
                <a:xfrm>
                  <a:off x="6437392" y="4657729"/>
                  <a:ext cx="0" cy="773113"/>
                </a:xfrm>
                <a:prstGeom prst="line">
                  <a:avLst/>
                </a:prstGeom>
                <a:noFill/>
                <a:ln w="15875">
                  <a:solidFill>
                    <a:schemeClr val="tx1"/>
                  </a:solidFill>
                  <a:round/>
                  <a:headEnd/>
                  <a:tailEnd type="triangle" w="med" len="med"/>
                </a:ln>
              </p:spPr>
              <p:txBody>
                <a:bodyPr/>
                <a:lstStyle/>
                <a:p>
                  <a:endParaRPr lang="fr-FR"/>
                </a:p>
              </p:txBody>
            </p:sp>
            <p:sp>
              <p:nvSpPr>
                <p:cNvPr id="19564" name="Line 253"/>
                <p:cNvSpPr>
                  <a:spLocks noChangeShapeType="1"/>
                </p:cNvSpPr>
                <p:nvPr/>
              </p:nvSpPr>
              <p:spPr bwMode="auto">
                <a:xfrm>
                  <a:off x="6596144" y="5589592"/>
                  <a:ext cx="204790" cy="0"/>
                </a:xfrm>
                <a:prstGeom prst="line">
                  <a:avLst/>
                </a:prstGeom>
                <a:noFill/>
                <a:ln w="15875">
                  <a:solidFill>
                    <a:schemeClr val="tx1"/>
                  </a:solidFill>
                  <a:round/>
                  <a:headEnd/>
                  <a:tailEnd/>
                </a:ln>
              </p:spPr>
              <p:txBody>
                <a:bodyPr/>
                <a:lstStyle/>
                <a:p>
                  <a:endParaRPr lang="fr-FR"/>
                </a:p>
              </p:txBody>
            </p:sp>
            <p:sp>
              <p:nvSpPr>
                <p:cNvPr id="19565" name="Line 255"/>
                <p:cNvSpPr>
                  <a:spLocks noChangeShapeType="1"/>
                </p:cNvSpPr>
                <p:nvPr/>
              </p:nvSpPr>
              <p:spPr bwMode="auto">
                <a:xfrm>
                  <a:off x="6019874" y="5597530"/>
                  <a:ext cx="271466" cy="0"/>
                </a:xfrm>
                <a:prstGeom prst="line">
                  <a:avLst/>
                </a:prstGeom>
                <a:noFill/>
                <a:ln w="15875">
                  <a:solidFill>
                    <a:schemeClr val="tx1"/>
                  </a:solidFill>
                  <a:round/>
                  <a:headEnd/>
                  <a:tailEnd type="triangle" w="med" len="med"/>
                </a:ln>
              </p:spPr>
              <p:txBody>
                <a:bodyPr/>
                <a:lstStyle/>
                <a:p>
                  <a:endParaRPr lang="fr-FR"/>
                </a:p>
              </p:txBody>
            </p:sp>
            <p:graphicFrame>
              <p:nvGraphicFramePr>
                <p:cNvPr id="19460" name="Object 259"/>
                <p:cNvGraphicFramePr>
                  <a:graphicFrameLocks noChangeAspect="1"/>
                </p:cNvGraphicFramePr>
                <p:nvPr/>
              </p:nvGraphicFramePr>
              <p:xfrm>
                <a:off x="6162751" y="5413380"/>
                <a:ext cx="127002" cy="127000"/>
              </p:xfrm>
              <a:graphic>
                <a:graphicData uri="http://schemas.openxmlformats.org/presentationml/2006/ole">
                  <mc:AlternateContent xmlns:mc="http://schemas.openxmlformats.org/markup-compatibility/2006">
                    <mc:Choice xmlns:v="urn:schemas-microsoft-com:vml" Requires="v">
                      <p:oleObj spid="_x0000_s19900" name="Equation" r:id="rId7" imgW="126720" imgH="126720" progId="Equation.3">
                        <p:embed/>
                      </p:oleObj>
                    </mc:Choice>
                    <mc:Fallback>
                      <p:oleObj name="Equation" r:id="rId7" imgW="126720" imgH="126720" progId="Equation.3">
                        <p:embed/>
                        <p:pic>
                          <p:nvPicPr>
                            <p:cNvPr id="0" name="Object 2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2751" y="5413380"/>
                              <a:ext cx="127002"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graphicFrame>
              <p:nvGraphicFramePr>
                <p:cNvPr id="19461" name="Object 260"/>
                <p:cNvGraphicFramePr>
                  <a:graphicFrameLocks noChangeAspect="1"/>
                </p:cNvGraphicFramePr>
                <p:nvPr/>
              </p:nvGraphicFramePr>
              <p:xfrm>
                <a:off x="6304040" y="5229229"/>
                <a:ext cx="127002" cy="127000"/>
              </p:xfrm>
              <a:graphic>
                <a:graphicData uri="http://schemas.openxmlformats.org/presentationml/2006/ole">
                  <mc:AlternateContent xmlns:mc="http://schemas.openxmlformats.org/markup-compatibility/2006">
                    <mc:Choice xmlns:v="urn:schemas-microsoft-com:vml" Requires="v">
                      <p:oleObj spid="_x0000_s19901" name="Equation" r:id="rId9" imgW="126720" imgH="126720" progId="Equation.3">
                        <p:embed/>
                      </p:oleObj>
                    </mc:Choice>
                    <mc:Fallback>
                      <p:oleObj name="Equation" r:id="rId9" imgW="126720" imgH="126720" progId="Equation.3">
                        <p:embed/>
                        <p:pic>
                          <p:nvPicPr>
                            <p:cNvPr id="0" name="Object 2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4040" y="5229229"/>
                              <a:ext cx="127002"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19566" name="Text Box 303"/>
                <p:cNvSpPr txBox="1">
                  <a:spLocks noChangeArrowheads="1"/>
                </p:cNvSpPr>
                <p:nvPr/>
              </p:nvSpPr>
              <p:spPr bwMode="auto">
                <a:xfrm>
                  <a:off x="7520080" y="5659442"/>
                  <a:ext cx="71438" cy="152400"/>
                </a:xfrm>
                <a:prstGeom prst="rect">
                  <a:avLst/>
                </a:prstGeom>
                <a:noFill/>
                <a:ln w="9525">
                  <a:noFill/>
                  <a:miter lim="800000"/>
                  <a:headEnd/>
                  <a:tailEnd/>
                </a:ln>
              </p:spPr>
              <p:txBody>
                <a:bodyPr wrap="none" lIns="0" tIns="0" rIns="0" bIns="0">
                  <a:spAutoFit/>
                </a:bodyPr>
                <a:lstStyle/>
                <a:p>
                  <a:r>
                    <a:rPr lang="fr-FR" sz="1000"/>
                    <a:t>+</a:t>
                  </a:r>
                </a:p>
              </p:txBody>
            </p:sp>
            <p:sp>
              <p:nvSpPr>
                <p:cNvPr id="19567" name="Text Box 306"/>
                <p:cNvSpPr txBox="1">
                  <a:spLocks noChangeArrowheads="1"/>
                </p:cNvSpPr>
                <p:nvPr/>
              </p:nvSpPr>
              <p:spPr bwMode="auto">
                <a:xfrm>
                  <a:off x="7543893" y="5503867"/>
                  <a:ext cx="42863" cy="152400"/>
                </a:xfrm>
                <a:prstGeom prst="rect">
                  <a:avLst/>
                </a:prstGeom>
                <a:noFill/>
                <a:ln w="9525">
                  <a:noFill/>
                  <a:miter lim="800000"/>
                  <a:headEnd/>
                  <a:tailEnd/>
                </a:ln>
              </p:spPr>
              <p:txBody>
                <a:bodyPr wrap="none" lIns="0" tIns="0" rIns="0" bIns="0">
                  <a:spAutoFit/>
                </a:bodyPr>
                <a:lstStyle/>
                <a:p>
                  <a:r>
                    <a:rPr lang="fr-FR" sz="1000"/>
                    <a:t>-</a:t>
                  </a:r>
                </a:p>
              </p:txBody>
            </p:sp>
          </p:grpSp>
        </p:grpSp>
        <p:grpSp>
          <p:nvGrpSpPr>
            <p:cNvPr id="19523" name="Groupe 153"/>
            <p:cNvGrpSpPr>
              <a:grpSpLocks/>
            </p:cNvGrpSpPr>
            <p:nvPr/>
          </p:nvGrpSpPr>
          <p:grpSpPr bwMode="auto">
            <a:xfrm>
              <a:off x="4911958" y="4506122"/>
              <a:ext cx="1144429" cy="1676435"/>
              <a:chOff x="4911958" y="4506122"/>
              <a:chExt cx="1144429" cy="1676435"/>
            </a:xfrm>
          </p:grpSpPr>
          <p:sp>
            <p:nvSpPr>
              <p:cNvPr id="19524" name="AutoShape 70"/>
              <p:cNvSpPr>
                <a:spLocks noChangeAspect="1" noChangeArrowheads="1"/>
              </p:cNvSpPr>
              <p:nvPr/>
            </p:nvSpPr>
            <p:spPr bwMode="auto">
              <a:xfrm rot="5400000">
                <a:off x="5432494" y="4500564"/>
                <a:ext cx="303213" cy="314329"/>
              </a:xfrm>
              <a:prstGeom prst="triangle">
                <a:avLst>
                  <a:gd name="adj" fmla="val 50000"/>
                </a:avLst>
              </a:prstGeom>
              <a:noFill/>
              <a:ln w="15875">
                <a:solidFill>
                  <a:schemeClr val="tx1"/>
                </a:solidFill>
                <a:miter lim="800000"/>
                <a:headEnd/>
                <a:tailEnd/>
              </a:ln>
            </p:spPr>
            <p:txBody>
              <a:bodyPr wrap="none" anchor="ctr"/>
              <a:lstStyle/>
              <a:p>
                <a:endParaRPr lang="fr-FR"/>
              </a:p>
            </p:txBody>
          </p:sp>
          <p:sp>
            <p:nvSpPr>
              <p:cNvPr id="19525" name="Line 71"/>
              <p:cNvSpPr>
                <a:spLocks noChangeAspect="1" noChangeShapeType="1"/>
              </p:cNvSpPr>
              <p:nvPr/>
            </p:nvSpPr>
            <p:spPr bwMode="auto">
              <a:xfrm flipH="1">
                <a:off x="5288028" y="4575179"/>
                <a:ext cx="139702" cy="0"/>
              </a:xfrm>
              <a:prstGeom prst="line">
                <a:avLst/>
              </a:prstGeom>
              <a:noFill/>
              <a:ln w="15875">
                <a:solidFill>
                  <a:schemeClr val="tx1"/>
                </a:solidFill>
                <a:round/>
                <a:headEnd/>
                <a:tailEnd/>
              </a:ln>
            </p:spPr>
            <p:txBody>
              <a:bodyPr/>
              <a:lstStyle/>
              <a:p>
                <a:endParaRPr lang="fr-FR"/>
              </a:p>
            </p:txBody>
          </p:sp>
          <p:sp>
            <p:nvSpPr>
              <p:cNvPr id="19526" name="AutoShape 72"/>
              <p:cNvSpPr>
                <a:spLocks noChangeAspect="1" noChangeArrowheads="1"/>
              </p:cNvSpPr>
              <p:nvPr/>
            </p:nvSpPr>
            <p:spPr bwMode="auto">
              <a:xfrm rot="5400000" flipH="1" flipV="1">
                <a:off x="5211827" y="4532316"/>
                <a:ext cx="66675" cy="85726"/>
              </a:xfrm>
              <a:prstGeom prst="triangle">
                <a:avLst>
                  <a:gd name="adj" fmla="val 50000"/>
                </a:avLst>
              </a:prstGeom>
              <a:noFill/>
              <a:ln w="15875">
                <a:solidFill>
                  <a:schemeClr val="tx1"/>
                </a:solidFill>
                <a:miter lim="800000"/>
                <a:headEnd/>
                <a:tailEnd/>
              </a:ln>
            </p:spPr>
            <p:txBody>
              <a:bodyPr wrap="none" anchor="ctr"/>
              <a:lstStyle/>
              <a:p>
                <a:endParaRPr lang="fr-FR"/>
              </a:p>
            </p:txBody>
          </p:sp>
          <p:sp>
            <p:nvSpPr>
              <p:cNvPr id="19527" name="Line 74"/>
              <p:cNvSpPr>
                <a:spLocks noChangeAspect="1" noChangeShapeType="1"/>
              </p:cNvSpPr>
              <p:nvPr/>
            </p:nvSpPr>
            <p:spPr bwMode="auto">
              <a:xfrm flipV="1">
                <a:off x="5352322" y="4737104"/>
                <a:ext cx="0" cy="244475"/>
              </a:xfrm>
              <a:prstGeom prst="line">
                <a:avLst/>
              </a:prstGeom>
              <a:noFill/>
              <a:ln w="15875">
                <a:solidFill>
                  <a:schemeClr val="tx1"/>
                </a:solidFill>
                <a:round/>
                <a:headEnd/>
                <a:tailEnd/>
              </a:ln>
            </p:spPr>
            <p:txBody>
              <a:bodyPr/>
              <a:lstStyle/>
              <a:p>
                <a:endParaRPr lang="fr-FR"/>
              </a:p>
            </p:txBody>
          </p:sp>
          <p:sp>
            <p:nvSpPr>
              <p:cNvPr id="19528" name="Line 75"/>
              <p:cNvSpPr>
                <a:spLocks noChangeAspect="1" noChangeShapeType="1"/>
              </p:cNvSpPr>
              <p:nvPr/>
            </p:nvSpPr>
            <p:spPr bwMode="auto">
              <a:xfrm>
                <a:off x="5113401" y="4737104"/>
                <a:ext cx="314329" cy="0"/>
              </a:xfrm>
              <a:prstGeom prst="line">
                <a:avLst/>
              </a:prstGeom>
              <a:noFill/>
              <a:ln w="15875">
                <a:solidFill>
                  <a:schemeClr val="tx1"/>
                </a:solidFill>
                <a:round/>
                <a:headEnd/>
                <a:tailEnd/>
              </a:ln>
            </p:spPr>
            <p:txBody>
              <a:bodyPr/>
              <a:lstStyle/>
              <a:p>
                <a:endParaRPr lang="fr-FR"/>
              </a:p>
            </p:txBody>
          </p:sp>
          <p:sp>
            <p:nvSpPr>
              <p:cNvPr id="19529" name="Line 78"/>
              <p:cNvSpPr>
                <a:spLocks noChangeAspect="1" noChangeShapeType="1"/>
              </p:cNvSpPr>
              <p:nvPr/>
            </p:nvSpPr>
            <p:spPr bwMode="auto">
              <a:xfrm rot="16200000" flipH="1">
                <a:off x="5635713" y="4974415"/>
                <a:ext cx="0" cy="193677"/>
              </a:xfrm>
              <a:prstGeom prst="line">
                <a:avLst/>
              </a:prstGeom>
              <a:noFill/>
              <a:ln w="15875">
                <a:solidFill>
                  <a:srgbClr val="000000"/>
                </a:solidFill>
                <a:round/>
                <a:headEnd/>
                <a:tailEnd/>
              </a:ln>
            </p:spPr>
            <p:txBody>
              <a:bodyPr/>
              <a:lstStyle/>
              <a:p>
                <a:endParaRPr lang="fr-FR"/>
              </a:p>
            </p:txBody>
          </p:sp>
          <p:sp>
            <p:nvSpPr>
              <p:cNvPr id="19530" name="Line 82"/>
              <p:cNvSpPr>
                <a:spLocks noChangeAspect="1" noChangeShapeType="1"/>
              </p:cNvSpPr>
              <p:nvPr/>
            </p:nvSpPr>
            <p:spPr bwMode="auto">
              <a:xfrm rot="16200000" flipH="1">
                <a:off x="5715859" y="4821239"/>
                <a:ext cx="327021" cy="0"/>
              </a:xfrm>
              <a:prstGeom prst="line">
                <a:avLst/>
              </a:prstGeom>
              <a:noFill/>
              <a:ln w="15875">
                <a:solidFill>
                  <a:srgbClr val="000000"/>
                </a:solidFill>
                <a:round/>
                <a:headEnd/>
                <a:tailEnd/>
              </a:ln>
            </p:spPr>
            <p:txBody>
              <a:bodyPr/>
              <a:lstStyle/>
              <a:p>
                <a:endParaRPr lang="fr-FR"/>
              </a:p>
            </p:txBody>
          </p:sp>
          <p:sp>
            <p:nvSpPr>
              <p:cNvPr id="19531" name="Line 83"/>
              <p:cNvSpPr>
                <a:spLocks noChangeAspect="1" noChangeShapeType="1"/>
              </p:cNvSpPr>
              <p:nvPr/>
            </p:nvSpPr>
            <p:spPr bwMode="auto">
              <a:xfrm rot="1200000" flipH="1" flipV="1">
                <a:off x="5523589" y="4997642"/>
                <a:ext cx="93350" cy="60596"/>
              </a:xfrm>
              <a:prstGeom prst="line">
                <a:avLst/>
              </a:prstGeom>
              <a:noFill/>
              <a:ln w="15875">
                <a:solidFill>
                  <a:srgbClr val="000000"/>
                </a:solidFill>
                <a:round/>
                <a:headEnd/>
                <a:tailEnd/>
              </a:ln>
            </p:spPr>
            <p:txBody>
              <a:bodyPr/>
              <a:lstStyle/>
              <a:p>
                <a:endParaRPr lang="fr-FR"/>
              </a:p>
            </p:txBody>
          </p:sp>
          <p:sp>
            <p:nvSpPr>
              <p:cNvPr id="19532" name="Line 85"/>
              <p:cNvSpPr>
                <a:spLocks noChangeAspect="1" noChangeShapeType="1"/>
              </p:cNvSpPr>
              <p:nvPr/>
            </p:nvSpPr>
            <p:spPr bwMode="auto">
              <a:xfrm rot="16200000" flipH="1">
                <a:off x="5441994" y="4887869"/>
                <a:ext cx="0" cy="193761"/>
              </a:xfrm>
              <a:prstGeom prst="line">
                <a:avLst/>
              </a:prstGeom>
              <a:noFill/>
              <a:ln w="15875">
                <a:solidFill>
                  <a:srgbClr val="000000"/>
                </a:solidFill>
                <a:round/>
                <a:headEnd/>
                <a:tailEnd/>
              </a:ln>
            </p:spPr>
            <p:txBody>
              <a:bodyPr/>
              <a:lstStyle/>
              <a:p>
                <a:endParaRPr lang="fr-FR"/>
              </a:p>
            </p:txBody>
          </p:sp>
          <p:sp>
            <p:nvSpPr>
              <p:cNvPr id="19533" name="AutoShape 86"/>
              <p:cNvSpPr>
                <a:spLocks noChangeAspect="1" noChangeArrowheads="1"/>
              </p:cNvSpPr>
              <p:nvPr/>
            </p:nvSpPr>
            <p:spPr bwMode="auto">
              <a:xfrm flipH="1" flipV="1">
                <a:off x="5608749" y="5159369"/>
                <a:ext cx="66676" cy="87311"/>
              </a:xfrm>
              <a:prstGeom prst="triangle">
                <a:avLst>
                  <a:gd name="adj" fmla="val 46431"/>
                </a:avLst>
              </a:prstGeom>
              <a:noFill/>
              <a:ln w="15875">
                <a:solidFill>
                  <a:schemeClr val="tx1"/>
                </a:solidFill>
                <a:miter lim="800000"/>
                <a:headEnd/>
                <a:tailEnd/>
              </a:ln>
            </p:spPr>
            <p:txBody>
              <a:bodyPr rot="10800000" wrap="none" anchor="ctr"/>
              <a:lstStyle/>
              <a:p>
                <a:pPr algn="ctr"/>
                <a:endParaRPr lang="fr-FR"/>
              </a:p>
            </p:txBody>
          </p:sp>
          <p:sp>
            <p:nvSpPr>
              <p:cNvPr id="19534" name="Line 90"/>
              <p:cNvSpPr>
                <a:spLocks noChangeAspect="1" noChangeShapeType="1"/>
              </p:cNvSpPr>
              <p:nvPr/>
            </p:nvSpPr>
            <p:spPr bwMode="auto">
              <a:xfrm rot="16200000" flipH="1">
                <a:off x="5599224" y="5116507"/>
                <a:ext cx="84138" cy="1588"/>
              </a:xfrm>
              <a:prstGeom prst="line">
                <a:avLst/>
              </a:prstGeom>
              <a:noFill/>
              <a:ln w="15875">
                <a:solidFill>
                  <a:srgbClr val="000000"/>
                </a:solidFill>
                <a:round/>
                <a:headEnd/>
                <a:tailEnd/>
              </a:ln>
            </p:spPr>
            <p:txBody>
              <a:bodyPr/>
              <a:lstStyle/>
              <a:p>
                <a:endParaRPr lang="fr-FR"/>
              </a:p>
            </p:txBody>
          </p:sp>
          <p:sp useBgFill="1">
            <p:nvSpPr>
              <p:cNvPr id="19535" name="Rectangle 97"/>
              <p:cNvSpPr>
                <a:spLocks noChangeAspect="1" noChangeArrowheads="1"/>
              </p:cNvSpPr>
              <p:nvPr/>
            </p:nvSpPr>
            <p:spPr bwMode="auto">
              <a:xfrm rot="-5400000">
                <a:off x="4980049" y="4637090"/>
                <a:ext cx="60325" cy="195265"/>
              </a:xfrm>
              <a:prstGeom prst="rect">
                <a:avLst/>
              </a:prstGeom>
              <a:ln w="15875">
                <a:solidFill>
                  <a:srgbClr val="000000"/>
                </a:solidFill>
                <a:miter lim="800000"/>
                <a:headEnd/>
                <a:tailEnd/>
              </a:ln>
            </p:spPr>
            <p:txBody>
              <a:bodyPr/>
              <a:lstStyle/>
              <a:p>
                <a:endParaRPr lang="fr-FR"/>
              </a:p>
            </p:txBody>
          </p:sp>
          <p:sp>
            <p:nvSpPr>
              <p:cNvPr id="19536" name="AutoShape 220"/>
              <p:cNvSpPr>
                <a:spLocks noChangeAspect="1" noChangeArrowheads="1"/>
              </p:cNvSpPr>
              <p:nvPr/>
            </p:nvSpPr>
            <p:spPr bwMode="auto">
              <a:xfrm rot="5400000">
                <a:off x="5432518" y="5437975"/>
                <a:ext cx="302788" cy="314718"/>
              </a:xfrm>
              <a:prstGeom prst="triangle">
                <a:avLst>
                  <a:gd name="adj" fmla="val 50000"/>
                </a:avLst>
              </a:prstGeom>
              <a:noFill/>
              <a:ln w="15875">
                <a:solidFill>
                  <a:schemeClr val="tx1"/>
                </a:solidFill>
                <a:miter lim="800000"/>
                <a:headEnd/>
                <a:tailEnd/>
              </a:ln>
            </p:spPr>
            <p:txBody>
              <a:bodyPr wrap="none" anchor="ctr"/>
              <a:lstStyle/>
              <a:p>
                <a:endParaRPr lang="fr-FR"/>
              </a:p>
            </p:txBody>
          </p:sp>
          <p:sp>
            <p:nvSpPr>
              <p:cNvPr id="19537" name="Line 221"/>
              <p:cNvSpPr>
                <a:spLocks noChangeAspect="1" noChangeShapeType="1"/>
              </p:cNvSpPr>
              <p:nvPr/>
            </p:nvSpPr>
            <p:spPr bwMode="auto">
              <a:xfrm flipH="1">
                <a:off x="5288665" y="5512683"/>
                <a:ext cx="138285" cy="0"/>
              </a:xfrm>
              <a:prstGeom prst="line">
                <a:avLst/>
              </a:prstGeom>
              <a:noFill/>
              <a:ln w="15875">
                <a:solidFill>
                  <a:schemeClr val="tx1"/>
                </a:solidFill>
                <a:round/>
                <a:headEnd/>
                <a:tailEnd/>
              </a:ln>
            </p:spPr>
            <p:txBody>
              <a:bodyPr/>
              <a:lstStyle/>
              <a:p>
                <a:endParaRPr lang="fr-FR"/>
              </a:p>
            </p:txBody>
          </p:sp>
          <p:sp>
            <p:nvSpPr>
              <p:cNvPr id="19538" name="AutoShape 222"/>
              <p:cNvSpPr>
                <a:spLocks noChangeAspect="1" noChangeArrowheads="1"/>
              </p:cNvSpPr>
              <p:nvPr/>
            </p:nvSpPr>
            <p:spPr bwMode="auto">
              <a:xfrm rot="5400000" flipH="1" flipV="1">
                <a:off x="5212371" y="5469767"/>
                <a:ext cx="66757" cy="85832"/>
              </a:xfrm>
              <a:prstGeom prst="triangle">
                <a:avLst>
                  <a:gd name="adj" fmla="val 50000"/>
                </a:avLst>
              </a:prstGeom>
              <a:noFill/>
              <a:ln w="15875">
                <a:solidFill>
                  <a:schemeClr val="tx1"/>
                </a:solidFill>
                <a:miter lim="800000"/>
                <a:headEnd/>
                <a:tailEnd/>
              </a:ln>
            </p:spPr>
            <p:txBody>
              <a:bodyPr wrap="none" anchor="ctr"/>
              <a:lstStyle/>
              <a:p>
                <a:endParaRPr lang="fr-FR"/>
              </a:p>
            </p:txBody>
          </p:sp>
          <p:sp>
            <p:nvSpPr>
              <p:cNvPr id="19539" name="Line 223"/>
              <p:cNvSpPr>
                <a:spLocks noChangeAspect="1" noChangeShapeType="1"/>
              </p:cNvSpPr>
              <p:nvPr/>
            </p:nvSpPr>
            <p:spPr bwMode="auto">
              <a:xfrm flipV="1">
                <a:off x="5351845" y="5674806"/>
                <a:ext cx="0" cy="244774"/>
              </a:xfrm>
              <a:prstGeom prst="line">
                <a:avLst/>
              </a:prstGeom>
              <a:noFill/>
              <a:ln w="15875">
                <a:solidFill>
                  <a:schemeClr val="tx1"/>
                </a:solidFill>
                <a:round/>
                <a:headEnd/>
                <a:tailEnd/>
              </a:ln>
            </p:spPr>
            <p:txBody>
              <a:bodyPr/>
              <a:lstStyle/>
              <a:p>
                <a:endParaRPr lang="fr-FR"/>
              </a:p>
            </p:txBody>
          </p:sp>
          <p:sp>
            <p:nvSpPr>
              <p:cNvPr id="19540" name="Line 224"/>
              <p:cNvSpPr>
                <a:spLocks noChangeAspect="1" noChangeShapeType="1"/>
              </p:cNvSpPr>
              <p:nvPr/>
            </p:nvSpPr>
            <p:spPr bwMode="auto">
              <a:xfrm>
                <a:off x="5113822" y="5674806"/>
                <a:ext cx="313129" cy="0"/>
              </a:xfrm>
              <a:prstGeom prst="line">
                <a:avLst/>
              </a:prstGeom>
              <a:noFill/>
              <a:ln w="15875">
                <a:solidFill>
                  <a:schemeClr val="tx1"/>
                </a:solidFill>
                <a:round/>
                <a:headEnd/>
                <a:tailEnd/>
              </a:ln>
            </p:spPr>
            <p:txBody>
              <a:bodyPr/>
              <a:lstStyle/>
              <a:p>
                <a:endParaRPr lang="fr-FR"/>
              </a:p>
            </p:txBody>
          </p:sp>
          <p:sp>
            <p:nvSpPr>
              <p:cNvPr id="19541" name="Line 235"/>
              <p:cNvSpPr>
                <a:spLocks noChangeAspect="1" noChangeShapeType="1"/>
              </p:cNvSpPr>
              <p:nvPr/>
            </p:nvSpPr>
            <p:spPr bwMode="auto">
              <a:xfrm>
                <a:off x="5743258" y="5596128"/>
                <a:ext cx="313129" cy="0"/>
              </a:xfrm>
              <a:prstGeom prst="line">
                <a:avLst/>
              </a:prstGeom>
              <a:noFill/>
              <a:ln w="15875">
                <a:solidFill>
                  <a:schemeClr val="tx1"/>
                </a:solidFill>
                <a:round/>
                <a:headEnd/>
                <a:tailEnd/>
              </a:ln>
            </p:spPr>
            <p:txBody>
              <a:bodyPr/>
              <a:lstStyle/>
              <a:p>
                <a:endParaRPr lang="fr-FR"/>
              </a:p>
            </p:txBody>
          </p:sp>
          <p:sp useBgFill="1">
            <p:nvSpPr>
              <p:cNvPr id="19542" name="Rectangle 236"/>
              <p:cNvSpPr>
                <a:spLocks noChangeAspect="1" noChangeArrowheads="1"/>
              </p:cNvSpPr>
              <p:nvPr/>
            </p:nvSpPr>
            <p:spPr bwMode="auto">
              <a:xfrm rot="-5400000">
                <a:off x="4978717" y="5576258"/>
                <a:ext cx="61193" cy="194712"/>
              </a:xfrm>
              <a:prstGeom prst="rect">
                <a:avLst/>
              </a:prstGeom>
              <a:ln w="15875">
                <a:solidFill>
                  <a:srgbClr val="000000"/>
                </a:solidFill>
                <a:miter lim="800000"/>
                <a:headEnd/>
                <a:tailEnd/>
              </a:ln>
            </p:spPr>
            <p:txBody>
              <a:bodyPr/>
              <a:lstStyle/>
              <a:p>
                <a:endParaRPr lang="fr-FR"/>
              </a:p>
            </p:txBody>
          </p:sp>
          <p:sp>
            <p:nvSpPr>
              <p:cNvPr id="19543" name="Text Box 301"/>
              <p:cNvSpPr txBox="1">
                <a:spLocks noChangeArrowheads="1"/>
              </p:cNvSpPr>
              <p:nvPr/>
            </p:nvSpPr>
            <p:spPr bwMode="auto">
              <a:xfrm>
                <a:off x="5437255" y="4508504"/>
                <a:ext cx="71438" cy="152400"/>
              </a:xfrm>
              <a:prstGeom prst="rect">
                <a:avLst/>
              </a:prstGeom>
              <a:noFill/>
              <a:ln w="9525">
                <a:noFill/>
                <a:miter lim="800000"/>
                <a:headEnd/>
                <a:tailEnd/>
              </a:ln>
            </p:spPr>
            <p:txBody>
              <a:bodyPr wrap="none" lIns="0" tIns="0" rIns="0" bIns="0">
                <a:spAutoFit/>
              </a:bodyPr>
              <a:lstStyle/>
              <a:p>
                <a:r>
                  <a:rPr lang="fr-FR" sz="1000"/>
                  <a:t>+</a:t>
                </a:r>
              </a:p>
            </p:txBody>
          </p:sp>
          <p:sp>
            <p:nvSpPr>
              <p:cNvPr id="19544" name="Text Box 302"/>
              <p:cNvSpPr txBox="1">
                <a:spLocks noChangeArrowheads="1"/>
              </p:cNvSpPr>
              <p:nvPr/>
            </p:nvSpPr>
            <p:spPr bwMode="auto">
              <a:xfrm>
                <a:off x="5437255" y="5449892"/>
                <a:ext cx="71438" cy="152400"/>
              </a:xfrm>
              <a:prstGeom prst="rect">
                <a:avLst/>
              </a:prstGeom>
              <a:noFill/>
              <a:ln w="9525">
                <a:noFill/>
                <a:miter lim="800000"/>
                <a:headEnd/>
                <a:tailEnd/>
              </a:ln>
            </p:spPr>
            <p:txBody>
              <a:bodyPr wrap="none" lIns="0" tIns="0" rIns="0" bIns="0">
                <a:spAutoFit/>
              </a:bodyPr>
              <a:lstStyle/>
              <a:p>
                <a:r>
                  <a:rPr lang="fr-FR" sz="1000"/>
                  <a:t>+</a:t>
                </a:r>
              </a:p>
            </p:txBody>
          </p:sp>
          <p:sp>
            <p:nvSpPr>
              <p:cNvPr id="19545" name="Text Box 304"/>
              <p:cNvSpPr txBox="1">
                <a:spLocks noChangeArrowheads="1"/>
              </p:cNvSpPr>
              <p:nvPr/>
            </p:nvSpPr>
            <p:spPr bwMode="auto">
              <a:xfrm>
                <a:off x="5456305" y="5573717"/>
                <a:ext cx="42863" cy="152400"/>
              </a:xfrm>
              <a:prstGeom prst="rect">
                <a:avLst/>
              </a:prstGeom>
              <a:noFill/>
              <a:ln w="9525">
                <a:noFill/>
                <a:miter lim="800000"/>
                <a:headEnd/>
                <a:tailEnd/>
              </a:ln>
            </p:spPr>
            <p:txBody>
              <a:bodyPr wrap="none" lIns="0" tIns="0" rIns="0" bIns="0">
                <a:spAutoFit/>
              </a:bodyPr>
              <a:lstStyle/>
              <a:p>
                <a:r>
                  <a:rPr lang="fr-FR" sz="1000"/>
                  <a:t>-</a:t>
                </a:r>
              </a:p>
            </p:txBody>
          </p:sp>
          <p:sp>
            <p:nvSpPr>
              <p:cNvPr id="19546" name="Text Box 305"/>
              <p:cNvSpPr txBox="1">
                <a:spLocks noChangeArrowheads="1"/>
              </p:cNvSpPr>
              <p:nvPr/>
            </p:nvSpPr>
            <p:spPr bwMode="auto">
              <a:xfrm>
                <a:off x="5456305" y="4630741"/>
                <a:ext cx="42863" cy="152400"/>
              </a:xfrm>
              <a:prstGeom prst="rect">
                <a:avLst/>
              </a:prstGeom>
              <a:noFill/>
              <a:ln w="9525">
                <a:noFill/>
                <a:miter lim="800000"/>
                <a:headEnd/>
                <a:tailEnd/>
              </a:ln>
            </p:spPr>
            <p:txBody>
              <a:bodyPr wrap="none" lIns="0" tIns="0" rIns="0" bIns="0">
                <a:spAutoFit/>
              </a:bodyPr>
              <a:lstStyle/>
              <a:p>
                <a:r>
                  <a:rPr lang="fr-FR" sz="1000"/>
                  <a:t>-</a:t>
                </a:r>
              </a:p>
            </p:txBody>
          </p:sp>
          <p:sp>
            <p:nvSpPr>
              <p:cNvPr id="19547" name="Line 83"/>
              <p:cNvSpPr>
                <a:spLocks noChangeAspect="1" noChangeShapeType="1"/>
              </p:cNvSpPr>
              <p:nvPr/>
            </p:nvSpPr>
            <p:spPr bwMode="auto">
              <a:xfrm flipH="1" flipV="1">
                <a:off x="5626866" y="4994921"/>
                <a:ext cx="0" cy="0"/>
              </a:xfrm>
              <a:prstGeom prst="line">
                <a:avLst/>
              </a:prstGeom>
              <a:noFill/>
              <a:ln w="15875">
                <a:solidFill>
                  <a:srgbClr val="000000"/>
                </a:solidFill>
                <a:round/>
                <a:headEnd/>
                <a:tailEnd/>
              </a:ln>
            </p:spPr>
            <p:txBody>
              <a:bodyPr/>
              <a:lstStyle/>
              <a:p>
                <a:endParaRPr lang="fr-FR"/>
              </a:p>
            </p:txBody>
          </p:sp>
          <p:sp>
            <p:nvSpPr>
              <p:cNvPr id="19548" name="Line 85"/>
              <p:cNvSpPr>
                <a:spLocks noChangeAspect="1" noChangeShapeType="1"/>
              </p:cNvSpPr>
              <p:nvPr/>
            </p:nvSpPr>
            <p:spPr bwMode="auto">
              <a:xfrm rot="16200000" flipH="1">
                <a:off x="5809170" y="4907992"/>
                <a:ext cx="0" cy="153232"/>
              </a:xfrm>
              <a:prstGeom prst="line">
                <a:avLst/>
              </a:prstGeom>
              <a:noFill/>
              <a:ln w="15875">
                <a:solidFill>
                  <a:srgbClr val="000000"/>
                </a:solidFill>
                <a:round/>
                <a:headEnd/>
                <a:tailEnd/>
              </a:ln>
            </p:spPr>
            <p:txBody>
              <a:bodyPr/>
              <a:lstStyle/>
              <a:p>
                <a:endParaRPr lang="fr-FR"/>
              </a:p>
            </p:txBody>
          </p:sp>
          <p:sp>
            <p:nvSpPr>
              <p:cNvPr id="19549" name="Line 83"/>
              <p:cNvSpPr>
                <a:spLocks noChangeAspect="1" noChangeShapeType="1"/>
              </p:cNvSpPr>
              <p:nvPr/>
            </p:nvSpPr>
            <p:spPr bwMode="auto">
              <a:xfrm rot="5400000" flipH="1" flipV="1">
                <a:off x="5657723" y="4997514"/>
                <a:ext cx="93350" cy="60596"/>
              </a:xfrm>
              <a:prstGeom prst="line">
                <a:avLst/>
              </a:prstGeom>
              <a:noFill/>
              <a:ln w="15875">
                <a:solidFill>
                  <a:srgbClr val="000000"/>
                </a:solidFill>
                <a:round/>
                <a:headEnd/>
                <a:tailEnd type="triangle" w="sm" len="sm"/>
              </a:ln>
            </p:spPr>
            <p:txBody>
              <a:bodyPr/>
              <a:lstStyle/>
              <a:p>
                <a:endParaRPr lang="fr-FR"/>
              </a:p>
            </p:txBody>
          </p:sp>
          <p:sp>
            <p:nvSpPr>
              <p:cNvPr id="19550" name="Line 78"/>
              <p:cNvSpPr>
                <a:spLocks noChangeAspect="1" noChangeShapeType="1"/>
              </p:cNvSpPr>
              <p:nvPr/>
            </p:nvSpPr>
            <p:spPr bwMode="auto">
              <a:xfrm rot="16200000" flipH="1">
                <a:off x="5636184" y="5910292"/>
                <a:ext cx="0" cy="193677"/>
              </a:xfrm>
              <a:prstGeom prst="line">
                <a:avLst/>
              </a:prstGeom>
              <a:noFill/>
              <a:ln w="15875">
                <a:solidFill>
                  <a:srgbClr val="000000"/>
                </a:solidFill>
                <a:round/>
                <a:headEnd/>
                <a:tailEnd/>
              </a:ln>
            </p:spPr>
            <p:txBody>
              <a:bodyPr/>
              <a:lstStyle/>
              <a:p>
                <a:endParaRPr lang="fr-FR"/>
              </a:p>
            </p:txBody>
          </p:sp>
          <p:sp>
            <p:nvSpPr>
              <p:cNvPr id="19551" name="Line 82"/>
              <p:cNvSpPr>
                <a:spLocks noChangeAspect="1" noChangeShapeType="1"/>
              </p:cNvSpPr>
              <p:nvPr/>
            </p:nvSpPr>
            <p:spPr bwMode="auto">
              <a:xfrm rot="16200000" flipH="1">
                <a:off x="5716330" y="5760095"/>
                <a:ext cx="327021" cy="0"/>
              </a:xfrm>
              <a:prstGeom prst="line">
                <a:avLst/>
              </a:prstGeom>
              <a:noFill/>
              <a:ln w="15875">
                <a:solidFill>
                  <a:srgbClr val="000000"/>
                </a:solidFill>
                <a:round/>
                <a:headEnd/>
                <a:tailEnd/>
              </a:ln>
            </p:spPr>
            <p:txBody>
              <a:bodyPr/>
              <a:lstStyle/>
              <a:p>
                <a:endParaRPr lang="fr-FR"/>
              </a:p>
            </p:txBody>
          </p:sp>
          <p:sp>
            <p:nvSpPr>
              <p:cNvPr id="19552" name="Line 83"/>
              <p:cNvSpPr>
                <a:spLocks noChangeAspect="1" noChangeShapeType="1"/>
              </p:cNvSpPr>
              <p:nvPr/>
            </p:nvSpPr>
            <p:spPr bwMode="auto">
              <a:xfrm rot="1200000" flipH="1" flipV="1">
                <a:off x="5524060" y="5933519"/>
                <a:ext cx="93350" cy="60596"/>
              </a:xfrm>
              <a:prstGeom prst="line">
                <a:avLst/>
              </a:prstGeom>
              <a:noFill/>
              <a:ln w="15875">
                <a:solidFill>
                  <a:srgbClr val="000000"/>
                </a:solidFill>
                <a:round/>
                <a:headEnd/>
                <a:tailEnd/>
              </a:ln>
            </p:spPr>
            <p:txBody>
              <a:bodyPr/>
              <a:lstStyle/>
              <a:p>
                <a:endParaRPr lang="fr-FR"/>
              </a:p>
            </p:txBody>
          </p:sp>
          <p:sp>
            <p:nvSpPr>
              <p:cNvPr id="19553" name="Line 85"/>
              <p:cNvSpPr>
                <a:spLocks noChangeAspect="1" noChangeShapeType="1"/>
              </p:cNvSpPr>
              <p:nvPr/>
            </p:nvSpPr>
            <p:spPr bwMode="auto">
              <a:xfrm rot="16200000" flipH="1">
                <a:off x="5442465" y="5823746"/>
                <a:ext cx="0" cy="193761"/>
              </a:xfrm>
              <a:prstGeom prst="line">
                <a:avLst/>
              </a:prstGeom>
              <a:noFill/>
              <a:ln w="15875">
                <a:solidFill>
                  <a:srgbClr val="000000"/>
                </a:solidFill>
                <a:round/>
                <a:headEnd/>
                <a:tailEnd/>
              </a:ln>
            </p:spPr>
            <p:txBody>
              <a:bodyPr/>
              <a:lstStyle/>
              <a:p>
                <a:endParaRPr lang="fr-FR"/>
              </a:p>
            </p:txBody>
          </p:sp>
          <p:sp>
            <p:nvSpPr>
              <p:cNvPr id="19554" name="AutoShape 86"/>
              <p:cNvSpPr>
                <a:spLocks noChangeAspect="1" noChangeArrowheads="1"/>
              </p:cNvSpPr>
              <p:nvPr/>
            </p:nvSpPr>
            <p:spPr bwMode="auto">
              <a:xfrm flipH="1" flipV="1">
                <a:off x="5609220" y="6095246"/>
                <a:ext cx="66676" cy="87311"/>
              </a:xfrm>
              <a:prstGeom prst="triangle">
                <a:avLst>
                  <a:gd name="adj" fmla="val 46431"/>
                </a:avLst>
              </a:prstGeom>
              <a:noFill/>
              <a:ln w="15875">
                <a:solidFill>
                  <a:schemeClr val="tx1"/>
                </a:solidFill>
                <a:miter lim="800000"/>
                <a:headEnd/>
                <a:tailEnd/>
              </a:ln>
            </p:spPr>
            <p:txBody>
              <a:bodyPr rot="10800000" wrap="none" anchor="ctr"/>
              <a:lstStyle/>
              <a:p>
                <a:pPr algn="ctr"/>
                <a:endParaRPr lang="fr-FR"/>
              </a:p>
            </p:txBody>
          </p:sp>
          <p:sp>
            <p:nvSpPr>
              <p:cNvPr id="19555" name="Line 90"/>
              <p:cNvSpPr>
                <a:spLocks noChangeAspect="1" noChangeShapeType="1"/>
              </p:cNvSpPr>
              <p:nvPr/>
            </p:nvSpPr>
            <p:spPr bwMode="auto">
              <a:xfrm rot="16200000" flipH="1">
                <a:off x="5599695" y="6052384"/>
                <a:ext cx="84138" cy="1588"/>
              </a:xfrm>
              <a:prstGeom prst="line">
                <a:avLst/>
              </a:prstGeom>
              <a:noFill/>
              <a:ln w="15875">
                <a:solidFill>
                  <a:srgbClr val="000000"/>
                </a:solidFill>
                <a:round/>
                <a:headEnd/>
                <a:tailEnd/>
              </a:ln>
            </p:spPr>
            <p:txBody>
              <a:bodyPr/>
              <a:lstStyle/>
              <a:p>
                <a:endParaRPr lang="fr-FR"/>
              </a:p>
            </p:txBody>
          </p:sp>
          <p:sp>
            <p:nvSpPr>
              <p:cNvPr id="19556" name="Line 83"/>
              <p:cNvSpPr>
                <a:spLocks noChangeAspect="1" noChangeShapeType="1"/>
              </p:cNvSpPr>
              <p:nvPr/>
            </p:nvSpPr>
            <p:spPr bwMode="auto">
              <a:xfrm flipH="1" flipV="1">
                <a:off x="5627337" y="5930798"/>
                <a:ext cx="0" cy="0"/>
              </a:xfrm>
              <a:prstGeom prst="line">
                <a:avLst/>
              </a:prstGeom>
              <a:noFill/>
              <a:ln w="15875">
                <a:solidFill>
                  <a:srgbClr val="000000"/>
                </a:solidFill>
                <a:round/>
                <a:headEnd/>
                <a:tailEnd/>
              </a:ln>
            </p:spPr>
            <p:txBody>
              <a:bodyPr/>
              <a:lstStyle/>
              <a:p>
                <a:endParaRPr lang="fr-FR"/>
              </a:p>
            </p:txBody>
          </p:sp>
          <p:sp>
            <p:nvSpPr>
              <p:cNvPr id="19557" name="Line 85"/>
              <p:cNvSpPr>
                <a:spLocks noChangeAspect="1" noChangeShapeType="1"/>
              </p:cNvSpPr>
              <p:nvPr/>
            </p:nvSpPr>
            <p:spPr bwMode="auto">
              <a:xfrm rot="16200000" flipH="1">
                <a:off x="5809641" y="5843869"/>
                <a:ext cx="0" cy="153232"/>
              </a:xfrm>
              <a:prstGeom prst="line">
                <a:avLst/>
              </a:prstGeom>
              <a:noFill/>
              <a:ln w="15875">
                <a:solidFill>
                  <a:srgbClr val="000000"/>
                </a:solidFill>
                <a:round/>
                <a:headEnd/>
                <a:tailEnd/>
              </a:ln>
            </p:spPr>
            <p:txBody>
              <a:bodyPr/>
              <a:lstStyle/>
              <a:p>
                <a:endParaRPr lang="fr-FR"/>
              </a:p>
            </p:txBody>
          </p:sp>
          <p:sp>
            <p:nvSpPr>
              <p:cNvPr id="19558" name="Line 83"/>
              <p:cNvSpPr>
                <a:spLocks noChangeAspect="1" noChangeShapeType="1"/>
              </p:cNvSpPr>
              <p:nvPr/>
            </p:nvSpPr>
            <p:spPr bwMode="auto">
              <a:xfrm rot="5400000" flipH="1" flipV="1">
                <a:off x="5658194" y="5933391"/>
                <a:ext cx="93350" cy="60596"/>
              </a:xfrm>
              <a:prstGeom prst="line">
                <a:avLst/>
              </a:prstGeom>
              <a:noFill/>
              <a:ln w="15875">
                <a:solidFill>
                  <a:srgbClr val="000000"/>
                </a:solidFill>
                <a:round/>
                <a:headEnd/>
                <a:tailEnd type="triangle" w="sm" len="sm"/>
              </a:ln>
            </p:spPr>
            <p:txBody>
              <a:bodyPr/>
              <a:lstStyle/>
              <a:p>
                <a:endParaRPr lang="fr-FR"/>
              </a:p>
            </p:txBody>
          </p:sp>
        </p:grpSp>
      </p:grpSp>
      <p:graphicFrame>
        <p:nvGraphicFramePr>
          <p:cNvPr id="2" name="Object 125"/>
          <p:cNvGraphicFramePr>
            <a:graphicFrameLocks noChangeAspect="1"/>
          </p:cNvGraphicFramePr>
          <p:nvPr/>
        </p:nvGraphicFramePr>
        <p:xfrm>
          <a:off x="8104188" y="5981705"/>
          <a:ext cx="825500" cy="228600"/>
        </p:xfrm>
        <a:graphic>
          <a:graphicData uri="http://schemas.openxmlformats.org/presentationml/2006/ole">
            <mc:AlternateContent xmlns:mc="http://schemas.openxmlformats.org/markup-compatibility/2006">
              <mc:Choice xmlns:v="urn:schemas-microsoft-com:vml" Requires="v">
                <p:oleObj spid="_x0000_s19902" name="Équation" r:id="rId11" imgW="825480" imgH="228600" progId="Equation.3">
                  <p:embed/>
                </p:oleObj>
              </mc:Choice>
              <mc:Fallback>
                <p:oleObj name="Équation" r:id="rId11" imgW="825480" imgH="2286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4188" y="5981705"/>
                        <a:ext cx="8255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 name="Rectangle 142"/>
          <p:cNvSpPr/>
          <p:nvPr/>
        </p:nvSpPr>
        <p:spPr>
          <a:xfrm>
            <a:off x="3084103" y="207073"/>
            <a:ext cx="2948244" cy="461665"/>
          </a:xfrm>
          <a:prstGeom prst="rect">
            <a:avLst/>
          </a:prstGeom>
        </p:spPr>
        <p:txBody>
          <a:bodyPr wrap="none">
            <a:spAutoFit/>
          </a:bodyPr>
          <a:lstStyle/>
          <a:p>
            <a:pPr algn="ctr">
              <a:tabLst>
                <a:tab pos="717550" algn="l"/>
              </a:tabLst>
            </a:pPr>
            <a:r>
              <a:rPr lang="fr-FR" sz="2400"/>
              <a:t>5.</a:t>
            </a:r>
            <a:r>
              <a:rPr lang="fr-FR" sz="2400" dirty="0"/>
              <a:t>	Les applications</a:t>
            </a:r>
          </a:p>
        </p:txBody>
      </p:sp>
      <p:sp>
        <p:nvSpPr>
          <p:cNvPr id="142" name="Line 129"/>
          <p:cNvSpPr>
            <a:spLocks noChangeShapeType="1"/>
          </p:cNvSpPr>
          <p:nvPr/>
        </p:nvSpPr>
        <p:spPr bwMode="auto">
          <a:xfrm flipV="1">
            <a:off x="710016" y="2851432"/>
            <a:ext cx="0" cy="698500"/>
          </a:xfrm>
          <a:prstGeom prst="line">
            <a:avLst/>
          </a:prstGeom>
          <a:noFill/>
          <a:ln w="9525">
            <a:solidFill>
              <a:schemeClr val="tx1"/>
            </a:solidFill>
            <a:round/>
            <a:headEnd/>
            <a:tailEnd type="triangle" w="med" len="lg"/>
          </a:ln>
        </p:spPr>
        <p:txBody>
          <a:bodyPr/>
          <a:lstStyle/>
          <a:p>
            <a:endParaRPr lang="fr-FR"/>
          </a:p>
        </p:txBody>
      </p:sp>
      <p:sp>
        <p:nvSpPr>
          <p:cNvPr id="144" name="Text Box 130"/>
          <p:cNvSpPr txBox="1">
            <a:spLocks noChangeArrowheads="1"/>
          </p:cNvSpPr>
          <p:nvPr/>
        </p:nvSpPr>
        <p:spPr bwMode="auto">
          <a:xfrm>
            <a:off x="341716" y="2997482"/>
            <a:ext cx="373307" cy="307777"/>
          </a:xfrm>
          <a:prstGeom prst="rect">
            <a:avLst/>
          </a:prstGeom>
          <a:noFill/>
          <a:ln w="15875">
            <a:noFill/>
            <a:miter lim="800000"/>
            <a:headEnd/>
            <a:tailEnd/>
          </a:ln>
        </p:spPr>
        <p:txBody>
          <a:bodyPr wrap="none">
            <a:spAutoFit/>
          </a:bodyPr>
          <a:lstStyle/>
          <a:p>
            <a:r>
              <a:rPr lang="fr-FR" sz="1400" i="1" dirty="0"/>
              <a:t>V</a:t>
            </a:r>
            <a:r>
              <a:rPr lang="fr-FR" sz="1400" i="1" baseline="-25000" dirty="0"/>
              <a:t>in</a:t>
            </a:r>
          </a:p>
        </p:txBody>
      </p:sp>
      <p:sp>
        <p:nvSpPr>
          <p:cNvPr id="145" name="ZoneTexte 144">
            <a:extLst>
              <a:ext uri="{FF2B5EF4-FFF2-40B4-BE49-F238E27FC236}">
                <a16:creationId xmlns:a16="http://schemas.microsoft.com/office/drawing/2014/main" id="{D95CCBCB-ACA6-4B0E-9CFA-45BF31B28764}"/>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35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142"/>
          <p:cNvSpPr/>
          <p:nvPr/>
        </p:nvSpPr>
        <p:spPr>
          <a:xfrm>
            <a:off x="3927282" y="207073"/>
            <a:ext cx="1261885" cy="461665"/>
          </a:xfrm>
          <a:prstGeom prst="rect">
            <a:avLst/>
          </a:prstGeom>
        </p:spPr>
        <p:txBody>
          <a:bodyPr wrap="none">
            <a:spAutoFit/>
          </a:bodyPr>
          <a:lstStyle/>
          <a:p>
            <a:pPr algn="ctr">
              <a:tabLst>
                <a:tab pos="717550" algn="l"/>
              </a:tabLst>
            </a:pPr>
            <a:r>
              <a:rPr lang="fr-FR" sz="2400" dirty="0"/>
              <a:t>Annexes</a:t>
            </a:r>
          </a:p>
        </p:txBody>
      </p:sp>
      <p:sp>
        <p:nvSpPr>
          <p:cNvPr id="3" name="ZoneTexte 26"/>
          <p:cNvSpPr txBox="1">
            <a:spLocks noChangeArrowheads="1"/>
          </p:cNvSpPr>
          <p:nvPr/>
        </p:nvSpPr>
        <p:spPr bwMode="auto">
          <a:xfrm>
            <a:off x="525600" y="1772291"/>
            <a:ext cx="8438400" cy="3785652"/>
          </a:xfrm>
          <a:prstGeom prst="rect">
            <a:avLst/>
          </a:prstGeom>
          <a:noFill/>
          <a:ln w="9525">
            <a:noFill/>
            <a:miter lim="800000"/>
            <a:headEnd/>
            <a:tailEnd/>
          </a:ln>
        </p:spPr>
        <p:txBody>
          <a:bodyPr wrap="square">
            <a:spAutoFit/>
          </a:bodyPr>
          <a:lstStyle/>
          <a:p>
            <a:r>
              <a:rPr lang="fr-FR" sz="1200" dirty="0"/>
              <a:t>Cours d’électronique analogique très complet : </a:t>
            </a:r>
            <a:r>
              <a:rPr lang="fr-FR" sz="1100" dirty="0">
                <a:hlinkClick r:id="rId2"/>
              </a:rPr>
              <a:t>http://philippe.roux.7.perso.neuf.fr/</a:t>
            </a:r>
            <a:endParaRPr lang="fr-FR" sz="1200" dirty="0"/>
          </a:p>
          <a:p>
            <a:endParaRPr lang="fr-FR" sz="1200" dirty="0"/>
          </a:p>
          <a:p>
            <a:r>
              <a:rPr lang="fr-FR" sz="1200" dirty="0"/>
              <a:t>Cours sur les transistors à effet de champs : </a:t>
            </a:r>
            <a:r>
              <a:rPr lang="fr-FR" sz="1100" dirty="0">
                <a:hlinkClick r:id="rId3"/>
              </a:rPr>
              <a:t>http://www.montefiore.ulg.ac.be/~vdh/supports-elen0075-1/notes-chap6.pdf</a:t>
            </a:r>
            <a:endParaRPr lang="fr-FR" sz="1200" dirty="0"/>
          </a:p>
          <a:p>
            <a:endParaRPr lang="fr-FR" sz="1200" dirty="0"/>
          </a:p>
          <a:p>
            <a:r>
              <a:rPr lang="fr-FR" sz="1200" dirty="0"/>
              <a:t>Cours de circuits électrique et électronique : </a:t>
            </a:r>
            <a:r>
              <a:rPr lang="fr-FR" sz="1100" dirty="0">
                <a:hlinkClick r:id="rId4"/>
              </a:rPr>
              <a:t>http://subaru2.univ-lemans.fr/enseignements/physique/02/cours2.html</a:t>
            </a:r>
            <a:endParaRPr lang="fr-FR" sz="1200" dirty="0"/>
          </a:p>
          <a:p>
            <a:endParaRPr lang="fr-FR" sz="1200" dirty="0"/>
          </a:p>
          <a:p>
            <a:r>
              <a:rPr lang="fr-FR" sz="1200" dirty="0"/>
              <a:t>Article décrivant certains critères de choix entre bipolaire et MOSFET : </a:t>
            </a:r>
            <a:r>
              <a:rPr lang="fr-FR" sz="1100" dirty="0">
                <a:hlinkClick r:id="rId5"/>
              </a:rPr>
              <a:t>http://www.diodes.com/zetex/_pdfs/5.0/pdf/ze0372.pdf</a:t>
            </a:r>
            <a:endParaRPr lang="fr-FR" sz="1200" dirty="0"/>
          </a:p>
          <a:p>
            <a:endParaRPr lang="fr-FR" sz="1200" dirty="0"/>
          </a:p>
          <a:p>
            <a:r>
              <a:rPr lang="fr-FR" sz="1200" dirty="0"/>
              <a:t>Cours sur les transistors à effet de champ : </a:t>
            </a:r>
            <a:r>
              <a:rPr lang="fr-FR" sz="1100" dirty="0">
                <a:hlinkClick r:id="rId6"/>
              </a:rPr>
              <a:t>http://leom.ec-lyon.fr/leom_new/files/fichiers/MOS.pdf</a:t>
            </a:r>
            <a:endParaRPr lang="fr-FR" sz="1100" dirty="0"/>
          </a:p>
          <a:p>
            <a:endParaRPr lang="fr-FR" sz="1200" dirty="0"/>
          </a:p>
          <a:p>
            <a:r>
              <a:rPr lang="fr-FR" sz="1200" dirty="0"/>
              <a:t>Cours sur les transistors bipolaire : </a:t>
            </a:r>
            <a:r>
              <a:rPr lang="fr-FR" sz="1100" dirty="0">
                <a:hlinkClick r:id="rId7"/>
              </a:rPr>
              <a:t>http://leom.ec-lyon.fr/leom_new/files/fichiers/BJT.pdf</a:t>
            </a:r>
            <a:endParaRPr lang="fr-FR" sz="1200" dirty="0"/>
          </a:p>
          <a:p>
            <a:endParaRPr lang="fr-FR" sz="1200" dirty="0"/>
          </a:p>
          <a:p>
            <a:r>
              <a:rPr lang="fr-FR" sz="1200" dirty="0"/>
              <a:t>Cours sur les blocs élémentaires à base de transistor : </a:t>
            </a:r>
            <a:r>
              <a:rPr lang="fr-FR" sz="1100" dirty="0">
                <a:hlinkClick r:id="rId8"/>
              </a:rPr>
              <a:t>http://leom.ec-lyon.fr/leom_new/files/fichiers/Bloc_elem.pdf</a:t>
            </a:r>
            <a:endParaRPr lang="fr-FR" sz="1200" dirty="0"/>
          </a:p>
          <a:p>
            <a:endParaRPr lang="fr-FR" sz="1200" dirty="0"/>
          </a:p>
          <a:p>
            <a:r>
              <a:rPr lang="fr-FR" sz="1200" dirty="0"/>
              <a:t>Cours sur l’amplificateur différentiel : </a:t>
            </a:r>
            <a:r>
              <a:rPr lang="fr-FR" sz="1100" dirty="0">
                <a:hlinkClick r:id="rId9"/>
              </a:rPr>
              <a:t>http://claude.lahache.free.fr/mapage1/ampli-differentiel.pdf</a:t>
            </a:r>
            <a:endParaRPr lang="fr-FR" sz="1200" dirty="0"/>
          </a:p>
          <a:p>
            <a:endParaRPr lang="fr-FR" sz="1200" dirty="0"/>
          </a:p>
          <a:p>
            <a:r>
              <a:rPr lang="fr-FR" sz="1200" dirty="0"/>
              <a:t>Cours d’introduction à l’électronique analogique </a:t>
            </a:r>
            <a:r>
              <a:rPr lang="fr-FR" sz="1100" dirty="0"/>
              <a:t>: </a:t>
            </a:r>
            <a:r>
              <a:rPr lang="fr-FR" sz="1100" dirty="0">
                <a:hlinkClick r:id="rId10"/>
              </a:rPr>
              <a:t>http://www.famillezoom.com/cours/electronique/electronique-analogique.pdf</a:t>
            </a:r>
            <a:endParaRPr lang="fr-FR" sz="1200" dirty="0"/>
          </a:p>
          <a:p>
            <a:endParaRPr lang="fr-FR" sz="1200" dirty="0"/>
          </a:p>
          <a:p>
            <a:r>
              <a:rPr lang="fr-FR" sz="1200" dirty="0"/>
              <a:t>Article présentant la modulation de Ron dans les MOS </a:t>
            </a:r>
            <a:r>
              <a:rPr lang="fr-FR" sz="1100" dirty="0"/>
              <a:t>: </a:t>
            </a:r>
            <a:r>
              <a:rPr lang="fr-FR" sz="1100" dirty="0">
                <a:hlinkClick r:id="rId11"/>
              </a:rPr>
              <a:t>http://www.analog.com/static/imported-files/application_notes/413221855AN251.pdf</a:t>
            </a:r>
            <a:endParaRPr lang="fr-FR" sz="1100" dirty="0"/>
          </a:p>
          <a:p>
            <a:endParaRPr lang="fr-FR" sz="1200" dirty="0"/>
          </a:p>
        </p:txBody>
      </p:sp>
      <p:sp>
        <p:nvSpPr>
          <p:cNvPr id="5" name="ZoneTexte 44"/>
          <p:cNvSpPr txBox="1">
            <a:spLocks noChangeArrowheads="1"/>
          </p:cNvSpPr>
          <p:nvPr/>
        </p:nvSpPr>
        <p:spPr bwMode="auto">
          <a:xfrm>
            <a:off x="676275" y="1173825"/>
            <a:ext cx="2797561" cy="461665"/>
          </a:xfrm>
          <a:prstGeom prst="rect">
            <a:avLst/>
          </a:prstGeom>
          <a:noFill/>
          <a:ln w="9525">
            <a:noFill/>
            <a:miter lim="800000"/>
            <a:headEnd/>
            <a:tailEnd/>
          </a:ln>
        </p:spPr>
        <p:txBody>
          <a:bodyPr wrap="none">
            <a:spAutoFit/>
          </a:bodyPr>
          <a:lstStyle/>
          <a:p>
            <a:r>
              <a:rPr lang="fr-FR" sz="2400" dirty="0"/>
              <a:t>	Bibliographie</a:t>
            </a:r>
          </a:p>
        </p:txBody>
      </p:sp>
      <p:sp>
        <p:nvSpPr>
          <p:cNvPr id="2" name="ZoneTexte 1"/>
          <p:cNvSpPr txBox="1"/>
          <p:nvPr/>
        </p:nvSpPr>
        <p:spPr>
          <a:xfrm>
            <a:off x="4459223" y="6342744"/>
            <a:ext cx="4017062" cy="276999"/>
          </a:xfrm>
          <a:prstGeom prst="rect">
            <a:avLst/>
          </a:prstGeom>
          <a:noFill/>
        </p:spPr>
        <p:txBody>
          <a:bodyPr wrap="none" rtlCol="0">
            <a:spAutoFit/>
          </a:bodyPr>
          <a:lstStyle/>
          <a:p>
            <a:r>
              <a:rPr lang="fr-FR" sz="1200" dirty="0"/>
              <a:t>Disponible à l’adresse suivante : http://www.laas.fr/~fmathieu</a:t>
            </a:r>
          </a:p>
        </p:txBody>
      </p:sp>
      <p:sp>
        <p:nvSpPr>
          <p:cNvPr id="6" name="ZoneTexte 5">
            <a:extLst>
              <a:ext uri="{FF2B5EF4-FFF2-40B4-BE49-F238E27FC236}">
                <a16:creationId xmlns:a16="http://schemas.microsoft.com/office/drawing/2014/main" id="{DAFCFC43-F4D9-40E7-9B5D-09A6FD8B392D}"/>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36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Rectangle 57"/>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fr-FR"/>
          </a:p>
        </p:txBody>
      </p:sp>
      <p:sp>
        <p:nvSpPr>
          <p:cNvPr id="45" name="Rectangle 44"/>
          <p:cNvSpPr/>
          <p:nvPr/>
        </p:nvSpPr>
        <p:spPr>
          <a:xfrm>
            <a:off x="2922570" y="216801"/>
            <a:ext cx="3256661" cy="461665"/>
          </a:xfrm>
          <a:prstGeom prst="rect">
            <a:avLst/>
          </a:prstGeom>
        </p:spPr>
        <p:txBody>
          <a:bodyPr wrap="none">
            <a:spAutoFit/>
          </a:bodyPr>
          <a:lstStyle/>
          <a:p>
            <a:pPr algn="ctr">
              <a:tabLst>
                <a:tab pos="717550" algn="l"/>
              </a:tabLst>
            </a:pPr>
            <a:r>
              <a:rPr lang="fr-FR" sz="2400" dirty="0"/>
              <a:t>1.		Les amplificateurs</a:t>
            </a:r>
          </a:p>
        </p:txBody>
      </p:sp>
      <p:sp>
        <p:nvSpPr>
          <p:cNvPr id="47" name="ZoneTexte 77"/>
          <p:cNvSpPr txBox="1">
            <a:spLocks noChangeArrowheads="1"/>
          </p:cNvSpPr>
          <p:nvPr/>
        </p:nvSpPr>
        <p:spPr bwMode="auto">
          <a:xfrm>
            <a:off x="676275" y="885825"/>
            <a:ext cx="4305794" cy="461665"/>
          </a:xfrm>
          <a:prstGeom prst="rect">
            <a:avLst/>
          </a:prstGeom>
          <a:noFill/>
          <a:ln w="9525">
            <a:noFill/>
            <a:miter lim="800000"/>
            <a:headEnd/>
            <a:tailEnd/>
          </a:ln>
        </p:spPr>
        <p:txBody>
          <a:bodyPr wrap="none">
            <a:spAutoFit/>
          </a:bodyPr>
          <a:lstStyle/>
          <a:p>
            <a:r>
              <a:rPr lang="fr-FR" sz="2400" dirty="0"/>
              <a:t>L’amplificateur de tension chargé</a:t>
            </a:r>
          </a:p>
        </p:txBody>
      </p:sp>
      <p:sp>
        <p:nvSpPr>
          <p:cNvPr id="34" name="Rectangle 26"/>
          <p:cNvSpPr>
            <a:spLocks noChangeArrowheads="1"/>
          </p:cNvSpPr>
          <p:nvPr/>
        </p:nvSpPr>
        <p:spPr bwMode="auto">
          <a:xfrm>
            <a:off x="827298" y="3274981"/>
            <a:ext cx="6846888" cy="3252172"/>
          </a:xfrm>
          <a:prstGeom prst="rect">
            <a:avLst/>
          </a:prstGeom>
          <a:noFill/>
          <a:ln w="9525">
            <a:noFill/>
            <a:miter lim="800000"/>
            <a:headEnd/>
            <a:tailEnd/>
          </a:ln>
        </p:spPr>
        <p:txBody>
          <a:bodyPr>
            <a:spAutoFit/>
          </a:bodyPr>
          <a:lstStyle/>
          <a:p>
            <a:pPr algn="just">
              <a:spcBef>
                <a:spcPts val="0"/>
              </a:spcBef>
            </a:pPr>
            <a:r>
              <a:rPr lang="fr-FR" sz="1400" dirty="0"/>
              <a:t>Le chainage des amplificateurs peut avoir une influence sur le comportement.</a:t>
            </a:r>
          </a:p>
          <a:p>
            <a:pPr marL="0" lvl="1" algn="just">
              <a:spcBef>
                <a:spcPts val="0"/>
              </a:spcBef>
              <a:tabLst>
                <a:tab pos="180975" algn="l"/>
              </a:tabLst>
            </a:pPr>
            <a:endParaRPr lang="fr-FR" sz="1400" dirty="0"/>
          </a:p>
          <a:p>
            <a:pPr marL="0" lvl="1" algn="just">
              <a:spcBef>
                <a:spcPts val="0"/>
              </a:spcBef>
              <a:tabLst>
                <a:tab pos="180975" algn="l"/>
              </a:tabLst>
            </a:pPr>
            <a:r>
              <a:rPr lang="fr-FR" sz="1400" dirty="0"/>
              <a:t>-	La tension d’entrée </a:t>
            </a:r>
            <a:r>
              <a:rPr lang="fr-FR" sz="1400" i="1" dirty="0" err="1"/>
              <a:t>Vin</a:t>
            </a:r>
            <a:r>
              <a:rPr lang="fr-FR" sz="1400" i="1" baseline="-25000" dirty="0" err="1"/>
              <a:t>n</a:t>
            </a:r>
            <a:r>
              <a:rPr lang="fr-FR" sz="1400" i="1" baseline="-25000" dirty="0"/>
              <a:t>  </a:t>
            </a:r>
            <a:r>
              <a:rPr lang="fr-FR" sz="1400" dirty="0"/>
              <a:t>de l’amplificateur </a:t>
            </a:r>
            <a:r>
              <a:rPr lang="fr-FR" sz="1400" i="1" dirty="0"/>
              <a:t>An</a:t>
            </a:r>
            <a:r>
              <a:rPr lang="fr-FR" sz="1400" dirty="0"/>
              <a:t> est dépendante des impédances </a:t>
            </a:r>
            <a:r>
              <a:rPr lang="fr-FR" sz="1400" i="1" dirty="0" err="1"/>
              <a:t>Zout</a:t>
            </a:r>
            <a:r>
              <a:rPr lang="fr-FR" sz="1400" i="1" baseline="-25000" dirty="0" err="1"/>
              <a:t>n</a:t>
            </a:r>
            <a:r>
              <a:rPr lang="fr-FR" sz="1400" i="1" baseline="-25000" dirty="0"/>
              <a:t>-1</a:t>
            </a:r>
            <a:r>
              <a:rPr lang="fr-FR" sz="1400" dirty="0"/>
              <a:t> et    	</a:t>
            </a:r>
            <a:r>
              <a:rPr lang="fr-FR" sz="1400" i="1" dirty="0" err="1"/>
              <a:t>Zin</a:t>
            </a:r>
            <a:r>
              <a:rPr lang="fr-FR" sz="1400" i="1" baseline="-25000" dirty="0" err="1"/>
              <a:t>n</a:t>
            </a:r>
            <a:r>
              <a:rPr lang="fr-FR" sz="1400" dirty="0"/>
              <a:t> avec la relation :</a:t>
            </a:r>
          </a:p>
          <a:p>
            <a:pPr algn="just">
              <a:spcBef>
                <a:spcPts val="0"/>
              </a:spcBef>
              <a:buFontTx/>
              <a:buChar char="-"/>
            </a:pPr>
            <a:endParaRPr lang="fr-FR" sz="1400" dirty="0"/>
          </a:p>
          <a:p>
            <a:pPr lvl="1" algn="just">
              <a:spcBef>
                <a:spcPts val="0"/>
              </a:spcBef>
              <a:tabLst>
                <a:tab pos="180975" algn="l"/>
              </a:tabLst>
            </a:pPr>
            <a:endParaRPr lang="fr-FR" sz="1400" dirty="0"/>
          </a:p>
          <a:p>
            <a:pPr marL="0" lvl="2" algn="just">
              <a:spcBef>
                <a:spcPts val="0"/>
              </a:spcBef>
              <a:buFontTx/>
              <a:buChar char="-"/>
              <a:tabLst>
                <a:tab pos="180975" algn="l"/>
              </a:tabLst>
            </a:pPr>
            <a:r>
              <a:rPr lang="fr-FR" sz="1400" dirty="0"/>
              <a:t> 	La tension de sortie </a:t>
            </a:r>
            <a:r>
              <a:rPr lang="fr-FR" sz="1400" i="1" dirty="0" err="1"/>
              <a:t>Vout</a:t>
            </a:r>
            <a:r>
              <a:rPr lang="fr-FR" sz="1400" i="1" baseline="-25000" dirty="0" err="1"/>
              <a:t>n</a:t>
            </a:r>
            <a:r>
              <a:rPr lang="fr-FR" sz="1400" baseline="-25000" dirty="0"/>
              <a:t> </a:t>
            </a:r>
            <a:r>
              <a:rPr lang="fr-FR" sz="1400" dirty="0"/>
              <a:t>de l’amplificateur </a:t>
            </a:r>
            <a:r>
              <a:rPr lang="fr-FR" sz="1400" i="1" dirty="0"/>
              <a:t>An</a:t>
            </a:r>
            <a:r>
              <a:rPr lang="fr-FR" sz="1400" dirty="0"/>
              <a:t> est dépendante des impédances </a:t>
            </a:r>
            <a:r>
              <a:rPr lang="fr-FR" sz="1400" i="1" dirty="0" err="1"/>
              <a:t>Zout</a:t>
            </a:r>
            <a:r>
              <a:rPr lang="fr-FR" sz="1400" i="1" baseline="-25000" dirty="0" err="1"/>
              <a:t>n</a:t>
            </a:r>
            <a:r>
              <a:rPr lang="fr-FR" sz="1400" dirty="0"/>
              <a:t> et    	</a:t>
            </a:r>
            <a:r>
              <a:rPr lang="fr-FR" sz="1400" i="1" dirty="0" err="1"/>
              <a:t>Zin</a:t>
            </a:r>
            <a:r>
              <a:rPr lang="fr-FR" sz="1400" i="1" baseline="-25000" dirty="0" err="1"/>
              <a:t>n</a:t>
            </a:r>
            <a:r>
              <a:rPr lang="fr-FR" sz="1400" i="1" baseline="-25000" dirty="0"/>
              <a:t>+1</a:t>
            </a:r>
            <a:r>
              <a:rPr lang="fr-FR" sz="1400" dirty="0"/>
              <a:t> avec la relation :</a:t>
            </a:r>
          </a:p>
          <a:p>
            <a:pPr marL="0" lvl="2" algn="just">
              <a:spcBef>
                <a:spcPts val="0"/>
              </a:spcBef>
              <a:buFontTx/>
              <a:buChar char="-"/>
              <a:tabLst>
                <a:tab pos="180975" algn="l"/>
              </a:tabLst>
            </a:pPr>
            <a:endParaRPr lang="fr-FR" sz="1400" dirty="0"/>
          </a:p>
          <a:p>
            <a:pPr marL="0" lvl="2" algn="just">
              <a:spcBef>
                <a:spcPts val="0"/>
              </a:spcBef>
              <a:buFontTx/>
              <a:buChar char="-"/>
              <a:tabLst>
                <a:tab pos="180975" algn="l"/>
              </a:tabLst>
            </a:pPr>
            <a:endParaRPr lang="fr-FR" sz="1400" dirty="0"/>
          </a:p>
          <a:p>
            <a:pPr marL="0" lvl="2" algn="just">
              <a:spcBef>
                <a:spcPts val="0"/>
              </a:spcBef>
              <a:buFontTx/>
              <a:buChar char="-"/>
              <a:tabLst>
                <a:tab pos="180975" algn="l"/>
              </a:tabLst>
            </a:pPr>
            <a:endParaRPr lang="fr-FR" sz="1400" dirty="0"/>
          </a:p>
          <a:p>
            <a:pPr marL="0" lvl="2" algn="just">
              <a:spcBef>
                <a:spcPts val="0"/>
              </a:spcBef>
              <a:tabLst>
                <a:tab pos="180975" algn="l"/>
              </a:tabLst>
            </a:pPr>
            <a:r>
              <a:rPr lang="fr-FR" sz="1400" dirty="0"/>
              <a:t>En conclusion, pour rendre un amplificateur indépendant de ces conditions il faut que</a:t>
            </a:r>
          </a:p>
          <a:p>
            <a:pPr marL="0" lvl="2" algn="just">
              <a:spcBef>
                <a:spcPts val="0"/>
              </a:spcBef>
              <a:tabLst>
                <a:tab pos="180975" algn="l"/>
              </a:tabLst>
            </a:pPr>
            <a:endParaRPr lang="fr-FR" sz="1400" i="1" dirty="0"/>
          </a:p>
          <a:p>
            <a:pPr marL="0" lvl="2" algn="just">
              <a:spcBef>
                <a:spcPts val="0"/>
              </a:spcBef>
              <a:tabLst>
                <a:tab pos="180975" algn="l"/>
              </a:tabLst>
            </a:pPr>
            <a:r>
              <a:rPr lang="fr-FR" sz="1400" i="1" dirty="0"/>
              <a:t>		</a:t>
            </a:r>
            <a:r>
              <a:rPr lang="fr-FR" sz="1400" b="1" i="1" dirty="0" err="1"/>
              <a:t>Zin</a:t>
            </a:r>
            <a:r>
              <a:rPr lang="fr-FR" sz="1400" dirty="0"/>
              <a:t> soit la </a:t>
            </a:r>
            <a:r>
              <a:rPr lang="fr-FR" sz="1400" b="1" dirty="0"/>
              <a:t>plus grande possible </a:t>
            </a:r>
            <a:r>
              <a:rPr lang="fr-FR" sz="1400" dirty="0"/>
              <a:t>et </a:t>
            </a:r>
            <a:r>
              <a:rPr lang="fr-FR" sz="1400" b="1" i="1" dirty="0" err="1"/>
              <a:t>Zout</a:t>
            </a:r>
            <a:r>
              <a:rPr lang="fr-FR" sz="1400" dirty="0"/>
              <a:t> la </a:t>
            </a:r>
            <a:r>
              <a:rPr lang="fr-FR" sz="1400" b="1" dirty="0"/>
              <a:t>plus faible possible.</a:t>
            </a:r>
            <a:endParaRPr lang="fr-FR" sz="1400" dirty="0"/>
          </a:p>
          <a:p>
            <a:pPr marL="0" lvl="1" algn="just">
              <a:spcBef>
                <a:spcPts val="0"/>
              </a:spcBef>
              <a:tabLst>
                <a:tab pos="180975" algn="l"/>
              </a:tabLst>
            </a:pPr>
            <a:endParaRPr lang="fr-FR" sz="1400" i="1" baseline="-25000" dirty="0"/>
          </a:p>
        </p:txBody>
      </p:sp>
      <p:sp>
        <p:nvSpPr>
          <p:cNvPr id="10" name="Rectangle 9"/>
          <p:cNvSpPr/>
          <p:nvPr/>
        </p:nvSpPr>
        <p:spPr>
          <a:xfrm>
            <a:off x="1446662" y="1632860"/>
            <a:ext cx="5650174" cy="1558878"/>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017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9390" y="1804553"/>
            <a:ext cx="8640000" cy="1225714"/>
          </a:xfrm>
          <a:prstGeom prst="rect">
            <a:avLst/>
          </a:prstGeom>
          <a:noFill/>
          <a:ln w="9525">
            <a:noFill/>
            <a:miter lim="800000"/>
            <a:headEnd/>
            <a:tailEnd/>
          </a:ln>
        </p:spPr>
      </p:pic>
      <p:graphicFrame>
        <p:nvGraphicFramePr>
          <p:cNvPr id="50180" name="Object 29"/>
          <p:cNvGraphicFramePr>
            <a:graphicFrameLocks noChangeAspect="1"/>
          </p:cNvGraphicFramePr>
          <p:nvPr>
            <p:extLst>
              <p:ext uri="{D42A27DB-BD31-4B8C-83A1-F6EECF244321}">
                <p14:modId xmlns:p14="http://schemas.microsoft.com/office/powerpoint/2010/main" val="3690805004"/>
              </p:ext>
            </p:extLst>
          </p:nvPr>
        </p:nvGraphicFramePr>
        <p:xfrm>
          <a:off x="2954338" y="4033838"/>
          <a:ext cx="2220912" cy="466725"/>
        </p:xfrm>
        <a:graphic>
          <a:graphicData uri="http://schemas.openxmlformats.org/presentationml/2006/ole">
            <mc:AlternateContent xmlns:mc="http://schemas.openxmlformats.org/markup-compatibility/2006">
              <mc:Choice xmlns:v="urn:schemas-microsoft-com:vml" Requires="v">
                <p:oleObj spid="_x0000_s50356" name="Équation" r:id="rId5" imgW="2044440" imgH="431640" progId="Equation.3">
                  <p:embed/>
                </p:oleObj>
              </mc:Choice>
              <mc:Fallback>
                <p:oleObj name="Équation" r:id="rId5" imgW="2044440" imgH="431640" progId="Equation.3">
                  <p:embed/>
                  <p:pic>
                    <p:nvPicPr>
                      <p:cNvPr id="0" name="Object 29"/>
                      <p:cNvPicPr>
                        <a:picLocks noChangeAspect="1" noChangeArrowheads="1"/>
                      </p:cNvPicPr>
                      <p:nvPr/>
                    </p:nvPicPr>
                    <p:blipFill>
                      <a:blip r:embed="rId6"/>
                      <a:srcRect/>
                      <a:stretch>
                        <a:fillRect/>
                      </a:stretch>
                    </p:blipFill>
                    <p:spPr bwMode="auto">
                      <a:xfrm>
                        <a:off x="2954338" y="4033838"/>
                        <a:ext cx="2220912"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1" name="Object 29"/>
          <p:cNvGraphicFramePr>
            <a:graphicFrameLocks noChangeAspect="1"/>
          </p:cNvGraphicFramePr>
          <p:nvPr>
            <p:extLst>
              <p:ext uri="{D42A27DB-BD31-4B8C-83A1-F6EECF244321}">
                <p14:modId xmlns:p14="http://schemas.microsoft.com/office/powerpoint/2010/main" val="2537146875"/>
              </p:ext>
            </p:extLst>
          </p:nvPr>
        </p:nvGraphicFramePr>
        <p:xfrm>
          <a:off x="3003550" y="4959350"/>
          <a:ext cx="2122488" cy="466725"/>
        </p:xfrm>
        <a:graphic>
          <a:graphicData uri="http://schemas.openxmlformats.org/presentationml/2006/ole">
            <mc:AlternateContent xmlns:mc="http://schemas.openxmlformats.org/markup-compatibility/2006">
              <mc:Choice xmlns:v="urn:schemas-microsoft-com:vml" Requires="v">
                <p:oleObj spid="_x0000_s50357" name="Équation" r:id="rId7" imgW="1955520" imgH="431640" progId="Equation.3">
                  <p:embed/>
                </p:oleObj>
              </mc:Choice>
              <mc:Fallback>
                <p:oleObj name="Équation" r:id="rId7" imgW="1955520" imgH="431640" progId="Equation.3">
                  <p:embed/>
                  <p:pic>
                    <p:nvPicPr>
                      <p:cNvPr id="0" name="Picture 5"/>
                      <p:cNvPicPr>
                        <a:picLocks noChangeAspect="1" noChangeArrowheads="1"/>
                      </p:cNvPicPr>
                      <p:nvPr/>
                    </p:nvPicPr>
                    <p:blipFill>
                      <a:blip r:embed="rId8"/>
                      <a:srcRect/>
                      <a:stretch>
                        <a:fillRect/>
                      </a:stretch>
                    </p:blipFill>
                    <p:spPr bwMode="auto">
                      <a:xfrm>
                        <a:off x="3003550" y="4959350"/>
                        <a:ext cx="2122488"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useBgFill="1">
        <p:nvSpPr>
          <p:cNvPr id="12" name="ZoneTexte 11"/>
          <p:cNvSpPr txBox="1"/>
          <p:nvPr/>
        </p:nvSpPr>
        <p:spPr>
          <a:xfrm>
            <a:off x="6540100" y="2330647"/>
            <a:ext cx="278923" cy="169277"/>
          </a:xfrm>
          <a:prstGeom prst="rect">
            <a:avLst/>
          </a:prstGeom>
        </p:spPr>
        <p:txBody>
          <a:bodyPr wrap="none" lIns="0" tIns="0" rIns="0" bIns="0" rtlCol="0">
            <a:spAutoFit/>
          </a:bodyPr>
          <a:lstStyle/>
          <a:p>
            <a:r>
              <a:rPr lang="fr-FR" sz="1100" i="1" dirty="0">
                <a:solidFill>
                  <a:schemeClr val="tx1">
                    <a:lumMod val="65000"/>
                    <a:lumOff val="35000"/>
                  </a:schemeClr>
                </a:solidFill>
                <a:latin typeface="Arial" pitchFamily="34" charset="0"/>
                <a:cs typeface="Arial" pitchFamily="34" charset="0"/>
              </a:rPr>
              <a:t>Zi</a:t>
            </a:r>
            <a:r>
              <a:rPr lang="fr-FR" sz="1100" i="1" baseline="-8000" dirty="0">
                <a:solidFill>
                  <a:schemeClr val="tx1">
                    <a:lumMod val="65000"/>
                    <a:lumOff val="35000"/>
                  </a:schemeClr>
                </a:solidFill>
                <a:latin typeface="Arial" pitchFamily="34" charset="0"/>
                <a:cs typeface="Arial" pitchFamily="34" charset="0"/>
              </a:rPr>
              <a:t>n+1</a:t>
            </a:r>
            <a:endParaRPr lang="en-US" sz="2400" i="1" baseline="-8000" dirty="0">
              <a:solidFill>
                <a:schemeClr val="tx1">
                  <a:lumMod val="65000"/>
                  <a:lumOff val="35000"/>
                </a:schemeClr>
              </a:solidFill>
              <a:latin typeface="Arial" pitchFamily="34" charset="0"/>
              <a:cs typeface="Arial" pitchFamily="34" charset="0"/>
            </a:endParaRPr>
          </a:p>
        </p:txBody>
      </p:sp>
      <p:sp useBgFill="1">
        <p:nvSpPr>
          <p:cNvPr id="13" name="ZoneTexte 12"/>
          <p:cNvSpPr txBox="1"/>
          <p:nvPr/>
        </p:nvSpPr>
        <p:spPr>
          <a:xfrm>
            <a:off x="738228" y="2327660"/>
            <a:ext cx="335028" cy="169277"/>
          </a:xfrm>
          <a:prstGeom prst="rect">
            <a:avLst/>
          </a:prstGeom>
        </p:spPr>
        <p:txBody>
          <a:bodyPr wrap="none" lIns="0" tIns="0" rIns="0" bIns="0" rtlCol="0">
            <a:spAutoFit/>
          </a:bodyPr>
          <a:lstStyle/>
          <a:p>
            <a:r>
              <a:rPr lang="fr-FR" sz="1100" i="1" dirty="0">
                <a:solidFill>
                  <a:schemeClr val="tx1">
                    <a:lumMod val="65000"/>
                    <a:lumOff val="35000"/>
                  </a:schemeClr>
                </a:solidFill>
                <a:latin typeface="Arial" pitchFamily="34" charset="0"/>
                <a:cs typeface="Arial" pitchFamily="34" charset="0"/>
              </a:rPr>
              <a:t>Zin</a:t>
            </a:r>
            <a:r>
              <a:rPr lang="fr-FR" sz="1100" i="1" baseline="-8000" dirty="0">
                <a:solidFill>
                  <a:schemeClr val="tx1">
                    <a:lumMod val="65000"/>
                    <a:lumOff val="35000"/>
                  </a:schemeClr>
                </a:solidFill>
                <a:latin typeface="Arial" pitchFamily="34" charset="0"/>
                <a:cs typeface="Arial" pitchFamily="34" charset="0"/>
              </a:rPr>
              <a:t>n-1</a:t>
            </a:r>
            <a:endParaRPr lang="en-US" sz="2400" i="1" baseline="-8000" dirty="0">
              <a:solidFill>
                <a:schemeClr val="tx1">
                  <a:lumMod val="65000"/>
                  <a:lumOff val="35000"/>
                </a:schemeClr>
              </a:solidFill>
              <a:latin typeface="Arial" pitchFamily="34" charset="0"/>
              <a:cs typeface="Arial" pitchFamily="34" charset="0"/>
            </a:endParaRPr>
          </a:p>
        </p:txBody>
      </p:sp>
      <p:sp useBgFill="1">
        <p:nvSpPr>
          <p:cNvPr id="14" name="ZoneTexte 13"/>
          <p:cNvSpPr txBox="1"/>
          <p:nvPr/>
        </p:nvSpPr>
        <p:spPr>
          <a:xfrm>
            <a:off x="1856615" y="2342523"/>
            <a:ext cx="684483" cy="169277"/>
          </a:xfrm>
          <a:prstGeom prst="rect">
            <a:avLst/>
          </a:prstGeom>
        </p:spPr>
        <p:txBody>
          <a:bodyPr wrap="none" lIns="0" tIns="0" rIns="0" bIns="0" rtlCol="0">
            <a:spAutoFit/>
          </a:bodyPr>
          <a:lstStyle/>
          <a:p>
            <a:r>
              <a:rPr lang="fr-FR" sz="1100" i="1" dirty="0">
                <a:solidFill>
                  <a:schemeClr val="tx1">
                    <a:lumMod val="65000"/>
                    <a:lumOff val="35000"/>
                  </a:schemeClr>
                </a:solidFill>
                <a:latin typeface="Arial" pitchFamily="34" charset="0"/>
                <a:cs typeface="Arial" pitchFamily="34" charset="0"/>
              </a:rPr>
              <a:t>Av</a:t>
            </a:r>
            <a:r>
              <a:rPr lang="fr-FR" sz="1100" i="1" baseline="-8000" dirty="0">
                <a:solidFill>
                  <a:schemeClr val="tx1">
                    <a:lumMod val="65000"/>
                    <a:lumOff val="35000"/>
                  </a:schemeClr>
                </a:solidFill>
                <a:latin typeface="Arial" pitchFamily="34" charset="0"/>
                <a:cs typeface="Arial" pitchFamily="34" charset="0"/>
              </a:rPr>
              <a:t>n-1</a:t>
            </a:r>
            <a:r>
              <a:rPr lang="fr-FR" sz="1100" i="1" dirty="0">
                <a:solidFill>
                  <a:schemeClr val="tx1">
                    <a:lumMod val="65000"/>
                    <a:lumOff val="35000"/>
                  </a:schemeClr>
                </a:solidFill>
                <a:latin typeface="Arial" pitchFamily="34" charset="0"/>
                <a:cs typeface="Arial" pitchFamily="34" charset="0"/>
              </a:rPr>
              <a:t>.Vin</a:t>
            </a:r>
            <a:r>
              <a:rPr lang="fr-FR" sz="1100" i="1" baseline="-8000" dirty="0">
                <a:solidFill>
                  <a:schemeClr val="tx1">
                    <a:lumMod val="65000"/>
                    <a:lumOff val="35000"/>
                  </a:schemeClr>
                </a:solidFill>
                <a:latin typeface="Arial" pitchFamily="34" charset="0"/>
                <a:cs typeface="Arial" pitchFamily="34" charset="0"/>
              </a:rPr>
              <a:t>n-1</a:t>
            </a:r>
            <a:endParaRPr lang="en-US" sz="2400" i="1" baseline="-8000" dirty="0">
              <a:solidFill>
                <a:schemeClr val="tx1">
                  <a:lumMod val="65000"/>
                  <a:lumOff val="35000"/>
                </a:schemeClr>
              </a:solidFill>
              <a:latin typeface="Arial" pitchFamily="34" charset="0"/>
              <a:cs typeface="Arial" pitchFamily="34" charset="0"/>
            </a:endParaRPr>
          </a:p>
        </p:txBody>
      </p:sp>
      <p:sp useBgFill="1">
        <p:nvSpPr>
          <p:cNvPr id="15" name="ZoneTexte 14"/>
          <p:cNvSpPr txBox="1"/>
          <p:nvPr/>
        </p:nvSpPr>
        <p:spPr>
          <a:xfrm>
            <a:off x="1990792" y="2087127"/>
            <a:ext cx="419987" cy="169277"/>
          </a:xfrm>
          <a:prstGeom prst="rect">
            <a:avLst/>
          </a:prstGeom>
        </p:spPr>
        <p:txBody>
          <a:bodyPr wrap="none" lIns="0" tIns="0" rIns="0" bIns="0" rtlCol="0">
            <a:spAutoFit/>
          </a:bodyPr>
          <a:lstStyle/>
          <a:p>
            <a:r>
              <a:rPr lang="fr-FR" sz="1100" i="1" dirty="0">
                <a:solidFill>
                  <a:schemeClr val="tx1">
                    <a:lumMod val="65000"/>
                    <a:lumOff val="35000"/>
                  </a:schemeClr>
                </a:solidFill>
                <a:latin typeface="Arial" pitchFamily="34" charset="0"/>
                <a:cs typeface="Arial" pitchFamily="34" charset="0"/>
              </a:rPr>
              <a:t>Zout</a:t>
            </a:r>
            <a:r>
              <a:rPr lang="fr-FR" sz="1100" i="1" baseline="-8000" dirty="0">
                <a:solidFill>
                  <a:schemeClr val="tx1">
                    <a:lumMod val="65000"/>
                    <a:lumOff val="35000"/>
                  </a:schemeClr>
                </a:solidFill>
                <a:latin typeface="Arial" pitchFamily="34" charset="0"/>
                <a:cs typeface="Arial" pitchFamily="34" charset="0"/>
              </a:rPr>
              <a:t>n-1</a:t>
            </a:r>
            <a:endParaRPr lang="en-US" sz="2400" i="1" baseline="-8000" dirty="0">
              <a:solidFill>
                <a:schemeClr val="tx1">
                  <a:lumMod val="65000"/>
                  <a:lumOff val="35000"/>
                </a:schemeClr>
              </a:solidFill>
              <a:latin typeface="Arial" pitchFamily="34" charset="0"/>
              <a:cs typeface="Arial" pitchFamily="34" charset="0"/>
            </a:endParaRPr>
          </a:p>
        </p:txBody>
      </p:sp>
      <p:sp useBgFill="1">
        <p:nvSpPr>
          <p:cNvPr id="16" name="ZoneTexte 15"/>
          <p:cNvSpPr txBox="1"/>
          <p:nvPr/>
        </p:nvSpPr>
        <p:spPr>
          <a:xfrm>
            <a:off x="2874155" y="2332500"/>
            <a:ext cx="258084" cy="169277"/>
          </a:xfrm>
          <a:prstGeom prst="rect">
            <a:avLst/>
          </a:prstGeom>
        </p:spPr>
        <p:txBody>
          <a:bodyPr wrap="none" lIns="0" tIns="0" rIns="0" bIns="0" rtlCol="0">
            <a:spAutoFit/>
          </a:bodyPr>
          <a:lstStyle/>
          <a:p>
            <a:r>
              <a:rPr lang="fr-FR" sz="1100" i="1" dirty="0" err="1">
                <a:solidFill>
                  <a:schemeClr val="tx1">
                    <a:lumMod val="65000"/>
                    <a:lumOff val="35000"/>
                  </a:schemeClr>
                </a:solidFill>
                <a:latin typeface="Arial" pitchFamily="34" charset="0"/>
                <a:cs typeface="Arial" pitchFamily="34" charset="0"/>
              </a:rPr>
              <a:t>Vin</a:t>
            </a:r>
            <a:r>
              <a:rPr lang="fr-FR" sz="1100" i="1" baseline="-8000" dirty="0" err="1">
                <a:solidFill>
                  <a:schemeClr val="tx1">
                    <a:lumMod val="65000"/>
                    <a:lumOff val="35000"/>
                  </a:schemeClr>
                </a:solidFill>
                <a:latin typeface="Arial" pitchFamily="34" charset="0"/>
                <a:cs typeface="Arial" pitchFamily="34" charset="0"/>
              </a:rPr>
              <a:t>n</a:t>
            </a:r>
            <a:endParaRPr lang="fr-FR" sz="1100" i="1" baseline="-8000" dirty="0">
              <a:solidFill>
                <a:schemeClr val="tx1">
                  <a:lumMod val="65000"/>
                  <a:lumOff val="35000"/>
                </a:schemeClr>
              </a:solidFill>
              <a:latin typeface="Arial" pitchFamily="34" charset="0"/>
              <a:cs typeface="Arial" pitchFamily="34" charset="0"/>
            </a:endParaRPr>
          </a:p>
        </p:txBody>
      </p:sp>
      <p:sp useBgFill="1">
        <p:nvSpPr>
          <p:cNvPr id="17" name="ZoneTexte 16"/>
          <p:cNvSpPr txBox="1"/>
          <p:nvPr/>
        </p:nvSpPr>
        <p:spPr>
          <a:xfrm>
            <a:off x="3711016" y="2324342"/>
            <a:ext cx="250068" cy="169277"/>
          </a:xfrm>
          <a:prstGeom prst="rect">
            <a:avLst/>
          </a:prstGeom>
        </p:spPr>
        <p:txBody>
          <a:bodyPr wrap="none" lIns="0" tIns="0" rIns="0" bIns="0" rtlCol="0">
            <a:spAutoFit/>
          </a:bodyPr>
          <a:lstStyle/>
          <a:p>
            <a:r>
              <a:rPr lang="fr-FR" sz="1100" i="1" dirty="0" err="1">
                <a:solidFill>
                  <a:schemeClr val="tx1">
                    <a:lumMod val="65000"/>
                    <a:lumOff val="35000"/>
                  </a:schemeClr>
                </a:solidFill>
                <a:latin typeface="Arial" pitchFamily="34" charset="0"/>
                <a:cs typeface="Arial" pitchFamily="34" charset="0"/>
              </a:rPr>
              <a:t>Zin</a:t>
            </a:r>
            <a:r>
              <a:rPr lang="fr-FR" sz="1100" i="1" baseline="-8000" dirty="0" err="1">
                <a:solidFill>
                  <a:schemeClr val="tx1">
                    <a:lumMod val="65000"/>
                    <a:lumOff val="35000"/>
                  </a:schemeClr>
                </a:solidFill>
                <a:latin typeface="Arial" pitchFamily="34" charset="0"/>
                <a:cs typeface="Arial" pitchFamily="34" charset="0"/>
              </a:rPr>
              <a:t>n</a:t>
            </a:r>
            <a:endParaRPr lang="en-US" sz="2400" i="1" baseline="-8000" dirty="0">
              <a:solidFill>
                <a:schemeClr val="tx1">
                  <a:lumMod val="65000"/>
                  <a:lumOff val="35000"/>
                </a:schemeClr>
              </a:solidFill>
              <a:latin typeface="Arial" pitchFamily="34" charset="0"/>
              <a:cs typeface="Arial" pitchFamily="34" charset="0"/>
            </a:endParaRPr>
          </a:p>
        </p:txBody>
      </p:sp>
      <p:sp useBgFill="1">
        <p:nvSpPr>
          <p:cNvPr id="18" name="ZoneTexte 17"/>
          <p:cNvSpPr txBox="1"/>
          <p:nvPr/>
        </p:nvSpPr>
        <p:spPr>
          <a:xfrm>
            <a:off x="4752215" y="2328837"/>
            <a:ext cx="514564" cy="169277"/>
          </a:xfrm>
          <a:prstGeom prst="rect">
            <a:avLst/>
          </a:prstGeom>
        </p:spPr>
        <p:txBody>
          <a:bodyPr wrap="none" lIns="0" tIns="0" rIns="0" bIns="0" rtlCol="0">
            <a:spAutoFit/>
          </a:bodyPr>
          <a:lstStyle/>
          <a:p>
            <a:r>
              <a:rPr lang="fr-FR" sz="1100" i="1" dirty="0" err="1">
                <a:solidFill>
                  <a:schemeClr val="tx1">
                    <a:lumMod val="65000"/>
                    <a:lumOff val="35000"/>
                  </a:schemeClr>
                </a:solidFill>
                <a:latin typeface="Arial" pitchFamily="34" charset="0"/>
                <a:cs typeface="Arial" pitchFamily="34" charset="0"/>
              </a:rPr>
              <a:t>Av</a:t>
            </a:r>
            <a:r>
              <a:rPr lang="fr-FR" sz="1100" i="1" baseline="-8000" dirty="0" err="1">
                <a:solidFill>
                  <a:schemeClr val="tx1">
                    <a:lumMod val="65000"/>
                    <a:lumOff val="35000"/>
                  </a:schemeClr>
                </a:solidFill>
                <a:latin typeface="Arial" pitchFamily="34" charset="0"/>
                <a:cs typeface="Arial" pitchFamily="34" charset="0"/>
              </a:rPr>
              <a:t>n</a:t>
            </a:r>
            <a:r>
              <a:rPr lang="fr-FR" sz="1100" i="1" dirty="0" err="1">
                <a:solidFill>
                  <a:schemeClr val="tx1">
                    <a:lumMod val="65000"/>
                    <a:lumOff val="35000"/>
                  </a:schemeClr>
                </a:solidFill>
                <a:latin typeface="Arial" pitchFamily="34" charset="0"/>
                <a:cs typeface="Arial" pitchFamily="34" charset="0"/>
              </a:rPr>
              <a:t>.Vin</a:t>
            </a:r>
            <a:r>
              <a:rPr lang="fr-FR" sz="1100" i="1" baseline="-8000" dirty="0" err="1">
                <a:solidFill>
                  <a:schemeClr val="tx1">
                    <a:lumMod val="65000"/>
                    <a:lumOff val="35000"/>
                  </a:schemeClr>
                </a:solidFill>
                <a:latin typeface="Arial" pitchFamily="34" charset="0"/>
                <a:cs typeface="Arial" pitchFamily="34" charset="0"/>
              </a:rPr>
              <a:t>n</a:t>
            </a:r>
            <a:endParaRPr lang="en-US" sz="2400" i="1" baseline="-8000" dirty="0">
              <a:solidFill>
                <a:schemeClr val="tx1">
                  <a:lumMod val="65000"/>
                  <a:lumOff val="35000"/>
                </a:schemeClr>
              </a:solidFill>
              <a:latin typeface="Arial" pitchFamily="34" charset="0"/>
              <a:cs typeface="Arial" pitchFamily="34" charset="0"/>
            </a:endParaRPr>
          </a:p>
        </p:txBody>
      </p:sp>
      <p:sp useBgFill="1">
        <p:nvSpPr>
          <p:cNvPr id="19" name="ZoneTexte 18"/>
          <p:cNvSpPr txBox="1"/>
          <p:nvPr/>
        </p:nvSpPr>
        <p:spPr>
          <a:xfrm>
            <a:off x="7648348" y="2328836"/>
            <a:ext cx="729367" cy="169277"/>
          </a:xfrm>
          <a:prstGeom prst="rect">
            <a:avLst/>
          </a:prstGeom>
        </p:spPr>
        <p:txBody>
          <a:bodyPr wrap="none" lIns="0" tIns="0" rIns="0" bIns="0" rtlCol="0">
            <a:spAutoFit/>
          </a:bodyPr>
          <a:lstStyle/>
          <a:p>
            <a:r>
              <a:rPr lang="fr-FR" sz="1100" i="1" dirty="0">
                <a:solidFill>
                  <a:schemeClr val="tx1">
                    <a:lumMod val="65000"/>
                    <a:lumOff val="35000"/>
                  </a:schemeClr>
                </a:solidFill>
                <a:latin typeface="Arial" pitchFamily="34" charset="0"/>
                <a:cs typeface="Arial" pitchFamily="34" charset="0"/>
              </a:rPr>
              <a:t>Av</a:t>
            </a:r>
            <a:r>
              <a:rPr lang="fr-FR" sz="1100" i="1" baseline="-8000" dirty="0">
                <a:solidFill>
                  <a:schemeClr val="tx1">
                    <a:lumMod val="65000"/>
                    <a:lumOff val="35000"/>
                  </a:schemeClr>
                </a:solidFill>
                <a:latin typeface="Arial" pitchFamily="34" charset="0"/>
                <a:cs typeface="Arial" pitchFamily="34" charset="0"/>
              </a:rPr>
              <a:t>n+1</a:t>
            </a:r>
            <a:r>
              <a:rPr lang="fr-FR" sz="1100" i="1" dirty="0">
                <a:solidFill>
                  <a:schemeClr val="tx1">
                    <a:lumMod val="65000"/>
                    <a:lumOff val="35000"/>
                  </a:schemeClr>
                </a:solidFill>
                <a:latin typeface="Arial" pitchFamily="34" charset="0"/>
                <a:cs typeface="Arial" pitchFamily="34" charset="0"/>
              </a:rPr>
              <a:t>.Vin</a:t>
            </a:r>
            <a:r>
              <a:rPr lang="fr-FR" sz="1100" i="1" baseline="-8000" dirty="0">
                <a:solidFill>
                  <a:schemeClr val="tx1">
                    <a:lumMod val="65000"/>
                    <a:lumOff val="35000"/>
                  </a:schemeClr>
                </a:solidFill>
                <a:latin typeface="Arial" pitchFamily="34" charset="0"/>
                <a:cs typeface="Arial" pitchFamily="34" charset="0"/>
              </a:rPr>
              <a:t>n+1</a:t>
            </a:r>
            <a:endParaRPr lang="en-US" sz="2400" i="1" baseline="-8000" dirty="0">
              <a:solidFill>
                <a:schemeClr val="tx1">
                  <a:lumMod val="65000"/>
                  <a:lumOff val="35000"/>
                </a:schemeClr>
              </a:solidFill>
              <a:latin typeface="Arial" pitchFamily="34" charset="0"/>
              <a:cs typeface="Arial" pitchFamily="34" charset="0"/>
            </a:endParaRPr>
          </a:p>
        </p:txBody>
      </p:sp>
      <p:sp useBgFill="1">
        <p:nvSpPr>
          <p:cNvPr id="20" name="ZoneTexte 19"/>
          <p:cNvSpPr txBox="1"/>
          <p:nvPr/>
        </p:nvSpPr>
        <p:spPr>
          <a:xfrm>
            <a:off x="4908317" y="2088734"/>
            <a:ext cx="335028" cy="169277"/>
          </a:xfrm>
          <a:prstGeom prst="rect">
            <a:avLst/>
          </a:prstGeom>
        </p:spPr>
        <p:txBody>
          <a:bodyPr wrap="none" lIns="0" tIns="0" rIns="0" bIns="0" rtlCol="0">
            <a:spAutoFit/>
          </a:bodyPr>
          <a:lstStyle/>
          <a:p>
            <a:r>
              <a:rPr lang="fr-FR" sz="1100" i="1" dirty="0" err="1">
                <a:solidFill>
                  <a:schemeClr val="tx1">
                    <a:lumMod val="65000"/>
                    <a:lumOff val="35000"/>
                  </a:schemeClr>
                </a:solidFill>
                <a:latin typeface="Arial" pitchFamily="34" charset="0"/>
                <a:cs typeface="Arial" pitchFamily="34" charset="0"/>
              </a:rPr>
              <a:t>Zout</a:t>
            </a:r>
            <a:r>
              <a:rPr lang="fr-FR" sz="1100" i="1" baseline="-8000" dirty="0" err="1">
                <a:solidFill>
                  <a:schemeClr val="tx1">
                    <a:lumMod val="65000"/>
                    <a:lumOff val="35000"/>
                  </a:schemeClr>
                </a:solidFill>
                <a:latin typeface="Arial" pitchFamily="34" charset="0"/>
                <a:cs typeface="Arial" pitchFamily="34" charset="0"/>
              </a:rPr>
              <a:t>n</a:t>
            </a:r>
            <a:endParaRPr lang="en-US" sz="2400" i="1" baseline="-8000" dirty="0">
              <a:solidFill>
                <a:schemeClr val="tx1">
                  <a:lumMod val="65000"/>
                  <a:lumOff val="35000"/>
                </a:schemeClr>
              </a:solidFill>
              <a:latin typeface="Arial" pitchFamily="34" charset="0"/>
              <a:cs typeface="Arial" pitchFamily="34" charset="0"/>
            </a:endParaRPr>
          </a:p>
        </p:txBody>
      </p:sp>
      <p:sp useBgFill="1">
        <p:nvSpPr>
          <p:cNvPr id="21" name="ZoneTexte 20"/>
          <p:cNvSpPr txBox="1"/>
          <p:nvPr/>
        </p:nvSpPr>
        <p:spPr>
          <a:xfrm>
            <a:off x="7799029" y="2087126"/>
            <a:ext cx="442429" cy="169277"/>
          </a:xfrm>
          <a:prstGeom prst="rect">
            <a:avLst/>
          </a:prstGeom>
        </p:spPr>
        <p:txBody>
          <a:bodyPr wrap="none" lIns="0" tIns="0" rIns="0" bIns="0" rtlCol="0">
            <a:spAutoFit/>
          </a:bodyPr>
          <a:lstStyle/>
          <a:p>
            <a:r>
              <a:rPr lang="fr-FR" sz="1100" i="1" dirty="0">
                <a:solidFill>
                  <a:schemeClr val="tx1">
                    <a:lumMod val="65000"/>
                    <a:lumOff val="35000"/>
                  </a:schemeClr>
                </a:solidFill>
                <a:latin typeface="Arial" pitchFamily="34" charset="0"/>
                <a:cs typeface="Arial" pitchFamily="34" charset="0"/>
              </a:rPr>
              <a:t>Zout</a:t>
            </a:r>
            <a:r>
              <a:rPr lang="fr-FR" sz="1100" i="1" baseline="-8000" dirty="0">
                <a:solidFill>
                  <a:schemeClr val="tx1">
                    <a:lumMod val="65000"/>
                    <a:lumOff val="35000"/>
                  </a:schemeClr>
                </a:solidFill>
                <a:latin typeface="Arial" pitchFamily="34" charset="0"/>
                <a:cs typeface="Arial" pitchFamily="34" charset="0"/>
              </a:rPr>
              <a:t>n+1</a:t>
            </a:r>
            <a:endParaRPr lang="en-US" sz="2400" i="1" baseline="-8000" dirty="0">
              <a:solidFill>
                <a:schemeClr val="tx1">
                  <a:lumMod val="65000"/>
                  <a:lumOff val="35000"/>
                </a:schemeClr>
              </a:solidFill>
              <a:latin typeface="Arial" pitchFamily="34" charset="0"/>
              <a:cs typeface="Arial" pitchFamily="34" charset="0"/>
            </a:endParaRPr>
          </a:p>
        </p:txBody>
      </p:sp>
      <p:sp>
        <p:nvSpPr>
          <p:cNvPr id="23" name="ZoneTexte 22">
            <a:extLst>
              <a:ext uri="{FF2B5EF4-FFF2-40B4-BE49-F238E27FC236}">
                <a16:creationId xmlns:a16="http://schemas.microsoft.com/office/drawing/2014/main" id="{70ECF2C0-B21B-40F4-9B43-207E23481B3B}"/>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14"/>
          <p:cNvPicPr>
            <a:picLocks noChangeAspect="1" noChangeArrowheads="1"/>
          </p:cNvPicPr>
          <p:nvPr/>
        </p:nvPicPr>
        <p:blipFill>
          <a:blip r:embed="rId3" cstate="print"/>
          <a:srcRect/>
          <a:stretch>
            <a:fillRect/>
          </a:stretch>
        </p:blipFill>
        <p:spPr bwMode="auto">
          <a:xfrm>
            <a:off x="4564435" y="4239656"/>
            <a:ext cx="3848940" cy="20923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8" name="Picture 3"/>
          <p:cNvPicPr>
            <a:picLocks noChangeAspect="1" noChangeArrowheads="1"/>
          </p:cNvPicPr>
          <p:nvPr/>
        </p:nvPicPr>
        <p:blipFill>
          <a:blip r:embed="rId4" cstate="print"/>
          <a:srcRect/>
          <a:stretch>
            <a:fillRect/>
          </a:stretch>
        </p:blipFill>
        <p:spPr bwMode="auto">
          <a:xfrm>
            <a:off x="4568825" y="1078223"/>
            <a:ext cx="3889375" cy="262413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Rectangle 7"/>
          <p:cNvSpPr/>
          <p:nvPr/>
        </p:nvSpPr>
        <p:spPr>
          <a:xfrm>
            <a:off x="2515919" y="216801"/>
            <a:ext cx="4069960" cy="461665"/>
          </a:xfrm>
          <a:prstGeom prst="rect">
            <a:avLst/>
          </a:prstGeom>
        </p:spPr>
        <p:txBody>
          <a:bodyPr wrap="none">
            <a:spAutoFit/>
          </a:bodyPr>
          <a:lstStyle/>
          <a:p>
            <a:pPr algn="ctr">
              <a:tabLst>
                <a:tab pos="717550" algn="l"/>
              </a:tabLst>
            </a:pPr>
            <a:r>
              <a:rPr lang="fr-FR" sz="2400" dirty="0"/>
              <a:t>2.	Les transistors bipolaires</a:t>
            </a:r>
          </a:p>
        </p:txBody>
      </p:sp>
      <p:sp>
        <p:nvSpPr>
          <p:cNvPr id="7" name="Text Box 4"/>
          <p:cNvSpPr txBox="1">
            <a:spLocks noChangeArrowheads="1"/>
          </p:cNvSpPr>
          <p:nvPr/>
        </p:nvSpPr>
        <p:spPr bwMode="auto">
          <a:xfrm>
            <a:off x="1223688" y="937852"/>
            <a:ext cx="3602589" cy="5493812"/>
          </a:xfrm>
          <a:prstGeom prst="rect">
            <a:avLst/>
          </a:prstGeom>
          <a:noFill/>
          <a:ln w="9525">
            <a:noFill/>
            <a:miter lim="800000"/>
            <a:headEnd/>
            <a:tailEnd/>
          </a:ln>
        </p:spPr>
        <p:txBody>
          <a:bodyPr wrap="none">
            <a:spAutoFit/>
          </a:bodyPr>
          <a:lstStyle/>
          <a:p>
            <a:pPr algn="ctr">
              <a:spcAft>
                <a:spcPts val="1200"/>
              </a:spcAft>
              <a:tabLst>
                <a:tab pos="1438275" algn="l"/>
              </a:tabLst>
              <a:defRPr/>
            </a:pPr>
            <a:r>
              <a:rPr lang="fr-FR" b="1" dirty="0"/>
              <a:t>PLAN</a:t>
            </a:r>
          </a:p>
          <a:p>
            <a:pPr marL="449263" indent="-449263">
              <a:tabLst>
                <a:tab pos="449263" algn="l"/>
                <a:tab pos="1438275" algn="l"/>
              </a:tabLst>
              <a:defRPr/>
            </a:pPr>
            <a:r>
              <a:rPr lang="fr-FR" dirty="0">
                <a:solidFill>
                  <a:schemeClr val="bg1">
                    <a:lumMod val="85000"/>
                  </a:schemeClr>
                </a:solidFill>
              </a:rPr>
              <a:t>1.	</a:t>
            </a:r>
            <a:r>
              <a:rPr lang="fr-FR" sz="1600" dirty="0">
                <a:solidFill>
                  <a:schemeClr val="bg1">
                    <a:lumMod val="85000"/>
                  </a:schemeClr>
                </a:solidFill>
              </a:rPr>
              <a:t>Les amplificateurs</a:t>
            </a:r>
            <a:endParaRPr lang="fr-FR" dirty="0">
              <a:solidFill>
                <a:schemeClr val="bg1">
                  <a:lumMod val="85000"/>
                </a:schemeClr>
              </a:solidFill>
            </a:endParaRPr>
          </a:p>
          <a:p>
            <a:pPr marL="449263" indent="-449263">
              <a:tabLst>
                <a:tab pos="449263" algn="l"/>
                <a:tab pos="1438275" algn="l"/>
              </a:tabLst>
              <a:defRPr/>
            </a:pPr>
            <a:r>
              <a:rPr lang="fr-FR" sz="1600" dirty="0">
                <a:sym typeface="Wingdings" pitchFamily="2" charset="2"/>
              </a:rPr>
              <a:t>2.	Les transistors Bipolaires</a:t>
            </a:r>
          </a:p>
          <a:p>
            <a:pPr marL="449263" lvl="1" indent="-449263">
              <a:tabLst>
                <a:tab pos="449263" algn="l"/>
                <a:tab pos="1438275" algn="l"/>
              </a:tabLst>
              <a:defRPr/>
            </a:pPr>
            <a:r>
              <a:rPr lang="fr-FR" sz="1600" dirty="0">
                <a:sym typeface="Wingdings" pitchFamily="2" charset="2"/>
              </a:rPr>
              <a:t>2.1.	Définition</a:t>
            </a:r>
          </a:p>
          <a:p>
            <a:pPr marL="449263" lvl="1" indent="-449263">
              <a:tabLst>
                <a:tab pos="449263" algn="l"/>
                <a:tab pos="1438275" algn="l"/>
              </a:tabLst>
              <a:defRPr/>
            </a:pPr>
            <a:r>
              <a:rPr lang="fr-FR" sz="1600" dirty="0">
                <a:sym typeface="Wingdings" pitchFamily="2" charset="2"/>
              </a:rPr>
              <a:t>2.2.   La commutation</a:t>
            </a:r>
          </a:p>
          <a:p>
            <a:pPr marL="449263" lvl="1" indent="-449263">
              <a:tabLst>
                <a:tab pos="449263" algn="l"/>
                <a:tab pos="1438275" algn="l"/>
              </a:tabLst>
              <a:defRPr/>
            </a:pPr>
            <a:r>
              <a:rPr lang="fr-FR" sz="1600" dirty="0">
                <a:sym typeface="Wingdings" pitchFamily="2" charset="2"/>
              </a:rPr>
              <a:t>2.3.	L’amplification</a:t>
            </a:r>
          </a:p>
          <a:p>
            <a:pPr marL="449263" indent="-449263">
              <a:spcBef>
                <a:spcPts val="600"/>
              </a:spcBef>
              <a:tabLst>
                <a:tab pos="449263" algn="l"/>
                <a:tab pos="1438275" algn="l"/>
              </a:tabLst>
              <a:defRPr/>
            </a:pPr>
            <a:r>
              <a:rPr lang="fr-FR" sz="1600" dirty="0">
                <a:solidFill>
                  <a:schemeClr val="bg1">
                    <a:lumMod val="85000"/>
                  </a:schemeClr>
                </a:solidFill>
                <a:sym typeface="Wingdings" pitchFamily="2" charset="2"/>
              </a:rPr>
              <a:t>3.	Les transistors à effet de champs</a:t>
            </a:r>
          </a:p>
          <a:p>
            <a:pPr marL="449263" lvl="1" indent="-449263">
              <a:tabLst>
                <a:tab pos="449263" algn="l"/>
                <a:tab pos="1438275" algn="l"/>
              </a:tabLst>
              <a:defRPr/>
            </a:pPr>
            <a:r>
              <a:rPr lang="fr-FR" sz="1600" dirty="0">
                <a:solidFill>
                  <a:schemeClr val="bg1">
                    <a:lumMod val="85000"/>
                  </a:schemeClr>
                </a:solidFill>
                <a:sym typeface="Wingdings" pitchFamily="2" charset="2"/>
              </a:rPr>
              <a:t>3.1.	Définition</a:t>
            </a:r>
          </a:p>
          <a:p>
            <a:pPr marL="449263" lvl="1" indent="-449263">
              <a:tabLst>
                <a:tab pos="449263" algn="l"/>
                <a:tab pos="1438275" algn="l"/>
              </a:tabLst>
              <a:defRPr/>
            </a:pPr>
            <a:r>
              <a:rPr lang="fr-FR" sz="1600" dirty="0">
                <a:solidFill>
                  <a:schemeClr val="bg1">
                    <a:lumMod val="85000"/>
                  </a:schemeClr>
                </a:solidFill>
                <a:sym typeface="Wingdings" pitchFamily="2" charset="2"/>
              </a:rPr>
              <a:t>3.2.   La commutation</a:t>
            </a:r>
          </a:p>
          <a:p>
            <a:pPr marL="449263" lvl="1" indent="-449263">
              <a:tabLst>
                <a:tab pos="449263" algn="l"/>
                <a:tab pos="1438275" algn="l"/>
              </a:tabLst>
              <a:defRPr/>
            </a:pPr>
            <a:r>
              <a:rPr lang="fr-FR" sz="1600" dirty="0">
                <a:solidFill>
                  <a:schemeClr val="bg1">
                    <a:lumMod val="85000"/>
                  </a:schemeClr>
                </a:solidFill>
                <a:sym typeface="Wingdings" pitchFamily="2" charset="2"/>
              </a:rPr>
              <a:t>3.3.	L’amplification</a:t>
            </a:r>
          </a:p>
          <a:p>
            <a:pPr marL="449263" indent="-449263">
              <a:spcBef>
                <a:spcPts val="600"/>
              </a:spcBef>
              <a:tabLst>
                <a:tab pos="449263" algn="l"/>
                <a:tab pos="1438275" algn="l"/>
              </a:tabLst>
              <a:defRPr/>
            </a:pPr>
            <a:r>
              <a:rPr lang="fr-FR" sz="1600" dirty="0">
                <a:solidFill>
                  <a:schemeClr val="bg1">
                    <a:lumMod val="85000"/>
                  </a:schemeClr>
                </a:solidFill>
                <a:sym typeface="Wingdings" pitchFamily="2" charset="2"/>
              </a:rPr>
              <a:t>4.	</a:t>
            </a:r>
            <a:r>
              <a:rPr lang="fr-FR" sz="1600" dirty="0">
                <a:solidFill>
                  <a:schemeClr val="bg1">
                    <a:lumMod val="85000"/>
                  </a:schemeClr>
                </a:solidFill>
              </a:rPr>
              <a:t>Comparaison des deux technologies</a:t>
            </a:r>
          </a:p>
          <a:p>
            <a:pPr marL="449263" indent="-449263">
              <a:spcBef>
                <a:spcPts val="600"/>
              </a:spcBef>
              <a:spcAft>
                <a:spcPts val="0"/>
              </a:spcAft>
              <a:tabLst>
                <a:tab pos="449263" algn="l"/>
                <a:tab pos="1438275" algn="l"/>
              </a:tabLst>
              <a:defRPr/>
            </a:pPr>
            <a:r>
              <a:rPr lang="fr-FR" sz="1600" dirty="0">
                <a:solidFill>
                  <a:schemeClr val="bg1">
                    <a:lumMod val="85000"/>
                  </a:schemeClr>
                </a:solidFill>
              </a:rPr>
              <a:t>5 	Les applications</a:t>
            </a:r>
          </a:p>
          <a:p>
            <a:pPr marL="449263" indent="-449263">
              <a:spcBef>
                <a:spcPts val="0"/>
              </a:spcBef>
              <a:spcAft>
                <a:spcPts val="0"/>
              </a:spcAft>
              <a:tabLst>
                <a:tab pos="449263" algn="l"/>
                <a:tab pos="1438275" algn="l"/>
              </a:tabLst>
              <a:defRPr/>
            </a:pPr>
            <a:r>
              <a:rPr lang="fr-FR" sz="1600" dirty="0">
                <a:solidFill>
                  <a:schemeClr val="bg1">
                    <a:lumMod val="85000"/>
                  </a:schemeClr>
                </a:solidFill>
              </a:rPr>
              <a:t>5.1.</a:t>
            </a:r>
            <a:r>
              <a:rPr lang="fr-FR" dirty="0">
                <a:solidFill>
                  <a:schemeClr val="bg1">
                    <a:lumMod val="85000"/>
                  </a:schemeClr>
                </a:solidFill>
              </a:rPr>
              <a:t>	</a:t>
            </a:r>
            <a:r>
              <a:rPr lang="fr-FR" sz="1600" dirty="0">
                <a:solidFill>
                  <a:schemeClr val="bg1">
                    <a:lumMod val="85000"/>
                  </a:schemeClr>
                </a:solidFill>
              </a:rPr>
              <a:t>La génération de courant</a:t>
            </a:r>
          </a:p>
          <a:p>
            <a:pPr marL="449263" indent="-449263">
              <a:spcBef>
                <a:spcPts val="0"/>
              </a:spcBef>
              <a:spcAft>
                <a:spcPts val="0"/>
              </a:spcAft>
              <a:tabLst>
                <a:tab pos="449263" algn="l"/>
                <a:tab pos="1438275" algn="l"/>
              </a:tabLst>
              <a:defRPr/>
            </a:pPr>
            <a:r>
              <a:rPr lang="fr-FR" sz="1600" dirty="0">
                <a:solidFill>
                  <a:schemeClr val="bg1">
                    <a:lumMod val="85000"/>
                  </a:schemeClr>
                </a:solidFill>
              </a:rPr>
              <a:t>5.2.	La charge active</a:t>
            </a:r>
          </a:p>
          <a:p>
            <a:pPr marL="449263" indent="-449263">
              <a:spcBef>
                <a:spcPts val="0"/>
              </a:spcBef>
              <a:spcAft>
                <a:spcPts val="0"/>
              </a:spcAft>
              <a:tabLst>
                <a:tab pos="449263" algn="l"/>
                <a:tab pos="1438275" algn="l"/>
              </a:tabLst>
              <a:defRPr/>
            </a:pPr>
            <a:r>
              <a:rPr lang="fr-FR" sz="1600" dirty="0">
                <a:solidFill>
                  <a:schemeClr val="bg1">
                    <a:lumMod val="85000"/>
                  </a:schemeClr>
                </a:solidFill>
                <a:sym typeface="Wingdings" pitchFamily="2" charset="2"/>
              </a:rPr>
              <a:t>5.3.	La paire différentielle</a:t>
            </a:r>
          </a:p>
          <a:p>
            <a:pPr marL="449263" indent="-449263">
              <a:tabLst>
                <a:tab pos="449263" algn="l"/>
                <a:tab pos="1438275" algn="l"/>
              </a:tabLst>
              <a:defRPr/>
            </a:pPr>
            <a:r>
              <a:rPr lang="fr-FR" sz="1600" dirty="0">
                <a:solidFill>
                  <a:schemeClr val="bg1">
                    <a:lumMod val="85000"/>
                  </a:schemeClr>
                </a:solidFill>
                <a:sym typeface="Wingdings" pitchFamily="2" charset="2"/>
              </a:rPr>
              <a:t>5.4.	L’amplification de puissance</a:t>
            </a:r>
          </a:p>
          <a:p>
            <a:pPr marL="449263" indent="-449263">
              <a:tabLst>
                <a:tab pos="449263" algn="l"/>
                <a:tab pos="1438275" algn="l"/>
              </a:tabLst>
              <a:defRPr/>
            </a:pPr>
            <a:r>
              <a:rPr lang="fr-FR" sz="1600" dirty="0">
                <a:solidFill>
                  <a:schemeClr val="bg1">
                    <a:lumMod val="85000"/>
                  </a:schemeClr>
                </a:solidFill>
                <a:sym typeface="Wingdings" pitchFamily="2" charset="2"/>
              </a:rPr>
              <a:t>5.5.	L’amplificateur opérationnel</a:t>
            </a:r>
          </a:p>
          <a:p>
            <a:pPr marL="449263" indent="-449263">
              <a:tabLst>
                <a:tab pos="449263" algn="l"/>
                <a:tab pos="1438275" algn="l"/>
              </a:tabLst>
              <a:defRPr/>
            </a:pPr>
            <a:r>
              <a:rPr lang="fr-FR" sz="1600" dirty="0">
                <a:solidFill>
                  <a:schemeClr val="bg1">
                    <a:lumMod val="85000"/>
                  </a:schemeClr>
                </a:solidFill>
                <a:sym typeface="Wingdings" pitchFamily="2" charset="2"/>
              </a:rPr>
              <a:t>5.6.	L’alimentation linéaire</a:t>
            </a:r>
          </a:p>
          <a:p>
            <a:pPr marL="449263" indent="-449263">
              <a:tabLst>
                <a:tab pos="449263" algn="l"/>
                <a:tab pos="1438275" algn="l"/>
              </a:tabLst>
              <a:defRPr/>
            </a:pPr>
            <a:r>
              <a:rPr lang="fr-FR" sz="1600" dirty="0">
                <a:solidFill>
                  <a:schemeClr val="bg1">
                    <a:lumMod val="85000"/>
                  </a:schemeClr>
                </a:solidFill>
                <a:sym typeface="Wingdings" pitchFamily="2" charset="2"/>
              </a:rPr>
              <a:t>5.7.	L’adaptation de tension</a:t>
            </a:r>
            <a:endParaRPr lang="fr-FR" sz="1600" dirty="0">
              <a:solidFill>
                <a:schemeClr val="bg1">
                  <a:lumMod val="85000"/>
                </a:schemeClr>
              </a:solidFill>
            </a:endParaRPr>
          </a:p>
          <a:p>
            <a:pPr marL="449263" indent="-449263">
              <a:tabLst>
                <a:tab pos="449263" algn="l"/>
                <a:tab pos="1438275" algn="l"/>
              </a:tabLst>
              <a:defRPr/>
            </a:pPr>
            <a:r>
              <a:rPr lang="fr-FR" sz="1600" dirty="0">
                <a:solidFill>
                  <a:schemeClr val="bg1">
                    <a:lumMod val="85000"/>
                  </a:schemeClr>
                </a:solidFill>
                <a:sym typeface="Wingdings" pitchFamily="2" charset="2"/>
              </a:rPr>
              <a:t>5.8.	Les montages non linéaires</a:t>
            </a:r>
          </a:p>
        </p:txBody>
      </p:sp>
      <p:sp>
        <p:nvSpPr>
          <p:cNvPr id="10" name="ZoneTexte 9">
            <a:extLst>
              <a:ext uri="{FF2B5EF4-FFF2-40B4-BE49-F238E27FC236}">
                <a16:creationId xmlns:a16="http://schemas.microsoft.com/office/drawing/2014/main" id="{A227EE73-3FE0-4618-BF66-3772A1581947}"/>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5"/>
          <p:cNvGrpSpPr>
            <a:grpSpLocks/>
          </p:cNvGrpSpPr>
          <p:nvPr/>
        </p:nvGrpSpPr>
        <p:grpSpPr bwMode="auto">
          <a:xfrm>
            <a:off x="1443038" y="1876425"/>
            <a:ext cx="782637" cy="1568450"/>
            <a:chOff x="1594644" y="1304925"/>
            <a:chExt cx="783431" cy="1568966"/>
          </a:xfrm>
        </p:grpSpPr>
        <p:grpSp>
          <p:nvGrpSpPr>
            <p:cNvPr id="3" name="Group 4"/>
            <p:cNvGrpSpPr>
              <a:grpSpLocks/>
            </p:cNvGrpSpPr>
            <p:nvPr/>
          </p:nvGrpSpPr>
          <p:grpSpPr bwMode="auto">
            <a:xfrm>
              <a:off x="2039938" y="2162175"/>
              <a:ext cx="279400" cy="109538"/>
              <a:chOff x="891" y="1269"/>
              <a:chExt cx="440" cy="171"/>
            </a:xfrm>
          </p:grpSpPr>
          <p:sp>
            <p:nvSpPr>
              <p:cNvPr id="1066" name="Line 5"/>
              <p:cNvSpPr>
                <a:spLocks noChangeShapeType="1"/>
              </p:cNvSpPr>
              <p:nvPr/>
            </p:nvSpPr>
            <p:spPr bwMode="auto">
              <a:xfrm>
                <a:off x="891" y="1269"/>
                <a:ext cx="440" cy="151"/>
              </a:xfrm>
              <a:prstGeom prst="line">
                <a:avLst/>
              </a:prstGeom>
              <a:noFill/>
              <a:ln w="10">
                <a:solidFill>
                  <a:srgbClr val="000000"/>
                </a:solidFill>
                <a:round/>
                <a:headEnd/>
                <a:tailEnd/>
              </a:ln>
            </p:spPr>
            <p:txBody>
              <a:bodyPr/>
              <a:lstStyle/>
              <a:p>
                <a:endParaRPr lang="fr-FR"/>
              </a:p>
            </p:txBody>
          </p:sp>
          <p:grpSp>
            <p:nvGrpSpPr>
              <p:cNvPr id="4" name="Group 6"/>
              <p:cNvGrpSpPr>
                <a:grpSpLocks/>
              </p:cNvGrpSpPr>
              <p:nvPr/>
            </p:nvGrpSpPr>
            <p:grpSpPr bwMode="auto">
              <a:xfrm>
                <a:off x="1171" y="1299"/>
                <a:ext cx="160" cy="141"/>
                <a:chOff x="1171" y="1299"/>
                <a:chExt cx="160" cy="141"/>
              </a:xfrm>
            </p:grpSpPr>
            <p:sp>
              <p:nvSpPr>
                <p:cNvPr id="1068" name="Line 7"/>
                <p:cNvSpPr>
                  <a:spLocks noChangeShapeType="1"/>
                </p:cNvSpPr>
                <p:nvPr/>
              </p:nvSpPr>
              <p:spPr bwMode="auto">
                <a:xfrm flipH="1" flipV="1">
                  <a:off x="1221" y="1299"/>
                  <a:ext cx="110" cy="121"/>
                </a:xfrm>
                <a:prstGeom prst="line">
                  <a:avLst/>
                </a:prstGeom>
                <a:noFill/>
                <a:ln w="10">
                  <a:solidFill>
                    <a:srgbClr val="000000"/>
                  </a:solidFill>
                  <a:round/>
                  <a:headEnd/>
                  <a:tailEnd/>
                </a:ln>
              </p:spPr>
              <p:txBody>
                <a:bodyPr/>
                <a:lstStyle/>
                <a:p>
                  <a:endParaRPr lang="fr-FR"/>
                </a:p>
              </p:txBody>
            </p:sp>
            <p:sp>
              <p:nvSpPr>
                <p:cNvPr id="1069" name="Line 8"/>
                <p:cNvSpPr>
                  <a:spLocks noChangeShapeType="1"/>
                </p:cNvSpPr>
                <p:nvPr/>
              </p:nvSpPr>
              <p:spPr bwMode="auto">
                <a:xfrm flipV="1">
                  <a:off x="1171" y="1420"/>
                  <a:ext cx="160" cy="20"/>
                </a:xfrm>
                <a:prstGeom prst="line">
                  <a:avLst/>
                </a:prstGeom>
                <a:noFill/>
                <a:ln w="10">
                  <a:solidFill>
                    <a:srgbClr val="000000"/>
                  </a:solidFill>
                  <a:round/>
                  <a:headEnd/>
                  <a:tailEnd/>
                </a:ln>
              </p:spPr>
              <p:txBody>
                <a:bodyPr/>
                <a:lstStyle/>
                <a:p>
                  <a:endParaRPr lang="fr-FR"/>
                </a:p>
              </p:txBody>
            </p:sp>
          </p:grpSp>
        </p:grpSp>
        <p:sp>
          <p:nvSpPr>
            <p:cNvPr id="1058" name="Line 9"/>
            <p:cNvSpPr>
              <a:spLocks noChangeShapeType="1"/>
            </p:cNvSpPr>
            <p:nvPr/>
          </p:nvSpPr>
          <p:spPr bwMode="auto">
            <a:xfrm flipV="1">
              <a:off x="2319338" y="2259013"/>
              <a:ext cx="0" cy="376237"/>
            </a:xfrm>
            <a:prstGeom prst="line">
              <a:avLst/>
            </a:prstGeom>
            <a:noFill/>
            <a:ln w="10">
              <a:solidFill>
                <a:srgbClr val="000000"/>
              </a:solidFill>
              <a:round/>
              <a:headEnd/>
              <a:tailEnd/>
            </a:ln>
          </p:spPr>
          <p:txBody>
            <a:bodyPr/>
            <a:lstStyle/>
            <a:p>
              <a:endParaRPr lang="fr-FR"/>
            </a:p>
          </p:txBody>
        </p:sp>
        <p:sp>
          <p:nvSpPr>
            <p:cNvPr id="1059" name="Line 10"/>
            <p:cNvSpPr>
              <a:spLocks noChangeShapeType="1"/>
            </p:cNvSpPr>
            <p:nvPr/>
          </p:nvSpPr>
          <p:spPr bwMode="auto">
            <a:xfrm flipV="1">
              <a:off x="2319338" y="1504950"/>
              <a:ext cx="0" cy="376238"/>
            </a:xfrm>
            <a:prstGeom prst="line">
              <a:avLst/>
            </a:prstGeom>
            <a:noFill/>
            <a:ln w="10">
              <a:solidFill>
                <a:srgbClr val="000000"/>
              </a:solidFill>
              <a:round/>
              <a:headEnd/>
              <a:tailEnd/>
            </a:ln>
          </p:spPr>
          <p:txBody>
            <a:bodyPr/>
            <a:lstStyle/>
            <a:p>
              <a:endParaRPr lang="fr-FR"/>
            </a:p>
          </p:txBody>
        </p:sp>
        <p:sp>
          <p:nvSpPr>
            <p:cNvPr id="1060" name="Line 11"/>
            <p:cNvSpPr>
              <a:spLocks noChangeShapeType="1"/>
            </p:cNvSpPr>
            <p:nvPr/>
          </p:nvSpPr>
          <p:spPr bwMode="auto">
            <a:xfrm flipV="1">
              <a:off x="2039938" y="1881188"/>
              <a:ext cx="279400" cy="90487"/>
            </a:xfrm>
            <a:prstGeom prst="line">
              <a:avLst/>
            </a:prstGeom>
            <a:noFill/>
            <a:ln w="10">
              <a:solidFill>
                <a:srgbClr val="000000"/>
              </a:solidFill>
              <a:round/>
              <a:headEnd/>
              <a:tailEnd/>
            </a:ln>
          </p:spPr>
          <p:txBody>
            <a:bodyPr/>
            <a:lstStyle/>
            <a:p>
              <a:endParaRPr lang="fr-FR"/>
            </a:p>
          </p:txBody>
        </p:sp>
        <p:sp>
          <p:nvSpPr>
            <p:cNvPr id="1061" name="Line 12"/>
            <p:cNvSpPr>
              <a:spLocks noChangeShapeType="1"/>
            </p:cNvSpPr>
            <p:nvPr/>
          </p:nvSpPr>
          <p:spPr bwMode="auto">
            <a:xfrm>
              <a:off x="2039938" y="1881188"/>
              <a:ext cx="0" cy="377825"/>
            </a:xfrm>
            <a:prstGeom prst="line">
              <a:avLst/>
            </a:prstGeom>
            <a:noFill/>
            <a:ln w="20">
              <a:solidFill>
                <a:srgbClr val="000000"/>
              </a:solidFill>
              <a:round/>
              <a:headEnd/>
              <a:tailEnd/>
            </a:ln>
          </p:spPr>
          <p:txBody>
            <a:bodyPr/>
            <a:lstStyle/>
            <a:p>
              <a:endParaRPr lang="fr-FR"/>
            </a:p>
          </p:txBody>
        </p:sp>
        <p:sp>
          <p:nvSpPr>
            <p:cNvPr id="1062" name="Line 13"/>
            <p:cNvSpPr>
              <a:spLocks noChangeShapeType="1"/>
            </p:cNvSpPr>
            <p:nvPr/>
          </p:nvSpPr>
          <p:spPr bwMode="auto">
            <a:xfrm>
              <a:off x="1758951" y="2066925"/>
              <a:ext cx="280987" cy="0"/>
            </a:xfrm>
            <a:prstGeom prst="line">
              <a:avLst/>
            </a:prstGeom>
            <a:noFill/>
            <a:ln w="10">
              <a:solidFill>
                <a:srgbClr val="000000"/>
              </a:solidFill>
              <a:round/>
              <a:headEnd/>
              <a:tailEnd/>
            </a:ln>
          </p:spPr>
          <p:txBody>
            <a:bodyPr/>
            <a:lstStyle/>
            <a:p>
              <a:endParaRPr lang="fr-FR"/>
            </a:p>
          </p:txBody>
        </p:sp>
        <p:sp>
          <p:nvSpPr>
            <p:cNvPr id="1063" name="Rectangle 14"/>
            <p:cNvSpPr>
              <a:spLocks noChangeArrowheads="1"/>
            </p:cNvSpPr>
            <p:nvPr/>
          </p:nvSpPr>
          <p:spPr bwMode="auto">
            <a:xfrm>
              <a:off x="1594644" y="1977508"/>
              <a:ext cx="164307" cy="184666"/>
            </a:xfrm>
            <a:prstGeom prst="rect">
              <a:avLst/>
            </a:prstGeom>
            <a:noFill/>
            <a:ln w="9525">
              <a:noFill/>
              <a:miter lim="800000"/>
              <a:headEnd/>
              <a:tailEnd/>
            </a:ln>
          </p:spPr>
          <p:txBody>
            <a:bodyPr lIns="0" tIns="0" rIns="0" bIns="0">
              <a:spAutoFit/>
            </a:bodyPr>
            <a:lstStyle/>
            <a:p>
              <a:pPr>
                <a:spcAft>
                  <a:spcPts val="1000"/>
                </a:spcAft>
              </a:pPr>
              <a:r>
                <a:rPr lang="en-US" sz="1200">
                  <a:latin typeface="Helvetica" pitchFamily="34" charset="0"/>
                </a:rPr>
                <a:t>B</a:t>
              </a:r>
              <a:endParaRPr lang="fr-FR"/>
            </a:p>
          </p:txBody>
        </p:sp>
        <p:sp>
          <p:nvSpPr>
            <p:cNvPr id="1064" name="Rectangle 15"/>
            <p:cNvSpPr>
              <a:spLocks noChangeArrowheads="1"/>
            </p:cNvSpPr>
            <p:nvPr/>
          </p:nvSpPr>
          <p:spPr bwMode="auto">
            <a:xfrm>
              <a:off x="2259012" y="1304925"/>
              <a:ext cx="119063" cy="184666"/>
            </a:xfrm>
            <a:prstGeom prst="rect">
              <a:avLst/>
            </a:prstGeom>
            <a:noFill/>
            <a:ln w="9525">
              <a:noFill/>
              <a:miter lim="800000"/>
              <a:headEnd/>
              <a:tailEnd/>
            </a:ln>
          </p:spPr>
          <p:txBody>
            <a:bodyPr lIns="0" tIns="0" rIns="0" bIns="0">
              <a:spAutoFit/>
            </a:bodyPr>
            <a:lstStyle/>
            <a:p>
              <a:pPr>
                <a:spcAft>
                  <a:spcPts val="1000"/>
                </a:spcAft>
              </a:pPr>
              <a:r>
                <a:rPr lang="en-US" sz="1200">
                  <a:latin typeface="Helvetica" pitchFamily="34" charset="0"/>
                </a:rPr>
                <a:t>C</a:t>
              </a:r>
              <a:endParaRPr lang="fr-FR"/>
            </a:p>
          </p:txBody>
        </p:sp>
        <p:sp>
          <p:nvSpPr>
            <p:cNvPr id="1065" name="Rectangle 16"/>
            <p:cNvSpPr>
              <a:spLocks noChangeArrowheads="1"/>
            </p:cNvSpPr>
            <p:nvPr/>
          </p:nvSpPr>
          <p:spPr bwMode="auto">
            <a:xfrm>
              <a:off x="2266951" y="2689225"/>
              <a:ext cx="101600" cy="184666"/>
            </a:xfrm>
            <a:prstGeom prst="rect">
              <a:avLst/>
            </a:prstGeom>
            <a:noFill/>
            <a:ln w="9525">
              <a:noFill/>
              <a:miter lim="800000"/>
              <a:headEnd/>
              <a:tailEnd/>
            </a:ln>
          </p:spPr>
          <p:txBody>
            <a:bodyPr lIns="0" tIns="0" rIns="0" bIns="0">
              <a:spAutoFit/>
            </a:bodyPr>
            <a:lstStyle/>
            <a:p>
              <a:pPr>
                <a:spcAft>
                  <a:spcPts val="1000"/>
                </a:spcAft>
              </a:pPr>
              <a:r>
                <a:rPr lang="en-US" sz="1200">
                  <a:latin typeface="Helvetica" pitchFamily="34" charset="0"/>
                </a:rPr>
                <a:t>E</a:t>
              </a:r>
              <a:endParaRPr lang="fr-FR"/>
            </a:p>
          </p:txBody>
        </p:sp>
      </p:grpSp>
      <p:grpSp>
        <p:nvGrpSpPr>
          <p:cNvPr id="5" name="Groupe 66"/>
          <p:cNvGrpSpPr>
            <a:grpSpLocks/>
          </p:cNvGrpSpPr>
          <p:nvPr/>
        </p:nvGrpSpPr>
        <p:grpSpPr bwMode="auto">
          <a:xfrm>
            <a:off x="4367213" y="1838325"/>
            <a:ext cx="754062" cy="1592263"/>
            <a:chOff x="4391025" y="1262063"/>
            <a:chExt cx="754062" cy="1592778"/>
          </a:xfrm>
        </p:grpSpPr>
        <p:sp>
          <p:nvSpPr>
            <p:cNvPr id="1044" name="Line 17"/>
            <p:cNvSpPr>
              <a:spLocks noChangeShapeType="1"/>
            </p:cNvSpPr>
            <p:nvPr/>
          </p:nvSpPr>
          <p:spPr bwMode="auto">
            <a:xfrm>
              <a:off x="4810125" y="2162175"/>
              <a:ext cx="279400" cy="96838"/>
            </a:xfrm>
            <a:prstGeom prst="line">
              <a:avLst/>
            </a:prstGeom>
            <a:noFill/>
            <a:ln w="10">
              <a:solidFill>
                <a:srgbClr val="000000"/>
              </a:solidFill>
              <a:round/>
              <a:headEnd/>
              <a:tailEnd/>
            </a:ln>
          </p:spPr>
          <p:txBody>
            <a:bodyPr/>
            <a:lstStyle/>
            <a:p>
              <a:endParaRPr lang="fr-FR"/>
            </a:p>
          </p:txBody>
        </p:sp>
        <p:sp>
          <p:nvSpPr>
            <p:cNvPr id="1045" name="Line 18"/>
            <p:cNvSpPr>
              <a:spLocks noChangeShapeType="1"/>
            </p:cNvSpPr>
            <p:nvPr/>
          </p:nvSpPr>
          <p:spPr bwMode="auto">
            <a:xfrm flipV="1">
              <a:off x="5089525" y="2259013"/>
              <a:ext cx="0" cy="376237"/>
            </a:xfrm>
            <a:prstGeom prst="line">
              <a:avLst/>
            </a:prstGeom>
            <a:noFill/>
            <a:ln w="10">
              <a:solidFill>
                <a:srgbClr val="000000"/>
              </a:solidFill>
              <a:round/>
              <a:headEnd/>
              <a:tailEnd/>
            </a:ln>
          </p:spPr>
          <p:txBody>
            <a:bodyPr/>
            <a:lstStyle/>
            <a:p>
              <a:endParaRPr lang="fr-FR"/>
            </a:p>
          </p:txBody>
        </p:sp>
        <p:sp>
          <p:nvSpPr>
            <p:cNvPr id="1046" name="Line 19"/>
            <p:cNvSpPr>
              <a:spLocks noChangeShapeType="1"/>
            </p:cNvSpPr>
            <p:nvPr/>
          </p:nvSpPr>
          <p:spPr bwMode="auto">
            <a:xfrm flipV="1">
              <a:off x="5089525" y="1504950"/>
              <a:ext cx="0" cy="376238"/>
            </a:xfrm>
            <a:prstGeom prst="line">
              <a:avLst/>
            </a:prstGeom>
            <a:noFill/>
            <a:ln w="10">
              <a:solidFill>
                <a:srgbClr val="000000"/>
              </a:solidFill>
              <a:round/>
              <a:headEnd/>
              <a:tailEnd/>
            </a:ln>
          </p:spPr>
          <p:txBody>
            <a:bodyPr/>
            <a:lstStyle/>
            <a:p>
              <a:endParaRPr lang="fr-FR"/>
            </a:p>
          </p:txBody>
        </p:sp>
        <p:sp>
          <p:nvSpPr>
            <p:cNvPr id="1047" name="Line 20"/>
            <p:cNvSpPr>
              <a:spLocks noChangeShapeType="1"/>
            </p:cNvSpPr>
            <p:nvPr/>
          </p:nvSpPr>
          <p:spPr bwMode="auto">
            <a:xfrm>
              <a:off x="4810125" y="1881188"/>
              <a:ext cx="0" cy="377825"/>
            </a:xfrm>
            <a:prstGeom prst="line">
              <a:avLst/>
            </a:prstGeom>
            <a:noFill/>
            <a:ln w="20">
              <a:solidFill>
                <a:srgbClr val="000000"/>
              </a:solidFill>
              <a:round/>
              <a:headEnd/>
              <a:tailEnd/>
            </a:ln>
          </p:spPr>
          <p:txBody>
            <a:bodyPr/>
            <a:lstStyle/>
            <a:p>
              <a:endParaRPr lang="fr-FR"/>
            </a:p>
          </p:txBody>
        </p:sp>
        <p:sp>
          <p:nvSpPr>
            <p:cNvPr id="1048" name="Line 21"/>
            <p:cNvSpPr>
              <a:spLocks noChangeShapeType="1"/>
            </p:cNvSpPr>
            <p:nvPr/>
          </p:nvSpPr>
          <p:spPr bwMode="auto">
            <a:xfrm>
              <a:off x="4530725" y="2066925"/>
              <a:ext cx="279400" cy="0"/>
            </a:xfrm>
            <a:prstGeom prst="line">
              <a:avLst/>
            </a:prstGeom>
            <a:noFill/>
            <a:ln w="10">
              <a:solidFill>
                <a:srgbClr val="000000"/>
              </a:solidFill>
              <a:round/>
              <a:headEnd/>
              <a:tailEnd/>
            </a:ln>
          </p:spPr>
          <p:txBody>
            <a:bodyPr/>
            <a:lstStyle/>
            <a:p>
              <a:endParaRPr lang="fr-FR"/>
            </a:p>
          </p:txBody>
        </p:sp>
        <p:grpSp>
          <p:nvGrpSpPr>
            <p:cNvPr id="6" name="Group 22"/>
            <p:cNvGrpSpPr>
              <a:grpSpLocks/>
            </p:cNvGrpSpPr>
            <p:nvPr/>
          </p:nvGrpSpPr>
          <p:grpSpPr bwMode="auto">
            <a:xfrm>
              <a:off x="4810125" y="1881188"/>
              <a:ext cx="279400" cy="109537"/>
              <a:chOff x="3993" y="826"/>
              <a:chExt cx="441" cy="171"/>
            </a:xfrm>
          </p:grpSpPr>
          <p:sp>
            <p:nvSpPr>
              <p:cNvPr id="1053" name="Line 23"/>
              <p:cNvSpPr>
                <a:spLocks noChangeShapeType="1"/>
              </p:cNvSpPr>
              <p:nvPr/>
            </p:nvSpPr>
            <p:spPr bwMode="auto">
              <a:xfrm flipH="1">
                <a:off x="3993" y="826"/>
                <a:ext cx="441" cy="141"/>
              </a:xfrm>
              <a:prstGeom prst="line">
                <a:avLst/>
              </a:prstGeom>
              <a:noFill/>
              <a:ln w="10">
                <a:solidFill>
                  <a:srgbClr val="000000"/>
                </a:solidFill>
                <a:round/>
                <a:headEnd/>
                <a:tailEnd/>
              </a:ln>
            </p:spPr>
            <p:txBody>
              <a:bodyPr/>
              <a:lstStyle/>
              <a:p>
                <a:endParaRPr lang="fr-FR"/>
              </a:p>
            </p:txBody>
          </p:sp>
          <p:grpSp>
            <p:nvGrpSpPr>
              <p:cNvPr id="7" name="Group 24"/>
              <p:cNvGrpSpPr>
                <a:grpSpLocks/>
              </p:cNvGrpSpPr>
              <p:nvPr/>
            </p:nvGrpSpPr>
            <p:grpSpPr bwMode="auto">
              <a:xfrm>
                <a:off x="3993" y="856"/>
                <a:ext cx="161" cy="141"/>
                <a:chOff x="3993" y="856"/>
                <a:chExt cx="161" cy="141"/>
              </a:xfrm>
            </p:grpSpPr>
            <p:sp>
              <p:nvSpPr>
                <p:cNvPr id="1055" name="Line 25"/>
                <p:cNvSpPr>
                  <a:spLocks noChangeShapeType="1"/>
                </p:cNvSpPr>
                <p:nvPr/>
              </p:nvSpPr>
              <p:spPr bwMode="auto">
                <a:xfrm flipV="1">
                  <a:off x="3993" y="856"/>
                  <a:ext cx="121" cy="111"/>
                </a:xfrm>
                <a:prstGeom prst="line">
                  <a:avLst/>
                </a:prstGeom>
                <a:noFill/>
                <a:ln w="10">
                  <a:solidFill>
                    <a:srgbClr val="000000"/>
                  </a:solidFill>
                  <a:round/>
                  <a:headEnd/>
                  <a:tailEnd/>
                </a:ln>
              </p:spPr>
              <p:txBody>
                <a:bodyPr/>
                <a:lstStyle/>
                <a:p>
                  <a:endParaRPr lang="fr-FR"/>
                </a:p>
              </p:txBody>
            </p:sp>
            <p:sp>
              <p:nvSpPr>
                <p:cNvPr id="1056" name="Line 26"/>
                <p:cNvSpPr>
                  <a:spLocks noChangeShapeType="1"/>
                </p:cNvSpPr>
                <p:nvPr/>
              </p:nvSpPr>
              <p:spPr bwMode="auto">
                <a:xfrm flipH="1" flipV="1">
                  <a:off x="3993" y="967"/>
                  <a:ext cx="161" cy="30"/>
                </a:xfrm>
                <a:prstGeom prst="line">
                  <a:avLst/>
                </a:prstGeom>
                <a:noFill/>
                <a:ln w="10">
                  <a:solidFill>
                    <a:srgbClr val="000000"/>
                  </a:solidFill>
                  <a:round/>
                  <a:headEnd/>
                  <a:tailEnd/>
                </a:ln>
              </p:spPr>
              <p:txBody>
                <a:bodyPr/>
                <a:lstStyle/>
                <a:p>
                  <a:endParaRPr lang="fr-FR"/>
                </a:p>
              </p:txBody>
            </p:sp>
          </p:grpSp>
        </p:grpSp>
        <p:sp>
          <p:nvSpPr>
            <p:cNvPr id="1050" name="Rectangle 27"/>
            <p:cNvSpPr>
              <a:spLocks noChangeArrowheads="1"/>
            </p:cNvSpPr>
            <p:nvPr/>
          </p:nvSpPr>
          <p:spPr bwMode="auto">
            <a:xfrm>
              <a:off x="5035550" y="2670175"/>
              <a:ext cx="109537" cy="184666"/>
            </a:xfrm>
            <a:prstGeom prst="rect">
              <a:avLst/>
            </a:prstGeom>
            <a:noFill/>
            <a:ln w="9525">
              <a:noFill/>
              <a:miter lim="800000"/>
              <a:headEnd/>
              <a:tailEnd/>
            </a:ln>
          </p:spPr>
          <p:txBody>
            <a:bodyPr lIns="0" tIns="0" rIns="0" bIns="0">
              <a:spAutoFit/>
            </a:bodyPr>
            <a:lstStyle/>
            <a:p>
              <a:pPr>
                <a:spcAft>
                  <a:spcPts val="1000"/>
                </a:spcAft>
              </a:pPr>
              <a:r>
                <a:rPr lang="en-US" sz="1200">
                  <a:latin typeface="Helvetica" pitchFamily="34" charset="0"/>
                </a:rPr>
                <a:t>C</a:t>
              </a:r>
              <a:endParaRPr lang="fr-FR"/>
            </a:p>
          </p:txBody>
        </p:sp>
        <p:sp>
          <p:nvSpPr>
            <p:cNvPr id="1051" name="Rectangle 28"/>
            <p:cNvSpPr>
              <a:spLocks noChangeArrowheads="1"/>
            </p:cNvSpPr>
            <p:nvPr/>
          </p:nvSpPr>
          <p:spPr bwMode="auto">
            <a:xfrm>
              <a:off x="5016903" y="1262063"/>
              <a:ext cx="123422" cy="184666"/>
            </a:xfrm>
            <a:prstGeom prst="rect">
              <a:avLst/>
            </a:prstGeom>
            <a:noFill/>
            <a:ln w="9525">
              <a:noFill/>
              <a:miter lim="800000"/>
              <a:headEnd/>
              <a:tailEnd/>
            </a:ln>
          </p:spPr>
          <p:txBody>
            <a:bodyPr lIns="0" tIns="0" rIns="0" bIns="0">
              <a:spAutoFit/>
            </a:bodyPr>
            <a:lstStyle/>
            <a:p>
              <a:pPr>
                <a:spcAft>
                  <a:spcPts val="1000"/>
                </a:spcAft>
              </a:pPr>
              <a:r>
                <a:rPr lang="en-US" sz="1200">
                  <a:latin typeface="Helvetica" pitchFamily="34" charset="0"/>
                </a:rPr>
                <a:t>E</a:t>
              </a:r>
              <a:endParaRPr lang="fr-FR"/>
            </a:p>
          </p:txBody>
        </p:sp>
        <p:sp>
          <p:nvSpPr>
            <p:cNvPr id="1052" name="Rectangle 29"/>
            <p:cNvSpPr>
              <a:spLocks noChangeArrowheads="1"/>
            </p:cNvSpPr>
            <p:nvPr/>
          </p:nvSpPr>
          <p:spPr bwMode="auto">
            <a:xfrm>
              <a:off x="4391025" y="1973263"/>
              <a:ext cx="101600" cy="184666"/>
            </a:xfrm>
            <a:prstGeom prst="rect">
              <a:avLst/>
            </a:prstGeom>
            <a:noFill/>
            <a:ln w="9525">
              <a:noFill/>
              <a:miter lim="800000"/>
              <a:headEnd/>
              <a:tailEnd/>
            </a:ln>
          </p:spPr>
          <p:txBody>
            <a:bodyPr lIns="0" tIns="0" rIns="0" bIns="0">
              <a:spAutoFit/>
            </a:bodyPr>
            <a:lstStyle/>
            <a:p>
              <a:pPr>
                <a:spcAft>
                  <a:spcPts val="1000"/>
                </a:spcAft>
              </a:pPr>
              <a:r>
                <a:rPr lang="en-US" sz="1200">
                  <a:latin typeface="Helvetica" pitchFamily="34" charset="0"/>
                </a:rPr>
                <a:t>B</a:t>
              </a:r>
              <a:endParaRPr lang="fr-FR"/>
            </a:p>
          </p:txBody>
        </p:sp>
      </p:grpSp>
      <p:sp>
        <p:nvSpPr>
          <p:cNvPr id="1036" name="ZoneTexte 29"/>
          <p:cNvSpPr txBox="1">
            <a:spLocks noChangeArrowheads="1"/>
          </p:cNvSpPr>
          <p:nvPr/>
        </p:nvSpPr>
        <p:spPr bwMode="auto">
          <a:xfrm>
            <a:off x="1233488" y="1473200"/>
            <a:ext cx="1631950" cy="369888"/>
          </a:xfrm>
          <a:prstGeom prst="rect">
            <a:avLst/>
          </a:prstGeom>
          <a:noFill/>
          <a:ln w="9525">
            <a:noFill/>
            <a:miter lim="800000"/>
            <a:headEnd/>
            <a:tailEnd/>
          </a:ln>
        </p:spPr>
        <p:txBody>
          <a:bodyPr wrap="none">
            <a:spAutoFit/>
          </a:bodyPr>
          <a:lstStyle/>
          <a:p>
            <a:r>
              <a:rPr lang="fr-FR"/>
              <a:t>Transistor NPN</a:t>
            </a:r>
          </a:p>
        </p:txBody>
      </p:sp>
      <p:sp>
        <p:nvSpPr>
          <p:cNvPr id="1037" name="ZoneTexte 56"/>
          <p:cNvSpPr txBox="1">
            <a:spLocks noChangeArrowheads="1"/>
          </p:cNvSpPr>
          <p:nvPr/>
        </p:nvSpPr>
        <p:spPr bwMode="auto">
          <a:xfrm>
            <a:off x="3973513" y="1473200"/>
            <a:ext cx="1593850" cy="369888"/>
          </a:xfrm>
          <a:prstGeom prst="rect">
            <a:avLst/>
          </a:prstGeom>
          <a:noFill/>
          <a:ln w="9525">
            <a:noFill/>
            <a:miter lim="800000"/>
            <a:headEnd/>
            <a:tailEnd/>
          </a:ln>
        </p:spPr>
        <p:txBody>
          <a:bodyPr wrap="none">
            <a:spAutoFit/>
          </a:bodyPr>
          <a:lstStyle/>
          <a:p>
            <a:r>
              <a:rPr lang="fr-FR"/>
              <a:t>Transistor PNP</a:t>
            </a:r>
          </a:p>
        </p:txBody>
      </p:sp>
      <p:sp>
        <p:nvSpPr>
          <p:cNvPr id="1038" name="Rectangle 57"/>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fr-FR"/>
          </a:p>
        </p:txBody>
      </p:sp>
      <p:graphicFrame>
        <p:nvGraphicFramePr>
          <p:cNvPr id="1026" name="Object 58"/>
          <p:cNvGraphicFramePr>
            <a:graphicFrameLocks noChangeAspect="1"/>
          </p:cNvGraphicFramePr>
          <p:nvPr/>
        </p:nvGraphicFramePr>
        <p:xfrm>
          <a:off x="995363" y="3429000"/>
          <a:ext cx="2047875" cy="666750"/>
        </p:xfrm>
        <a:graphic>
          <a:graphicData uri="http://schemas.openxmlformats.org/presentationml/2006/ole">
            <mc:AlternateContent xmlns:mc="http://schemas.openxmlformats.org/markup-compatibility/2006">
              <mc:Choice xmlns:v="urn:schemas-microsoft-com:vml" Requires="v">
                <p:oleObj spid="_x0000_s46612" name="Équation" r:id="rId4" imgW="1638000" imgH="533160" progId="Equation.3">
                  <p:embed/>
                </p:oleObj>
              </mc:Choice>
              <mc:Fallback>
                <p:oleObj name="Équation" r:id="rId4" imgW="1638000" imgH="533160" progId="Equation.3">
                  <p:embed/>
                  <p:pic>
                    <p:nvPicPr>
                      <p:cNvPr id="0"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363" y="3429000"/>
                        <a:ext cx="204787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9"/>
          <p:cNvGraphicFramePr>
            <a:graphicFrameLocks noChangeAspect="1"/>
          </p:cNvGraphicFramePr>
          <p:nvPr/>
        </p:nvGraphicFramePr>
        <p:xfrm>
          <a:off x="3578225" y="3429000"/>
          <a:ext cx="2254250" cy="666750"/>
        </p:xfrm>
        <a:graphic>
          <a:graphicData uri="http://schemas.openxmlformats.org/presentationml/2006/ole">
            <mc:AlternateContent xmlns:mc="http://schemas.openxmlformats.org/markup-compatibility/2006">
              <mc:Choice xmlns:v="urn:schemas-microsoft-com:vml" Requires="v">
                <p:oleObj spid="_x0000_s46613" name="Équation" r:id="rId6" imgW="1803240" imgH="533160" progId="Equation.3">
                  <p:embed/>
                </p:oleObj>
              </mc:Choice>
              <mc:Fallback>
                <p:oleObj name="Équation" r:id="rId6" imgW="1803240" imgH="533160" progId="Equation.3">
                  <p:embed/>
                  <p:pic>
                    <p:nvPicPr>
                      <p:cNvPr id="0" name="Object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8225" y="3429000"/>
                        <a:ext cx="225425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60"/>
          <p:cNvGraphicFramePr>
            <a:graphicFrameLocks noChangeAspect="1"/>
          </p:cNvGraphicFramePr>
          <p:nvPr/>
        </p:nvGraphicFramePr>
        <p:xfrm>
          <a:off x="6881813" y="3559175"/>
          <a:ext cx="714375" cy="523875"/>
        </p:xfrm>
        <a:graphic>
          <a:graphicData uri="http://schemas.openxmlformats.org/presentationml/2006/ole">
            <mc:AlternateContent xmlns:mc="http://schemas.openxmlformats.org/markup-compatibility/2006">
              <mc:Choice xmlns:v="urn:schemas-microsoft-com:vml" Requires="v">
                <p:oleObj spid="_x0000_s46614" name="Équation" r:id="rId8" imgW="571320" imgH="419040" progId="Equation.3">
                  <p:embed/>
                </p:oleObj>
              </mc:Choice>
              <mc:Fallback>
                <p:oleObj name="Équation" r:id="rId8" imgW="571320" imgH="419040" progId="Equation.3">
                  <p:embed/>
                  <p:pic>
                    <p:nvPicPr>
                      <p:cNvPr id="0" name="Object 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1813" y="3559175"/>
                        <a:ext cx="714375"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62"/>
          <p:cNvGraphicFramePr>
            <a:graphicFrameLocks noChangeAspect="1"/>
          </p:cNvGraphicFramePr>
          <p:nvPr/>
        </p:nvGraphicFramePr>
        <p:xfrm>
          <a:off x="6884988" y="2835275"/>
          <a:ext cx="746125" cy="285750"/>
        </p:xfrm>
        <a:graphic>
          <a:graphicData uri="http://schemas.openxmlformats.org/presentationml/2006/ole">
            <mc:AlternateContent xmlns:mc="http://schemas.openxmlformats.org/markup-compatibility/2006">
              <mc:Choice xmlns:v="urn:schemas-microsoft-com:vml" Requires="v">
                <p:oleObj spid="_x0000_s46615" name="Équation" r:id="rId10" imgW="596880" imgH="228600" progId="Equation.3">
                  <p:embed/>
                </p:oleObj>
              </mc:Choice>
              <mc:Fallback>
                <p:oleObj name="Équation" r:id="rId10" imgW="596880" imgH="228600" progId="Equation.3">
                  <p:embed/>
                  <p:pic>
                    <p:nvPicPr>
                      <p:cNvPr id="0" name="Object 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4988" y="2835275"/>
                        <a:ext cx="746125"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3"/>
          <p:cNvGraphicFramePr>
            <a:graphicFrameLocks noChangeAspect="1"/>
          </p:cNvGraphicFramePr>
          <p:nvPr/>
        </p:nvGraphicFramePr>
        <p:xfrm>
          <a:off x="6872288" y="3216275"/>
          <a:ext cx="936625" cy="285750"/>
        </p:xfrm>
        <a:graphic>
          <a:graphicData uri="http://schemas.openxmlformats.org/presentationml/2006/ole">
            <mc:AlternateContent xmlns:mc="http://schemas.openxmlformats.org/markup-compatibility/2006">
              <mc:Choice xmlns:v="urn:schemas-microsoft-com:vml" Requires="v">
                <p:oleObj spid="_x0000_s46616" name="Équation" r:id="rId12" imgW="749160" imgH="228600" progId="Equation.3">
                  <p:embed/>
                </p:oleObj>
              </mc:Choice>
              <mc:Fallback>
                <p:oleObj name="Équation" r:id="rId12" imgW="749160" imgH="228600" progId="Equation.3">
                  <p:embed/>
                  <p:pic>
                    <p:nvPicPr>
                      <p:cNvPr id="0" name="Object 6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72288" y="3216275"/>
                        <a:ext cx="936625"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9" name="ZoneTexte 71"/>
          <p:cNvSpPr txBox="1">
            <a:spLocks noChangeArrowheads="1"/>
          </p:cNvSpPr>
          <p:nvPr/>
        </p:nvSpPr>
        <p:spPr bwMode="auto">
          <a:xfrm>
            <a:off x="928688" y="4575175"/>
            <a:ext cx="5203825" cy="523875"/>
          </a:xfrm>
          <a:prstGeom prst="rect">
            <a:avLst/>
          </a:prstGeom>
          <a:noFill/>
          <a:ln w="9525">
            <a:noFill/>
            <a:miter lim="800000"/>
            <a:headEnd/>
            <a:tailEnd/>
          </a:ln>
        </p:spPr>
        <p:txBody>
          <a:bodyPr wrap="none">
            <a:spAutoFit/>
          </a:bodyPr>
          <a:lstStyle/>
          <a:p>
            <a:r>
              <a:rPr lang="fr-FR" sz="1400" i="1" dirty="0">
                <a:latin typeface="Symbol" pitchFamily="18" charset="2"/>
              </a:rPr>
              <a:t>b :</a:t>
            </a:r>
            <a:r>
              <a:rPr lang="fr-FR" sz="1400" dirty="0"/>
              <a:t> Gain en courant, Très peut reproductible d’un composant à l’autre,</a:t>
            </a:r>
          </a:p>
          <a:p>
            <a:r>
              <a:rPr lang="fr-FR" sz="1400" dirty="0"/>
              <a:t>      Défini par sa valeur minimale  ( 20 &lt;</a:t>
            </a:r>
            <a:r>
              <a:rPr lang="fr-FR" sz="1400" i="1" dirty="0">
                <a:latin typeface="Symbol" pitchFamily="18" charset="2"/>
              </a:rPr>
              <a:t> b  </a:t>
            </a:r>
            <a:r>
              <a:rPr lang="fr-FR" sz="1400" dirty="0"/>
              <a:t>&lt; 500 ).</a:t>
            </a:r>
          </a:p>
        </p:txBody>
      </p:sp>
      <p:sp>
        <p:nvSpPr>
          <p:cNvPr id="1040" name="ZoneTexte 74"/>
          <p:cNvSpPr txBox="1">
            <a:spLocks noChangeArrowheads="1"/>
          </p:cNvSpPr>
          <p:nvPr/>
        </p:nvSpPr>
        <p:spPr bwMode="auto">
          <a:xfrm>
            <a:off x="852488" y="5137150"/>
            <a:ext cx="4196149" cy="307777"/>
          </a:xfrm>
          <a:prstGeom prst="rect">
            <a:avLst/>
          </a:prstGeom>
          <a:noFill/>
          <a:ln w="9525">
            <a:noFill/>
            <a:miter lim="800000"/>
            <a:headEnd/>
            <a:tailEnd/>
          </a:ln>
        </p:spPr>
        <p:txBody>
          <a:bodyPr wrap="none">
            <a:spAutoFit/>
          </a:bodyPr>
          <a:lstStyle/>
          <a:p>
            <a:r>
              <a:rPr lang="fr-FR" sz="1400" i="1" dirty="0"/>
              <a:t> V</a:t>
            </a:r>
            <a:r>
              <a:rPr lang="fr-FR" sz="1400" i="1" baseline="-25000" dirty="0"/>
              <a:t>A</a:t>
            </a:r>
            <a:r>
              <a:rPr lang="fr-FR" sz="1400" i="1" dirty="0"/>
              <a:t> : </a:t>
            </a:r>
            <a:r>
              <a:rPr lang="fr-FR" sz="1400" dirty="0"/>
              <a:t>Tension d’</a:t>
            </a:r>
            <a:r>
              <a:rPr lang="fr-FR" sz="1400" dirty="0" err="1"/>
              <a:t>Early</a:t>
            </a:r>
            <a:r>
              <a:rPr lang="fr-FR" sz="1400" dirty="0"/>
              <a:t>, paramètre technologique ~ 100V</a:t>
            </a:r>
          </a:p>
        </p:txBody>
      </p:sp>
      <p:sp>
        <p:nvSpPr>
          <p:cNvPr id="1041" name="ZoneTexte 77"/>
          <p:cNvSpPr txBox="1">
            <a:spLocks noChangeArrowheads="1"/>
          </p:cNvSpPr>
          <p:nvPr/>
        </p:nvSpPr>
        <p:spPr bwMode="auto">
          <a:xfrm>
            <a:off x="676275" y="885825"/>
            <a:ext cx="2371725" cy="461963"/>
          </a:xfrm>
          <a:prstGeom prst="rect">
            <a:avLst/>
          </a:prstGeom>
          <a:noFill/>
          <a:ln w="9525">
            <a:noFill/>
            <a:miter lim="800000"/>
            <a:headEnd/>
            <a:tailEnd/>
          </a:ln>
        </p:spPr>
        <p:txBody>
          <a:bodyPr wrap="none">
            <a:spAutoFit/>
          </a:bodyPr>
          <a:lstStyle/>
          <a:p>
            <a:r>
              <a:rPr lang="fr-FR" sz="2400" dirty="0"/>
              <a:t>2.1.	Définition</a:t>
            </a:r>
          </a:p>
        </p:txBody>
      </p:sp>
      <p:graphicFrame>
        <p:nvGraphicFramePr>
          <p:cNvPr id="1031" name="Object 46"/>
          <p:cNvGraphicFramePr>
            <a:graphicFrameLocks noChangeAspect="1"/>
          </p:cNvGraphicFramePr>
          <p:nvPr/>
        </p:nvGraphicFramePr>
        <p:xfrm>
          <a:off x="1303338" y="5456238"/>
          <a:ext cx="1666875" cy="873125"/>
        </p:xfrm>
        <a:graphic>
          <a:graphicData uri="http://schemas.openxmlformats.org/presentationml/2006/ole">
            <mc:AlternateContent xmlns:mc="http://schemas.openxmlformats.org/markup-compatibility/2006">
              <mc:Choice xmlns:v="urn:schemas-microsoft-com:vml" Requires="v">
                <p:oleObj spid="_x0000_s46617" name="Équation" r:id="rId14" imgW="1333440" imgH="698400" progId="Equation.3">
                  <p:embed/>
                </p:oleObj>
              </mc:Choice>
              <mc:Fallback>
                <p:oleObj name="Équation" r:id="rId14" imgW="1333440" imgH="698400" progId="Equation.3">
                  <p:embed/>
                  <p:pic>
                    <p:nvPicPr>
                      <p:cNvPr id="0" name="Object 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03338" y="5456238"/>
                        <a:ext cx="166687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3" name="ZoneTexte 72"/>
          <p:cNvSpPr txBox="1">
            <a:spLocks noChangeArrowheads="1"/>
          </p:cNvSpPr>
          <p:nvPr/>
        </p:nvSpPr>
        <p:spPr bwMode="auto">
          <a:xfrm>
            <a:off x="895350" y="4216400"/>
            <a:ext cx="5370513" cy="307975"/>
          </a:xfrm>
          <a:prstGeom prst="rect">
            <a:avLst/>
          </a:prstGeom>
          <a:noFill/>
          <a:ln w="9525">
            <a:noFill/>
            <a:miter lim="800000"/>
            <a:headEnd/>
            <a:tailEnd/>
          </a:ln>
        </p:spPr>
        <p:txBody>
          <a:bodyPr wrap="none">
            <a:spAutoFit/>
          </a:bodyPr>
          <a:lstStyle/>
          <a:p>
            <a:r>
              <a:rPr lang="fr-FR" sz="1400" i="1" dirty="0"/>
              <a:t> I</a:t>
            </a:r>
            <a:r>
              <a:rPr lang="fr-FR" sz="1400" i="1" baseline="-25000" dirty="0"/>
              <a:t>S</a:t>
            </a:r>
            <a:r>
              <a:rPr lang="fr-FR" sz="1400" i="1" dirty="0"/>
              <a:t> : </a:t>
            </a:r>
            <a:r>
              <a:rPr lang="fr-FR" sz="1400" dirty="0"/>
              <a:t>Courant de saturation inverse de la jonction émetteur base  ~ 10</a:t>
            </a:r>
            <a:r>
              <a:rPr lang="fr-FR" sz="1400" baseline="30000" dirty="0"/>
              <a:t>-14</a:t>
            </a:r>
            <a:r>
              <a:rPr lang="fr-FR" sz="1400" dirty="0"/>
              <a:t>A</a:t>
            </a:r>
          </a:p>
        </p:txBody>
      </p:sp>
      <p:pic>
        <p:nvPicPr>
          <p:cNvPr id="46" name="Picture 69"/>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719353" y="4410075"/>
            <a:ext cx="5384800" cy="1927225"/>
          </a:xfrm>
          <a:prstGeom prst="rect">
            <a:avLst/>
          </a:prstGeom>
          <a:noFill/>
          <a:ln w="9525">
            <a:noFill/>
            <a:miter lim="800000"/>
            <a:headEnd/>
            <a:tailEnd/>
          </a:ln>
        </p:spPr>
      </p:pic>
      <p:sp>
        <p:nvSpPr>
          <p:cNvPr id="45" name="Rectangle 44"/>
          <p:cNvSpPr/>
          <p:nvPr/>
        </p:nvSpPr>
        <p:spPr>
          <a:xfrm>
            <a:off x="2515919" y="216801"/>
            <a:ext cx="4069960" cy="461665"/>
          </a:xfrm>
          <a:prstGeom prst="rect">
            <a:avLst/>
          </a:prstGeom>
        </p:spPr>
        <p:txBody>
          <a:bodyPr wrap="none">
            <a:spAutoFit/>
          </a:bodyPr>
          <a:lstStyle/>
          <a:p>
            <a:pPr algn="ctr">
              <a:tabLst>
                <a:tab pos="717550" algn="l"/>
              </a:tabLst>
            </a:pPr>
            <a:r>
              <a:rPr lang="fr-FR" sz="2400"/>
              <a:t>2.</a:t>
            </a:r>
            <a:r>
              <a:rPr lang="fr-FR" sz="2400" dirty="0"/>
              <a:t>	Les transistors bipolaires</a:t>
            </a:r>
          </a:p>
        </p:txBody>
      </p:sp>
      <p:sp>
        <p:nvSpPr>
          <p:cNvPr id="47" name="ZoneTexte 46">
            <a:extLst>
              <a:ext uri="{FF2B5EF4-FFF2-40B4-BE49-F238E27FC236}">
                <a16:creationId xmlns:a16="http://schemas.microsoft.com/office/drawing/2014/main" id="{78B1EC3D-8013-4D79-97B9-935B412A12FB}"/>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7543" y="4904777"/>
            <a:ext cx="5210585" cy="1642671"/>
          </a:xfrm>
          <a:prstGeom prst="rect">
            <a:avLst/>
          </a:prstGeom>
          <a:noFill/>
          <a:ln w="9525">
            <a:noFill/>
            <a:miter lim="800000"/>
            <a:headEnd/>
            <a:tailEnd/>
          </a:ln>
        </p:spPr>
      </p:pic>
      <p:sp>
        <p:nvSpPr>
          <p:cNvPr id="2055" name="Rectangle 57"/>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fr-FR"/>
          </a:p>
        </p:txBody>
      </p:sp>
      <p:sp>
        <p:nvSpPr>
          <p:cNvPr id="2056" name="ZoneTexte 77"/>
          <p:cNvSpPr txBox="1">
            <a:spLocks noChangeArrowheads="1"/>
          </p:cNvSpPr>
          <p:nvPr/>
        </p:nvSpPr>
        <p:spPr bwMode="auto">
          <a:xfrm>
            <a:off x="676275" y="885825"/>
            <a:ext cx="3128963" cy="461963"/>
          </a:xfrm>
          <a:prstGeom prst="rect">
            <a:avLst/>
          </a:prstGeom>
          <a:noFill/>
          <a:ln w="9525">
            <a:noFill/>
            <a:miter lim="800000"/>
            <a:headEnd/>
            <a:tailEnd/>
          </a:ln>
        </p:spPr>
        <p:txBody>
          <a:bodyPr wrap="none">
            <a:spAutoFit/>
          </a:bodyPr>
          <a:lstStyle/>
          <a:p>
            <a:r>
              <a:rPr lang="fr-FR" sz="2400" dirty="0"/>
              <a:t>2.2.	La commutation</a:t>
            </a:r>
          </a:p>
        </p:txBody>
      </p:sp>
      <p:sp>
        <p:nvSpPr>
          <p:cNvPr id="2057" name="Rectangle 26"/>
          <p:cNvSpPr>
            <a:spLocks noChangeArrowheads="1"/>
          </p:cNvSpPr>
          <p:nvPr/>
        </p:nvSpPr>
        <p:spPr bwMode="auto">
          <a:xfrm>
            <a:off x="831850" y="1433513"/>
            <a:ext cx="6846888" cy="523875"/>
          </a:xfrm>
          <a:prstGeom prst="rect">
            <a:avLst/>
          </a:prstGeom>
          <a:noFill/>
          <a:ln w="9525">
            <a:noFill/>
            <a:miter lim="800000"/>
            <a:headEnd/>
            <a:tailEnd/>
          </a:ln>
        </p:spPr>
        <p:txBody>
          <a:bodyPr>
            <a:spAutoFit/>
          </a:bodyPr>
          <a:lstStyle/>
          <a:p>
            <a:pPr algn="just">
              <a:spcBef>
                <a:spcPts val="600"/>
              </a:spcBef>
            </a:pPr>
            <a:r>
              <a:rPr lang="fr-FR" sz="1400" dirty="0"/>
              <a:t>Le transistor bipolaire est très utilisé en commutation. Le principe de base peut être représenté par le montage inverseur.</a:t>
            </a:r>
          </a:p>
        </p:txBody>
      </p:sp>
      <p:sp>
        <p:nvSpPr>
          <p:cNvPr id="2059" name="Rectangle 7"/>
          <p:cNvSpPr>
            <a:spLocks noChangeArrowheads="1"/>
          </p:cNvSpPr>
          <p:nvPr/>
        </p:nvSpPr>
        <p:spPr bwMode="auto">
          <a:xfrm>
            <a:off x="817563" y="4049942"/>
            <a:ext cx="4573587" cy="739775"/>
          </a:xfrm>
          <a:prstGeom prst="rect">
            <a:avLst/>
          </a:prstGeom>
          <a:noFill/>
          <a:ln w="9525">
            <a:noFill/>
            <a:miter lim="800000"/>
            <a:headEnd/>
            <a:tailEnd/>
          </a:ln>
        </p:spPr>
        <p:txBody>
          <a:bodyPr>
            <a:spAutoFit/>
          </a:bodyPr>
          <a:lstStyle/>
          <a:p>
            <a:pPr algn="just">
              <a:spcBef>
                <a:spcPts val="600"/>
              </a:spcBef>
            </a:pPr>
            <a:r>
              <a:rPr lang="fr-FR" sz="1400" dirty="0"/>
              <a:t>Dans ce cas, les paramètres importants sont les temps de commutation à l’ouverture et à la fermeture ainsi que la résistance en circuit ouvert </a:t>
            </a:r>
            <a:r>
              <a:rPr lang="fr-FR" sz="1400" i="1" dirty="0" err="1"/>
              <a:t>R</a:t>
            </a:r>
            <a:r>
              <a:rPr lang="fr-FR" sz="1400" i="1" baseline="-25000" dirty="0" err="1"/>
              <a:t>off</a:t>
            </a:r>
            <a:r>
              <a:rPr lang="fr-FR" sz="1400" dirty="0"/>
              <a:t> et en circuit fermé </a:t>
            </a:r>
            <a:r>
              <a:rPr lang="fr-FR" sz="1400" i="1" dirty="0"/>
              <a:t>R</a:t>
            </a:r>
            <a:r>
              <a:rPr lang="fr-FR" sz="1400" i="1" baseline="-25000" dirty="0"/>
              <a:t>on </a:t>
            </a:r>
            <a:r>
              <a:rPr lang="fr-FR" sz="1400" dirty="0"/>
              <a:t>(</a:t>
            </a:r>
            <a:r>
              <a:rPr lang="fr-FR" sz="1400" i="1" dirty="0" err="1"/>
              <a:t>R</a:t>
            </a:r>
            <a:r>
              <a:rPr lang="fr-FR" sz="1400" i="1" baseline="-25000" dirty="0" err="1"/>
              <a:t>cesat</a:t>
            </a:r>
            <a:r>
              <a:rPr lang="fr-FR" sz="1400" dirty="0"/>
              <a:t>).</a:t>
            </a:r>
          </a:p>
        </p:txBody>
      </p:sp>
      <p:sp>
        <p:nvSpPr>
          <p:cNvPr id="2060" name="Rectangle 8"/>
          <p:cNvSpPr>
            <a:spLocks noChangeArrowheads="1"/>
          </p:cNvSpPr>
          <p:nvPr/>
        </p:nvSpPr>
        <p:spPr bwMode="auto">
          <a:xfrm>
            <a:off x="3351213" y="2016125"/>
            <a:ext cx="3325812" cy="307975"/>
          </a:xfrm>
          <a:prstGeom prst="rect">
            <a:avLst/>
          </a:prstGeom>
          <a:noFill/>
          <a:ln w="9525">
            <a:noFill/>
            <a:miter lim="800000"/>
            <a:headEnd/>
            <a:tailEnd/>
          </a:ln>
        </p:spPr>
        <p:txBody>
          <a:bodyPr wrap="none">
            <a:spAutoFit/>
          </a:bodyPr>
          <a:lstStyle/>
          <a:p>
            <a:r>
              <a:rPr lang="fr-FR" sz="1400" dirty="0"/>
              <a:t>Condition de blocage (interrupteur ouvert)  </a:t>
            </a:r>
          </a:p>
        </p:txBody>
      </p:sp>
      <p:graphicFrame>
        <p:nvGraphicFramePr>
          <p:cNvPr id="2050" name="Object 62"/>
          <p:cNvGraphicFramePr>
            <a:graphicFrameLocks noChangeAspect="1"/>
          </p:cNvGraphicFramePr>
          <p:nvPr/>
        </p:nvGraphicFramePr>
        <p:xfrm>
          <a:off x="6773863" y="2038350"/>
          <a:ext cx="1809750" cy="285750"/>
        </p:xfrm>
        <a:graphic>
          <a:graphicData uri="http://schemas.openxmlformats.org/presentationml/2006/ole">
            <mc:AlternateContent xmlns:mc="http://schemas.openxmlformats.org/markup-compatibility/2006">
              <mc:Choice xmlns:v="urn:schemas-microsoft-com:vml" Requires="v">
                <p:oleObj spid="_x0000_s2405" name="Équation" r:id="rId5" imgW="1447560" imgH="228600" progId="Equation.3">
                  <p:embed/>
                </p:oleObj>
              </mc:Choice>
              <mc:Fallback>
                <p:oleObj name="Équation" r:id="rId5" imgW="1447560" imgH="228600" progId="Equation.3">
                  <p:embed/>
                  <p:pic>
                    <p:nvPicPr>
                      <p:cNvPr id="0" name="Object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3863" y="2038350"/>
                        <a:ext cx="18097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1" name="Rectangle 10"/>
          <p:cNvSpPr>
            <a:spLocks noChangeArrowheads="1"/>
          </p:cNvSpPr>
          <p:nvPr/>
        </p:nvSpPr>
        <p:spPr bwMode="auto">
          <a:xfrm>
            <a:off x="3346450" y="2520950"/>
            <a:ext cx="3543300" cy="307975"/>
          </a:xfrm>
          <a:prstGeom prst="rect">
            <a:avLst/>
          </a:prstGeom>
          <a:noFill/>
          <a:ln w="9525">
            <a:noFill/>
            <a:miter lim="800000"/>
            <a:headEnd/>
            <a:tailEnd/>
          </a:ln>
        </p:spPr>
        <p:txBody>
          <a:bodyPr wrap="none">
            <a:spAutoFit/>
          </a:bodyPr>
          <a:lstStyle/>
          <a:p>
            <a:r>
              <a:rPr lang="fr-FR" sz="1400" dirty="0"/>
              <a:t>Condition de saturation (interrupteur fermé)  </a:t>
            </a:r>
          </a:p>
        </p:txBody>
      </p:sp>
      <p:graphicFrame>
        <p:nvGraphicFramePr>
          <p:cNvPr id="2051" name="Object 7"/>
          <p:cNvGraphicFramePr>
            <a:graphicFrameLocks noChangeAspect="1"/>
          </p:cNvGraphicFramePr>
          <p:nvPr/>
        </p:nvGraphicFramePr>
        <p:xfrm>
          <a:off x="6845300" y="2393950"/>
          <a:ext cx="857250" cy="539750"/>
        </p:xfrm>
        <a:graphic>
          <a:graphicData uri="http://schemas.openxmlformats.org/presentationml/2006/ole">
            <mc:AlternateContent xmlns:mc="http://schemas.openxmlformats.org/markup-compatibility/2006">
              <mc:Choice xmlns:v="urn:schemas-microsoft-com:vml" Requires="v">
                <p:oleObj spid="_x0000_s2406" name="Équation" r:id="rId7" imgW="685800" imgH="431640" progId="Equation.3">
                  <p:embed/>
                </p:oleObj>
              </mc:Choice>
              <mc:Fallback>
                <p:oleObj name="Équation" r:id="rId7" imgW="685800" imgH="43164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5300" y="2393950"/>
                        <a:ext cx="85725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3" name="Rectangle 10"/>
          <p:cNvSpPr>
            <a:spLocks noChangeArrowheads="1"/>
          </p:cNvSpPr>
          <p:nvPr/>
        </p:nvSpPr>
        <p:spPr bwMode="auto">
          <a:xfrm>
            <a:off x="4240658" y="5371874"/>
            <a:ext cx="1409700" cy="260350"/>
          </a:xfrm>
          <a:prstGeom prst="rect">
            <a:avLst/>
          </a:prstGeom>
          <a:noFill/>
          <a:ln w="9525">
            <a:noFill/>
            <a:miter lim="800000"/>
            <a:headEnd/>
            <a:tailEnd/>
          </a:ln>
        </p:spPr>
        <p:txBody>
          <a:bodyPr wrap="none">
            <a:spAutoFit/>
          </a:bodyPr>
          <a:lstStyle/>
          <a:p>
            <a:r>
              <a:rPr lang="fr-FR" sz="1100" dirty="0"/>
              <a:t>Doc : 2N3904 Philips</a:t>
            </a:r>
          </a:p>
        </p:txBody>
      </p:sp>
      <p:sp>
        <p:nvSpPr>
          <p:cNvPr id="2064" name="Rectangle 10"/>
          <p:cNvSpPr>
            <a:spLocks noChangeArrowheads="1"/>
          </p:cNvSpPr>
          <p:nvPr/>
        </p:nvSpPr>
        <p:spPr bwMode="auto">
          <a:xfrm>
            <a:off x="6837363" y="5464175"/>
            <a:ext cx="1527175" cy="261938"/>
          </a:xfrm>
          <a:prstGeom prst="rect">
            <a:avLst/>
          </a:prstGeom>
          <a:noFill/>
          <a:ln w="9525">
            <a:noFill/>
            <a:miter lim="800000"/>
            <a:headEnd/>
            <a:tailEnd/>
          </a:ln>
        </p:spPr>
        <p:txBody>
          <a:bodyPr wrap="none">
            <a:spAutoFit/>
          </a:bodyPr>
          <a:lstStyle/>
          <a:p>
            <a:r>
              <a:rPr lang="fr-FR" sz="1100" dirty="0"/>
              <a:t>Doc : 2N3904 </a:t>
            </a:r>
            <a:r>
              <a:rPr lang="fr-FR" sz="1100" dirty="0" err="1"/>
              <a:t>Fairchild</a:t>
            </a:r>
            <a:endParaRPr lang="fr-FR" sz="1100" dirty="0"/>
          </a:p>
        </p:txBody>
      </p:sp>
      <p:pic>
        <p:nvPicPr>
          <p:cNvPr id="2065" name="Picture 1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826125" y="3111500"/>
            <a:ext cx="3148013" cy="2405063"/>
          </a:xfrm>
          <a:prstGeom prst="rect">
            <a:avLst/>
          </a:prstGeom>
          <a:noFill/>
          <a:ln w="9525">
            <a:noFill/>
            <a:miter lim="800000"/>
            <a:headEnd/>
            <a:tailEnd/>
          </a:ln>
        </p:spPr>
      </p:pic>
      <p:graphicFrame>
        <p:nvGraphicFramePr>
          <p:cNvPr id="2052" name="Object 17"/>
          <p:cNvGraphicFramePr>
            <a:graphicFrameLocks noChangeAspect="1"/>
          </p:cNvGraphicFramePr>
          <p:nvPr/>
        </p:nvGraphicFramePr>
        <p:xfrm>
          <a:off x="5881688" y="5799138"/>
          <a:ext cx="1192212" cy="493712"/>
        </p:xfrm>
        <a:graphic>
          <a:graphicData uri="http://schemas.openxmlformats.org/presentationml/2006/ole">
            <mc:AlternateContent xmlns:mc="http://schemas.openxmlformats.org/markup-compatibility/2006">
              <mc:Choice xmlns:v="urn:schemas-microsoft-com:vml" Requires="v">
                <p:oleObj spid="_x0000_s2407" name="Équation" r:id="rId10" imgW="1041120" imgH="431640" progId="Equation.3">
                  <p:embed/>
                </p:oleObj>
              </mc:Choice>
              <mc:Fallback>
                <p:oleObj name="Équation" r:id="rId10" imgW="1041120" imgH="431640" progId="Equation.3">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1688" y="5799138"/>
                        <a:ext cx="1192212" cy="493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18"/>
          <p:cNvGraphicFramePr>
            <a:graphicFrameLocks noChangeAspect="1"/>
          </p:cNvGraphicFramePr>
          <p:nvPr>
            <p:extLst>
              <p:ext uri="{D42A27DB-BD31-4B8C-83A1-F6EECF244321}">
                <p14:modId xmlns:p14="http://schemas.microsoft.com/office/powerpoint/2010/main" val="947489897"/>
              </p:ext>
            </p:extLst>
          </p:nvPr>
        </p:nvGraphicFramePr>
        <p:xfrm>
          <a:off x="7259569" y="5756276"/>
          <a:ext cx="1672797" cy="573088"/>
        </p:xfrm>
        <a:graphic>
          <a:graphicData uri="http://schemas.openxmlformats.org/presentationml/2006/ole">
            <mc:AlternateContent xmlns:mc="http://schemas.openxmlformats.org/markup-compatibility/2006">
              <mc:Choice xmlns:v="urn:schemas-microsoft-com:vml" Requires="v">
                <p:oleObj spid="_x0000_s2408" name="Équation" r:id="rId12" imgW="1371600" imgH="469800" progId="Equation.3">
                  <p:embed/>
                </p:oleObj>
              </mc:Choice>
              <mc:Fallback>
                <p:oleObj name="Équation" r:id="rId12" imgW="1371600" imgH="469800" progId="Equation.3">
                  <p:embed/>
                  <p:pic>
                    <p:nvPicPr>
                      <p:cNvPr id="0" name="Object 18"/>
                      <p:cNvPicPr>
                        <a:picLocks noChangeAspect="1" noChangeArrowheads="1"/>
                      </p:cNvPicPr>
                      <p:nvPr/>
                    </p:nvPicPr>
                    <p:blipFill>
                      <a:blip r:embed="rId13"/>
                      <a:srcRect/>
                      <a:stretch>
                        <a:fillRect/>
                      </a:stretch>
                    </p:blipFill>
                    <p:spPr bwMode="auto">
                      <a:xfrm>
                        <a:off x="7259569" y="5756276"/>
                        <a:ext cx="1672797" cy="57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2515919" y="216801"/>
            <a:ext cx="4069960" cy="461665"/>
          </a:xfrm>
          <a:prstGeom prst="rect">
            <a:avLst/>
          </a:prstGeom>
        </p:spPr>
        <p:txBody>
          <a:bodyPr wrap="none">
            <a:spAutoFit/>
          </a:bodyPr>
          <a:lstStyle/>
          <a:p>
            <a:pPr algn="ctr">
              <a:tabLst>
                <a:tab pos="717550" algn="l"/>
              </a:tabLst>
            </a:pPr>
            <a:r>
              <a:rPr lang="fr-FR" sz="2400" dirty="0"/>
              <a:t>2.	Les transistors bipolaires</a:t>
            </a:r>
          </a:p>
        </p:txBody>
      </p:sp>
      <p:sp>
        <p:nvSpPr>
          <p:cNvPr id="20" name="Parallélogramme 19"/>
          <p:cNvSpPr/>
          <p:nvPr/>
        </p:nvSpPr>
        <p:spPr>
          <a:xfrm>
            <a:off x="323237" y="5617710"/>
            <a:ext cx="5517401" cy="124052"/>
          </a:xfrm>
          <a:prstGeom prst="parallelogram">
            <a:avLst>
              <a:gd name="adj" fmla="val 65554"/>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Parallélogramme 20"/>
          <p:cNvSpPr/>
          <p:nvPr/>
        </p:nvSpPr>
        <p:spPr>
          <a:xfrm>
            <a:off x="362553" y="6081486"/>
            <a:ext cx="5517401" cy="124052"/>
          </a:xfrm>
          <a:prstGeom prst="parallelogram">
            <a:avLst>
              <a:gd name="adj" fmla="val 65554"/>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useBgFill="1">
        <p:nvSpPr>
          <p:cNvPr id="4" name="Rectangle 3"/>
          <p:cNvSpPr/>
          <p:nvPr/>
        </p:nvSpPr>
        <p:spPr>
          <a:xfrm>
            <a:off x="498613" y="5119360"/>
            <a:ext cx="233883" cy="136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7"/>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614" y="5124122"/>
            <a:ext cx="233883" cy="13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5" name="Rectangle 4"/>
          <p:cNvSpPr/>
          <p:nvPr/>
        </p:nvSpPr>
        <p:spPr>
          <a:xfrm>
            <a:off x="2705127" y="5119360"/>
            <a:ext cx="1083442" cy="1288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8" name="Picture 2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5603" y="5121805"/>
            <a:ext cx="991722" cy="1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Parallélogramme 21"/>
          <p:cNvSpPr/>
          <p:nvPr/>
        </p:nvSpPr>
        <p:spPr>
          <a:xfrm>
            <a:off x="323239" y="5124123"/>
            <a:ext cx="5502886" cy="124052"/>
          </a:xfrm>
          <a:prstGeom prst="parallelogram">
            <a:avLst>
              <a:gd name="adj" fmla="val 65554"/>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p:cNvGrpSpPr/>
          <p:nvPr/>
        </p:nvGrpSpPr>
        <p:grpSpPr>
          <a:xfrm>
            <a:off x="922338" y="1931058"/>
            <a:ext cx="2286000" cy="2037692"/>
            <a:chOff x="922338" y="1931058"/>
            <a:chExt cx="2286000" cy="2037692"/>
          </a:xfrm>
        </p:grpSpPr>
        <p:pic>
          <p:nvPicPr>
            <p:cNvPr id="2058" name="Image 6" descr="BJT_Commutation.jpg"/>
            <p:cNvPicPr>
              <a:picLocks noChangeAspect="1"/>
            </p:cNvPicPr>
            <p:nvPr/>
          </p:nvPicPr>
          <p:blipFill>
            <a:blip r:embed="rId16" cstate="print">
              <a:clrChange>
                <a:clrFrom>
                  <a:srgbClr val="FFFFFF"/>
                </a:clrFrom>
                <a:clrTo>
                  <a:srgbClr val="FFFFFF">
                    <a:alpha val="0"/>
                  </a:srgbClr>
                </a:clrTo>
              </a:clrChange>
            </a:blip>
            <a:srcRect/>
            <a:stretch>
              <a:fillRect/>
            </a:stretch>
          </p:blipFill>
          <p:spPr bwMode="auto">
            <a:xfrm>
              <a:off x="922338" y="2033588"/>
              <a:ext cx="2286000" cy="1935162"/>
            </a:xfrm>
            <a:prstGeom prst="rect">
              <a:avLst/>
            </a:prstGeom>
            <a:noFill/>
            <a:ln w="9525">
              <a:noFill/>
              <a:miter lim="800000"/>
              <a:headEnd/>
              <a:tailEnd/>
            </a:ln>
          </p:spPr>
        </p:pic>
        <p:sp>
          <p:nvSpPr>
            <p:cNvPr id="6" name="Rectangle 5"/>
            <p:cNvSpPr/>
            <p:nvPr/>
          </p:nvSpPr>
          <p:spPr>
            <a:xfrm>
              <a:off x="1382333" y="1931058"/>
              <a:ext cx="526106" cy="338554"/>
            </a:xfrm>
            <a:prstGeom prst="rect">
              <a:avLst/>
            </a:prstGeom>
          </p:spPr>
          <p:txBody>
            <a:bodyPr wrap="none">
              <a:spAutoFit/>
            </a:bodyPr>
            <a:lstStyle/>
            <a:p>
              <a:r>
                <a:rPr lang="fr-FR" sz="1600" dirty="0">
                  <a:solidFill>
                    <a:schemeClr val="tx1">
                      <a:lumMod val="85000"/>
                      <a:lumOff val="15000"/>
                    </a:schemeClr>
                  </a:solidFill>
                  <a:latin typeface="Arial" pitchFamily="34" charset="0"/>
                  <a:cs typeface="Arial" pitchFamily="34" charset="0"/>
                </a:rPr>
                <a:t>Vcc</a:t>
              </a:r>
              <a:endParaRPr lang="fr-FR" sz="2000" dirty="0">
                <a:solidFill>
                  <a:schemeClr val="tx1">
                    <a:lumMod val="85000"/>
                    <a:lumOff val="15000"/>
                  </a:schemeClr>
                </a:solidFill>
                <a:latin typeface="Arial" pitchFamily="34" charset="0"/>
                <a:cs typeface="Arial" pitchFamily="34" charset="0"/>
              </a:endParaRPr>
            </a:p>
          </p:txBody>
        </p:sp>
      </p:grpSp>
      <p:sp>
        <p:nvSpPr>
          <p:cNvPr id="27" name="ZoneTexte 26">
            <a:extLst>
              <a:ext uri="{FF2B5EF4-FFF2-40B4-BE49-F238E27FC236}">
                <a16:creationId xmlns:a16="http://schemas.microsoft.com/office/drawing/2014/main" id="{76414B3A-89DF-4BAF-BE5F-2F0396448A4C}"/>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sp>
        <p:nvSpPr>
          <p:cNvPr id="3079" name="ZoneTexte 44"/>
          <p:cNvSpPr txBox="1">
            <a:spLocks noChangeArrowheads="1"/>
          </p:cNvSpPr>
          <p:nvPr/>
        </p:nvSpPr>
        <p:spPr bwMode="auto">
          <a:xfrm>
            <a:off x="676275" y="885825"/>
            <a:ext cx="3006725" cy="461963"/>
          </a:xfrm>
          <a:prstGeom prst="rect">
            <a:avLst/>
          </a:prstGeom>
          <a:noFill/>
          <a:ln w="9525">
            <a:noFill/>
            <a:miter lim="800000"/>
            <a:headEnd/>
            <a:tailEnd/>
          </a:ln>
        </p:spPr>
        <p:txBody>
          <a:bodyPr wrap="none">
            <a:spAutoFit/>
          </a:bodyPr>
          <a:lstStyle/>
          <a:p>
            <a:r>
              <a:rPr lang="fr-FR" sz="2400" dirty="0"/>
              <a:t>2.3.	L’amplification</a:t>
            </a:r>
          </a:p>
        </p:txBody>
      </p:sp>
      <p:sp>
        <p:nvSpPr>
          <p:cNvPr id="17" name="Text Box 6"/>
          <p:cNvSpPr txBox="1">
            <a:spLocks noChangeArrowheads="1"/>
          </p:cNvSpPr>
          <p:nvPr/>
        </p:nvSpPr>
        <p:spPr bwMode="auto">
          <a:xfrm>
            <a:off x="788988" y="1385235"/>
            <a:ext cx="3489097" cy="369332"/>
          </a:xfrm>
          <a:prstGeom prst="rect">
            <a:avLst/>
          </a:prstGeom>
          <a:noFill/>
          <a:ln w="9525">
            <a:noFill/>
            <a:miter lim="800000"/>
            <a:headEnd/>
            <a:tailEnd/>
          </a:ln>
        </p:spPr>
        <p:txBody>
          <a:bodyPr wrap="none">
            <a:spAutoFit/>
          </a:bodyPr>
          <a:lstStyle/>
          <a:p>
            <a:pPr marL="542925" indent="-542925">
              <a:spcAft>
                <a:spcPct val="30000"/>
              </a:spcAft>
            </a:pPr>
            <a:r>
              <a:rPr lang="fr-FR" dirty="0"/>
              <a:t>Différentes classes d’amplificateurs</a:t>
            </a:r>
          </a:p>
        </p:txBody>
      </p:sp>
      <p:pic>
        <p:nvPicPr>
          <p:cNvPr id="18" name="Picture 8" descr="Vue des zones ou le signal est utilisé pour les différentes classes d'amplificateurs.">
            <a:hlinkClick r:id="rId2" tooltip="Vue des zones ou le signal est utilisé pour les différentes classes d'amplificateurs."/>
          </p:cNvPr>
          <p:cNvPicPr>
            <a:picLocks noChangeAspect="1" noChangeArrowheads="1"/>
          </p:cNvPicPr>
          <p:nvPr/>
        </p:nvPicPr>
        <p:blipFill>
          <a:blip r:embed="rId3" cstate="print"/>
          <a:srcRect/>
          <a:stretch>
            <a:fillRect/>
          </a:stretch>
        </p:blipFill>
        <p:spPr bwMode="auto">
          <a:xfrm>
            <a:off x="6053138" y="1310998"/>
            <a:ext cx="2249487" cy="1800225"/>
          </a:xfrm>
          <a:prstGeom prst="rect">
            <a:avLst/>
          </a:prstGeom>
          <a:noFill/>
          <a:ln w="9525">
            <a:noFill/>
            <a:miter lim="800000"/>
            <a:headEnd/>
            <a:tailEnd/>
          </a:ln>
        </p:spPr>
      </p:pic>
      <p:sp>
        <p:nvSpPr>
          <p:cNvPr id="19" name="Rectangle 18"/>
          <p:cNvSpPr/>
          <p:nvPr/>
        </p:nvSpPr>
        <p:spPr>
          <a:xfrm>
            <a:off x="783855" y="2872323"/>
            <a:ext cx="1576072" cy="369332"/>
          </a:xfrm>
          <a:prstGeom prst="rect">
            <a:avLst/>
          </a:prstGeom>
        </p:spPr>
        <p:txBody>
          <a:bodyPr wrap="none">
            <a:spAutoFit/>
          </a:bodyPr>
          <a:lstStyle/>
          <a:p>
            <a:pPr marL="542925" indent="-542925">
              <a:spcAft>
                <a:spcPct val="30000"/>
              </a:spcAft>
            </a:pPr>
            <a:r>
              <a:rPr lang="fr-FR" dirty="0"/>
              <a:t>La polarisation</a:t>
            </a:r>
          </a:p>
        </p:txBody>
      </p:sp>
      <p:sp>
        <p:nvSpPr>
          <p:cNvPr id="20" name="ZoneTexte 26"/>
          <p:cNvSpPr txBox="1">
            <a:spLocks noChangeArrowheads="1"/>
          </p:cNvSpPr>
          <p:nvPr/>
        </p:nvSpPr>
        <p:spPr bwMode="auto">
          <a:xfrm>
            <a:off x="783855" y="3339832"/>
            <a:ext cx="7899400" cy="584775"/>
          </a:xfrm>
          <a:prstGeom prst="rect">
            <a:avLst/>
          </a:prstGeom>
          <a:noFill/>
          <a:ln w="9525">
            <a:noFill/>
            <a:miter lim="800000"/>
            <a:headEnd/>
            <a:tailEnd/>
          </a:ln>
        </p:spPr>
        <p:txBody>
          <a:bodyPr>
            <a:spAutoFit/>
          </a:bodyPr>
          <a:lstStyle/>
          <a:p>
            <a:pPr algn="just"/>
            <a:r>
              <a:rPr lang="fr-FR" sz="1600" dirty="0"/>
              <a:t>Pour fonctionner en amplificateur, un transistor doit être alimenté de façon à ce qu’il soit en régime linéaire. Pour cela un circuit de polarisation doit lui être appliqué.</a:t>
            </a:r>
          </a:p>
        </p:txBody>
      </p:sp>
      <p:sp>
        <p:nvSpPr>
          <p:cNvPr id="29" name="Rectangle 28"/>
          <p:cNvSpPr/>
          <p:nvPr/>
        </p:nvSpPr>
        <p:spPr>
          <a:xfrm>
            <a:off x="4111255" y="4656415"/>
            <a:ext cx="4572000" cy="1251625"/>
          </a:xfrm>
          <a:prstGeom prst="rect">
            <a:avLst/>
          </a:prstGeom>
        </p:spPr>
        <p:txBody>
          <a:bodyPr>
            <a:spAutoFit/>
          </a:bodyPr>
          <a:lstStyle/>
          <a:p>
            <a:pPr algn="just"/>
            <a:r>
              <a:rPr lang="fr-FR" sz="1400" dirty="0"/>
              <a:t>Le circuit  formé par le transistor et l’ensemble des éléments doit vérifier les équations de définition</a:t>
            </a:r>
          </a:p>
          <a:p>
            <a:pPr algn="just">
              <a:spcBef>
                <a:spcPts val="600"/>
              </a:spcBef>
            </a:pPr>
            <a:r>
              <a:rPr lang="fr-FR" sz="1400" dirty="0"/>
              <a:t>- Le rapport des différents courants  </a:t>
            </a:r>
            <a:r>
              <a:rPr lang="fr-FR" sz="1400" i="1" dirty="0" err="1"/>
              <a:t>I</a:t>
            </a:r>
            <a:r>
              <a:rPr lang="fr-FR" sz="1400" i="1" baseline="-25000" dirty="0" err="1"/>
              <a:t>c</a:t>
            </a:r>
            <a:r>
              <a:rPr lang="fr-FR" sz="1400" i="1" dirty="0"/>
              <a:t>, </a:t>
            </a:r>
            <a:r>
              <a:rPr lang="fr-FR" sz="1400" i="1" dirty="0" err="1"/>
              <a:t>I</a:t>
            </a:r>
            <a:r>
              <a:rPr lang="fr-FR" sz="1400" i="1" baseline="-25000" dirty="0" err="1"/>
              <a:t>b</a:t>
            </a:r>
            <a:r>
              <a:rPr lang="fr-FR" sz="1400" i="1" baseline="-25000" dirty="0"/>
              <a:t> </a:t>
            </a:r>
            <a:r>
              <a:rPr lang="fr-FR" sz="1400" dirty="0"/>
              <a:t>et </a:t>
            </a:r>
            <a:r>
              <a:rPr lang="fr-FR" sz="1400" i="1" dirty="0"/>
              <a:t>I</a:t>
            </a:r>
            <a:r>
              <a:rPr lang="fr-FR" sz="1400" i="1" baseline="-25000" dirty="0"/>
              <a:t>E</a:t>
            </a:r>
            <a:endParaRPr lang="fr-FR" sz="1400" i="1" dirty="0"/>
          </a:p>
          <a:p>
            <a:pPr algn="just">
              <a:spcBef>
                <a:spcPts val="600"/>
              </a:spcBef>
            </a:pPr>
            <a:r>
              <a:rPr lang="fr-FR" sz="1400" dirty="0"/>
              <a:t>- Les différentes tensions </a:t>
            </a:r>
            <a:r>
              <a:rPr lang="fr-FR" sz="1400" i="1" dirty="0"/>
              <a:t>V</a:t>
            </a:r>
            <a:r>
              <a:rPr lang="fr-FR" sz="1400" i="1" baseline="-25000" dirty="0"/>
              <a:t>BE</a:t>
            </a:r>
            <a:r>
              <a:rPr lang="fr-FR" sz="1400" dirty="0"/>
              <a:t> et </a:t>
            </a:r>
            <a:r>
              <a:rPr lang="fr-FR" sz="1400" i="1" dirty="0" err="1"/>
              <a:t>V</a:t>
            </a:r>
            <a:r>
              <a:rPr lang="fr-FR" sz="1400" i="1" baseline="-25000" dirty="0" err="1"/>
              <a:t>CEsat</a:t>
            </a:r>
            <a:r>
              <a:rPr lang="fr-FR" sz="1400" i="1" dirty="0"/>
              <a:t>&lt;V</a:t>
            </a:r>
            <a:r>
              <a:rPr lang="fr-FR" sz="1400" i="1" baseline="-25000" dirty="0"/>
              <a:t>CE</a:t>
            </a:r>
            <a:r>
              <a:rPr lang="fr-FR" sz="1400" i="1" dirty="0"/>
              <a:t>&lt;</a:t>
            </a:r>
            <a:r>
              <a:rPr lang="fr-FR" sz="1400" i="1" dirty="0" err="1"/>
              <a:t>V</a:t>
            </a:r>
            <a:r>
              <a:rPr lang="fr-FR" sz="1400" i="1" baseline="-25000" dirty="0" err="1"/>
              <a:t>CEmax</a:t>
            </a:r>
            <a:endParaRPr lang="fr-FR" sz="1400" i="1" baseline="-25000" dirty="0"/>
          </a:p>
          <a:p>
            <a:pPr algn="just"/>
            <a:endParaRPr lang="fr-FR" sz="1400" i="1" baseline="-25000" dirty="0"/>
          </a:p>
        </p:txBody>
      </p:sp>
      <p:pic>
        <p:nvPicPr>
          <p:cNvPr id="21506" name="Picture 2"/>
          <p:cNvPicPr>
            <a:picLocks noChangeAspect="1" noChangeArrowheads="1"/>
          </p:cNvPicPr>
          <p:nvPr/>
        </p:nvPicPr>
        <p:blipFill>
          <a:blip r:embed="rId4" cstate="print">
            <a:clrChange>
              <a:clrFrom>
                <a:srgbClr val="DDDDDD"/>
              </a:clrFrom>
              <a:clrTo>
                <a:srgbClr val="DDDDDD">
                  <a:alpha val="0"/>
                </a:srgbClr>
              </a:clrTo>
            </a:clrChange>
          </a:blip>
          <a:srcRect/>
          <a:stretch>
            <a:fillRect/>
          </a:stretch>
        </p:blipFill>
        <p:spPr bwMode="auto">
          <a:xfrm>
            <a:off x="852125" y="4117063"/>
            <a:ext cx="3210173" cy="2520000"/>
          </a:xfrm>
          <a:prstGeom prst="rect">
            <a:avLst/>
          </a:prstGeom>
          <a:noFill/>
          <a:ln w="9525">
            <a:noFill/>
            <a:miter lim="800000"/>
            <a:headEnd/>
            <a:tailEnd/>
          </a:ln>
        </p:spPr>
      </p:pic>
      <p:sp>
        <p:nvSpPr>
          <p:cNvPr id="13" name="Rectangle 12"/>
          <p:cNvSpPr/>
          <p:nvPr/>
        </p:nvSpPr>
        <p:spPr>
          <a:xfrm>
            <a:off x="1196791" y="1906172"/>
            <a:ext cx="3980127" cy="738664"/>
          </a:xfrm>
          <a:prstGeom prst="rect">
            <a:avLst/>
          </a:prstGeom>
        </p:spPr>
        <p:txBody>
          <a:bodyPr wrap="square">
            <a:spAutoFit/>
          </a:bodyPr>
          <a:lstStyle/>
          <a:p>
            <a:pPr marL="542925" indent="-542925"/>
            <a:r>
              <a:rPr lang="fr-FR" sz="1400" dirty="0"/>
              <a:t>A,B, AB,C   Amplification analogique</a:t>
            </a:r>
          </a:p>
          <a:p>
            <a:pPr marL="542925" indent="-542925"/>
            <a:r>
              <a:rPr lang="fr-FR" sz="1400" dirty="0"/>
              <a:t>D, E, F        Amplification à découpage (MLI)</a:t>
            </a:r>
          </a:p>
          <a:p>
            <a:pPr marL="542925" indent="-542925"/>
            <a:r>
              <a:rPr lang="fr-FR" sz="1400" dirty="0"/>
              <a:t>…</a:t>
            </a:r>
          </a:p>
        </p:txBody>
      </p:sp>
      <p:sp>
        <p:nvSpPr>
          <p:cNvPr id="12" name="Rectangle 11"/>
          <p:cNvSpPr/>
          <p:nvPr/>
        </p:nvSpPr>
        <p:spPr>
          <a:xfrm>
            <a:off x="2515919" y="216801"/>
            <a:ext cx="4069960" cy="461665"/>
          </a:xfrm>
          <a:prstGeom prst="rect">
            <a:avLst/>
          </a:prstGeom>
        </p:spPr>
        <p:txBody>
          <a:bodyPr wrap="none">
            <a:spAutoFit/>
          </a:bodyPr>
          <a:lstStyle/>
          <a:p>
            <a:pPr algn="ctr">
              <a:tabLst>
                <a:tab pos="717550" algn="l"/>
              </a:tabLst>
            </a:pPr>
            <a:r>
              <a:rPr lang="fr-FR" sz="2400" dirty="0"/>
              <a:t>2.	Les transistors bipolaires</a:t>
            </a:r>
          </a:p>
        </p:txBody>
      </p:sp>
      <p:sp>
        <p:nvSpPr>
          <p:cNvPr id="15" name="ZoneTexte 14">
            <a:extLst>
              <a:ext uri="{FF2B5EF4-FFF2-40B4-BE49-F238E27FC236}">
                <a16:creationId xmlns:a16="http://schemas.microsoft.com/office/drawing/2014/main" id="{6F174C55-9393-4997-B062-12B2ACCF8F9D}"/>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pic>
        <p:nvPicPr>
          <p:cNvPr id="3078" name="Image 43" descr="Nouvelle image.bmp"/>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66120" y="1468889"/>
            <a:ext cx="5311962" cy="4878112"/>
          </a:xfrm>
          <a:prstGeom prst="rect">
            <a:avLst/>
          </a:prstGeom>
          <a:noFill/>
          <a:ln w="9525">
            <a:noFill/>
            <a:miter lim="800000"/>
            <a:headEnd/>
            <a:tailEnd/>
          </a:ln>
        </p:spPr>
      </p:pic>
      <p:sp>
        <p:nvSpPr>
          <p:cNvPr id="3079" name="ZoneTexte 44"/>
          <p:cNvSpPr txBox="1">
            <a:spLocks noChangeArrowheads="1"/>
          </p:cNvSpPr>
          <p:nvPr/>
        </p:nvSpPr>
        <p:spPr bwMode="auto">
          <a:xfrm>
            <a:off x="676275" y="885825"/>
            <a:ext cx="3006725" cy="461963"/>
          </a:xfrm>
          <a:prstGeom prst="rect">
            <a:avLst/>
          </a:prstGeom>
          <a:noFill/>
          <a:ln w="9525">
            <a:noFill/>
            <a:miter lim="800000"/>
            <a:headEnd/>
            <a:tailEnd/>
          </a:ln>
        </p:spPr>
        <p:txBody>
          <a:bodyPr wrap="none">
            <a:spAutoFit/>
          </a:bodyPr>
          <a:lstStyle/>
          <a:p>
            <a:r>
              <a:rPr lang="fr-FR" sz="2400" dirty="0"/>
              <a:t>2.3.	L’amplification</a:t>
            </a:r>
          </a:p>
        </p:txBody>
      </p:sp>
      <p:sp>
        <p:nvSpPr>
          <p:cNvPr id="3082" name="ZoneTexte 47"/>
          <p:cNvSpPr txBox="1">
            <a:spLocks noChangeArrowheads="1"/>
          </p:cNvSpPr>
          <p:nvPr/>
        </p:nvSpPr>
        <p:spPr bwMode="auto">
          <a:xfrm>
            <a:off x="4609234" y="5630023"/>
            <a:ext cx="4079875" cy="646112"/>
          </a:xfrm>
          <a:prstGeom prst="rect">
            <a:avLst/>
          </a:prstGeom>
          <a:noFill/>
          <a:ln w="9525">
            <a:noFill/>
            <a:miter lim="800000"/>
            <a:headEnd/>
            <a:tailEnd/>
          </a:ln>
        </p:spPr>
        <p:txBody>
          <a:bodyPr>
            <a:spAutoFit/>
          </a:bodyPr>
          <a:lstStyle/>
          <a:p>
            <a:pPr algn="ctr"/>
            <a:r>
              <a:rPr lang="fr-FR" dirty="0"/>
              <a:t>Caractéristique de transfert d’un transistor monté en Emetteur commun</a:t>
            </a:r>
          </a:p>
        </p:txBody>
      </p:sp>
      <p:graphicFrame>
        <p:nvGraphicFramePr>
          <p:cNvPr id="3074" name="Object 7"/>
          <p:cNvGraphicFramePr>
            <a:graphicFrameLocks noChangeAspect="1"/>
          </p:cNvGraphicFramePr>
          <p:nvPr>
            <p:extLst>
              <p:ext uri="{D42A27DB-BD31-4B8C-83A1-F6EECF244321}">
                <p14:modId xmlns:p14="http://schemas.microsoft.com/office/powerpoint/2010/main" val="2187281848"/>
              </p:ext>
            </p:extLst>
          </p:nvPr>
        </p:nvGraphicFramePr>
        <p:xfrm>
          <a:off x="6523192" y="3317257"/>
          <a:ext cx="1595438" cy="431800"/>
        </p:xfrm>
        <a:graphic>
          <a:graphicData uri="http://schemas.openxmlformats.org/presentationml/2006/ole">
            <mc:AlternateContent xmlns:mc="http://schemas.openxmlformats.org/markup-compatibility/2006">
              <mc:Choice xmlns:v="urn:schemas-microsoft-com:vml" Requires="v">
                <p:oleObj spid="_x0000_s3325" name="Équation" r:id="rId4" imgW="1600200" imgH="431640" progId="Equation.3">
                  <p:embed/>
                </p:oleObj>
              </mc:Choice>
              <mc:Fallback>
                <p:oleObj name="Équation" r:id="rId4" imgW="1600200" imgH="431640" progId="Equation.3">
                  <p:embed/>
                  <p:pic>
                    <p:nvPicPr>
                      <p:cNvPr id="0" name="Object 7"/>
                      <p:cNvPicPr>
                        <a:picLocks noChangeAspect="1" noChangeArrowheads="1"/>
                      </p:cNvPicPr>
                      <p:nvPr/>
                    </p:nvPicPr>
                    <p:blipFill>
                      <a:blip r:embed="rId5"/>
                      <a:srcRect/>
                      <a:stretch>
                        <a:fillRect/>
                      </a:stretch>
                    </p:blipFill>
                    <p:spPr bwMode="auto">
                      <a:xfrm>
                        <a:off x="6523192" y="3317257"/>
                        <a:ext cx="1595438" cy="4318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3083" name="Rectangle 51"/>
          <p:cNvSpPr>
            <a:spLocks noChangeArrowheads="1"/>
          </p:cNvSpPr>
          <p:nvPr/>
        </p:nvSpPr>
        <p:spPr bwMode="auto">
          <a:xfrm>
            <a:off x="6344181" y="3038980"/>
            <a:ext cx="1997954" cy="307777"/>
          </a:xfrm>
          <a:prstGeom prst="rect">
            <a:avLst/>
          </a:prstGeom>
          <a:noFill/>
          <a:ln w="9525">
            <a:noFill/>
            <a:miter lim="800000"/>
            <a:headEnd/>
            <a:tailEnd/>
          </a:ln>
        </p:spPr>
        <p:txBody>
          <a:bodyPr wrap="square">
            <a:spAutoFit/>
          </a:bodyPr>
          <a:lstStyle/>
          <a:p>
            <a:r>
              <a:rPr lang="fr-FR" sz="1400" dirty="0"/>
              <a:t>Droite de charge statique</a:t>
            </a:r>
          </a:p>
        </p:txBody>
      </p:sp>
      <p:graphicFrame>
        <p:nvGraphicFramePr>
          <p:cNvPr id="3075" name="Object 10"/>
          <p:cNvGraphicFramePr>
            <a:graphicFrameLocks noChangeAspect="1"/>
          </p:cNvGraphicFramePr>
          <p:nvPr>
            <p:extLst>
              <p:ext uri="{D42A27DB-BD31-4B8C-83A1-F6EECF244321}">
                <p14:modId xmlns:p14="http://schemas.microsoft.com/office/powerpoint/2010/main" val="2822792765"/>
              </p:ext>
            </p:extLst>
          </p:nvPr>
        </p:nvGraphicFramePr>
        <p:xfrm>
          <a:off x="6703464" y="4748101"/>
          <a:ext cx="1465263" cy="230187"/>
        </p:xfrm>
        <a:graphic>
          <a:graphicData uri="http://schemas.openxmlformats.org/presentationml/2006/ole">
            <mc:AlternateContent xmlns:mc="http://schemas.openxmlformats.org/markup-compatibility/2006">
              <mc:Choice xmlns:v="urn:schemas-microsoft-com:vml" Requires="v">
                <p:oleObj spid="_x0000_s3326" name="Équation" r:id="rId6" imgW="1460160" imgH="228600" progId="Equation.3">
                  <p:embed/>
                </p:oleObj>
              </mc:Choice>
              <mc:Fallback>
                <p:oleObj name="Équation" r:id="rId6" imgW="1460160" imgH="228600" progId="Equation.3">
                  <p:embed/>
                  <p:pic>
                    <p:nvPicPr>
                      <p:cNvPr id="0" name="Object 10"/>
                      <p:cNvPicPr>
                        <a:picLocks noChangeAspect="1" noChangeArrowheads="1"/>
                      </p:cNvPicPr>
                      <p:nvPr/>
                    </p:nvPicPr>
                    <p:blipFill>
                      <a:blip r:embed="rId7"/>
                      <a:srcRect/>
                      <a:stretch>
                        <a:fillRect/>
                      </a:stretch>
                    </p:blipFill>
                    <p:spPr bwMode="auto">
                      <a:xfrm>
                        <a:off x="6703464" y="4748101"/>
                        <a:ext cx="1465263" cy="230187"/>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3084" name="Rectangle 53"/>
          <p:cNvSpPr>
            <a:spLocks noChangeArrowheads="1"/>
          </p:cNvSpPr>
          <p:nvPr/>
        </p:nvSpPr>
        <p:spPr bwMode="auto">
          <a:xfrm>
            <a:off x="6341444" y="4039891"/>
            <a:ext cx="2220913" cy="307777"/>
          </a:xfrm>
          <a:prstGeom prst="rect">
            <a:avLst/>
          </a:prstGeom>
          <a:noFill/>
          <a:ln w="9525">
            <a:noFill/>
            <a:miter lim="800000"/>
            <a:headEnd/>
            <a:tailEnd/>
          </a:ln>
        </p:spPr>
        <p:txBody>
          <a:bodyPr wrap="square">
            <a:spAutoFit/>
          </a:bodyPr>
          <a:lstStyle/>
          <a:p>
            <a:r>
              <a:rPr lang="fr-FR" sz="1400" dirty="0"/>
              <a:t>Droite de charge dynamique</a:t>
            </a:r>
          </a:p>
        </p:txBody>
      </p:sp>
      <p:cxnSp>
        <p:nvCxnSpPr>
          <p:cNvPr id="56" name="Connecteur droit avec flèche 55"/>
          <p:cNvCxnSpPr>
            <a:stCxn id="3083" idx="1"/>
          </p:cNvCxnSpPr>
          <p:nvPr/>
        </p:nvCxnSpPr>
        <p:spPr>
          <a:xfrm rot="10800000" flipV="1">
            <a:off x="4145499" y="3192868"/>
            <a:ext cx="2198682" cy="2446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1" name="Connecteur droit avec flèche 60"/>
          <p:cNvCxnSpPr>
            <a:stCxn id="3084" idx="1"/>
          </p:cNvCxnSpPr>
          <p:nvPr/>
        </p:nvCxnSpPr>
        <p:spPr>
          <a:xfrm rot="10800000">
            <a:off x="4145498" y="3537022"/>
            <a:ext cx="2195947" cy="6567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87" name="Rectangle 62"/>
          <p:cNvSpPr>
            <a:spLocks noChangeArrowheads="1"/>
          </p:cNvSpPr>
          <p:nvPr/>
        </p:nvSpPr>
        <p:spPr bwMode="auto">
          <a:xfrm>
            <a:off x="6383185" y="4253361"/>
            <a:ext cx="2330916" cy="523220"/>
          </a:xfrm>
          <a:prstGeom prst="rect">
            <a:avLst/>
          </a:prstGeom>
          <a:noFill/>
          <a:ln w="9525">
            <a:noFill/>
            <a:miter lim="800000"/>
            <a:headEnd/>
            <a:tailEnd/>
          </a:ln>
        </p:spPr>
        <p:txBody>
          <a:bodyPr wrap="square">
            <a:spAutoFit/>
          </a:bodyPr>
          <a:lstStyle/>
          <a:p>
            <a:r>
              <a:rPr lang="fr-FR" sz="1400" dirty="0"/>
              <a:t>- Passe par le point de repos</a:t>
            </a:r>
          </a:p>
          <a:p>
            <a:r>
              <a:rPr lang="fr-FR" sz="1400" dirty="0"/>
              <a:t>- Coefficient directeur :</a:t>
            </a:r>
          </a:p>
        </p:txBody>
      </p:sp>
      <p:pic>
        <p:nvPicPr>
          <p:cNvPr id="2" name="Picture 5"/>
          <p:cNvPicPr>
            <a:picLocks noChangeAspect="1" noChangeArrowheads="1"/>
          </p:cNvPicPr>
          <p:nvPr/>
        </p:nvPicPr>
        <p:blipFill>
          <a:blip r:embed="rId8" cstate="print">
            <a:clrChange>
              <a:clrFrom>
                <a:srgbClr val="DDDDDD"/>
              </a:clrFrom>
              <a:clrTo>
                <a:srgbClr val="DDDDDD">
                  <a:alpha val="0"/>
                </a:srgbClr>
              </a:clrTo>
            </a:clrChange>
          </a:blip>
          <a:srcRect/>
          <a:stretch>
            <a:fillRect/>
          </a:stretch>
        </p:blipFill>
        <p:spPr bwMode="auto">
          <a:xfrm>
            <a:off x="5693885" y="1157036"/>
            <a:ext cx="3275121" cy="1607268"/>
          </a:xfrm>
          <a:prstGeom prst="rect">
            <a:avLst/>
          </a:prstGeom>
          <a:noFill/>
          <a:ln w="9525">
            <a:noFill/>
            <a:miter lim="800000"/>
            <a:headEnd/>
            <a:tailEnd/>
          </a:ln>
        </p:spPr>
      </p:pic>
      <p:sp>
        <p:nvSpPr>
          <p:cNvPr id="15" name="Rectangle 14"/>
          <p:cNvSpPr/>
          <p:nvPr/>
        </p:nvSpPr>
        <p:spPr>
          <a:xfrm>
            <a:off x="2515919" y="216801"/>
            <a:ext cx="4069960" cy="461665"/>
          </a:xfrm>
          <a:prstGeom prst="rect">
            <a:avLst/>
          </a:prstGeom>
        </p:spPr>
        <p:txBody>
          <a:bodyPr wrap="none">
            <a:spAutoFit/>
          </a:bodyPr>
          <a:lstStyle/>
          <a:p>
            <a:pPr algn="ctr">
              <a:tabLst>
                <a:tab pos="717550" algn="l"/>
              </a:tabLst>
            </a:pPr>
            <a:r>
              <a:rPr lang="fr-FR" sz="2400" dirty="0"/>
              <a:t>2.	Les transistors bipolaires</a:t>
            </a:r>
          </a:p>
        </p:txBody>
      </p:sp>
      <p:graphicFrame>
        <p:nvGraphicFramePr>
          <p:cNvPr id="3" name="Objet 2"/>
          <p:cNvGraphicFramePr>
            <a:graphicFrameLocks noChangeAspect="1"/>
          </p:cNvGraphicFramePr>
          <p:nvPr>
            <p:extLst>
              <p:ext uri="{D42A27DB-BD31-4B8C-83A1-F6EECF244321}">
                <p14:modId xmlns:p14="http://schemas.microsoft.com/office/powerpoint/2010/main" val="3761223380"/>
              </p:ext>
            </p:extLst>
          </p:nvPr>
        </p:nvGraphicFramePr>
        <p:xfrm>
          <a:off x="6746566" y="5019127"/>
          <a:ext cx="1376363" cy="447675"/>
        </p:xfrm>
        <a:graphic>
          <a:graphicData uri="http://schemas.openxmlformats.org/presentationml/2006/ole">
            <mc:AlternateContent xmlns:mc="http://schemas.openxmlformats.org/markup-compatibility/2006">
              <mc:Choice xmlns:v="urn:schemas-microsoft-com:vml" Requires="v">
                <p:oleObj spid="_x0000_s3327" name="Équation" r:id="rId9" imgW="1371600" imgH="444240" progId="Equation.3">
                  <p:embed/>
                </p:oleObj>
              </mc:Choice>
              <mc:Fallback>
                <p:oleObj name="Équation" r:id="rId9" imgW="1371600" imgH="444240" progId="Equation.3">
                  <p:embed/>
                  <p:pic>
                    <p:nvPicPr>
                      <p:cNvPr id="0" name="Object 10"/>
                      <p:cNvPicPr>
                        <a:picLocks noChangeAspect="1" noChangeArrowheads="1"/>
                      </p:cNvPicPr>
                      <p:nvPr/>
                    </p:nvPicPr>
                    <p:blipFill>
                      <a:blip r:embed="rId10"/>
                      <a:srcRect/>
                      <a:stretch>
                        <a:fillRect/>
                      </a:stretch>
                    </p:blipFill>
                    <p:spPr bwMode="auto">
                      <a:xfrm>
                        <a:off x="6746566" y="5019127"/>
                        <a:ext cx="1376363" cy="447675"/>
                      </a:xfrm>
                      <a:prstGeom prst="rect">
                        <a:avLst/>
                      </a:prstGeom>
                      <a:noFill/>
                      <a:ln>
                        <a:solidFill>
                          <a:schemeClr val="accent1"/>
                        </a:solidFill>
                      </a:ln>
                    </p:spPr>
                  </p:pic>
                </p:oleObj>
              </mc:Fallback>
            </mc:AlternateContent>
          </a:graphicData>
        </a:graphic>
      </p:graphicFrame>
      <p:sp>
        <p:nvSpPr>
          <p:cNvPr id="16" name="ZoneTexte 15">
            <a:extLst>
              <a:ext uri="{FF2B5EF4-FFF2-40B4-BE49-F238E27FC236}">
                <a16:creationId xmlns:a16="http://schemas.microsoft.com/office/drawing/2014/main" id="{592511CE-87C2-4865-838F-943D0303DA7C}"/>
              </a:ext>
            </a:extLst>
          </p:cNvPr>
          <p:cNvSpPr txBox="1"/>
          <p:nvPr/>
        </p:nvSpPr>
        <p:spPr>
          <a:xfrm>
            <a:off x="8815944" y="6624594"/>
            <a:ext cx="286866" cy="215444"/>
          </a:xfrm>
          <a:prstGeom prst="rect">
            <a:avLst/>
          </a:prstGeom>
          <a:noFill/>
        </p:spPr>
        <p:txBody>
          <a:bodyPr wrap="square" lIns="0" tIns="0" rIns="0" bIns="0" rtlCol="0">
            <a:spAutoFit/>
          </a:bodyPr>
          <a:lstStyle/>
          <a:p>
            <a:pPr algn="r"/>
            <a:r>
              <a:rPr lang="en-US" sz="1400" dirty="0"/>
              <a:t>9</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emplate>
  <TotalTime>10852</TotalTime>
  <Words>3914</Words>
  <Application>Microsoft Office PowerPoint</Application>
  <PresentationFormat>Affichage à l'écran (4:3)</PresentationFormat>
  <Paragraphs>680</Paragraphs>
  <Slides>36</Slides>
  <Notes>10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2</vt:i4>
      </vt:variant>
      <vt:variant>
        <vt:lpstr>Titres des diapositives</vt:lpstr>
      </vt:variant>
      <vt:variant>
        <vt:i4>36</vt:i4>
      </vt:variant>
    </vt:vector>
  </HeadingPairs>
  <TitlesOfParts>
    <vt:vector size="46" baseType="lpstr">
      <vt:lpstr>Arial</vt:lpstr>
      <vt:lpstr>Calibri</vt:lpstr>
      <vt:lpstr>Helvetica</vt:lpstr>
      <vt:lpstr>Symbol</vt:lpstr>
      <vt:lpstr>Times New Roman</vt:lpstr>
      <vt:lpstr>Webdings</vt:lpstr>
      <vt:lpstr>Wingdings</vt:lpstr>
      <vt:lpstr>Thème Office</vt:lpstr>
      <vt:lpstr>Équation</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transistors et leurs applications</dc:title>
  <dc:creator>MATHIEU</dc:creator>
  <cp:lastModifiedBy>Fabrice Mathieu</cp:lastModifiedBy>
  <cp:revision>925</cp:revision>
  <cp:lastPrinted>2013-02-04T07:54:46Z</cp:lastPrinted>
  <dcterms:created xsi:type="dcterms:W3CDTF">2007-01-21T09:31:55Z</dcterms:created>
  <dcterms:modified xsi:type="dcterms:W3CDTF">2020-09-18T15:49:24Z</dcterms:modified>
</cp:coreProperties>
</file>